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8.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drawings/drawing1.xml" ContentType="application/vnd.openxmlformats-officedocument.drawingml.chartshapes+xml"/>
  <Override PartName="/word/charts/chart2.xml" ContentType="application/vnd.openxmlformats-officedocument.drawingml.chart+xml"/>
  <Override PartName="/word/theme/themeOverride2.xml" ContentType="application/vnd.openxmlformats-officedocument.themeOverride+xml"/>
  <Override PartName="/word/drawings/drawing2.xml" ContentType="application/vnd.openxmlformats-officedocument.drawingml.chartshapes+xml"/>
  <Override PartName="/word/charts/chart3.xml" ContentType="application/vnd.openxmlformats-officedocument.drawingml.chart+xml"/>
  <Override PartName="/word/theme/themeOverride3.xml" ContentType="application/vnd.openxmlformats-officedocument.themeOverride+xml"/>
  <Override PartName="/word/drawings/drawing3.xml" ContentType="application/vnd.openxmlformats-officedocument.drawingml.chartshapes+xml"/>
  <Override PartName="/word/charts/chart4.xml" ContentType="application/vnd.openxmlformats-officedocument.drawingml.chart+xml"/>
  <Override PartName="/word/theme/themeOverride4.xml" ContentType="application/vnd.openxmlformats-officedocument.themeOverride+xml"/>
  <Override PartName="/word/drawings/drawing4.xml" ContentType="application/vnd.openxmlformats-officedocument.drawingml.chartshapes+xml"/>
  <Override PartName="/word/charts/chart5.xml" ContentType="application/vnd.openxmlformats-officedocument.drawingml.chart+xml"/>
  <Override PartName="/word/theme/themeOverride5.xml" ContentType="application/vnd.openxmlformats-officedocument.themeOverride+xml"/>
  <Override PartName="/word/drawings/drawing5.xml" ContentType="application/vnd.openxmlformats-officedocument.drawingml.chartshapes+xml"/>
  <Override PartName="/word/charts/chart6.xml" ContentType="application/vnd.openxmlformats-officedocument.drawingml.chart+xml"/>
  <Override PartName="/word/theme/themeOverride6.xml" ContentType="application/vnd.openxmlformats-officedocument.themeOverride+xml"/>
  <Override PartName="/word/drawings/drawing6.xml" ContentType="application/vnd.openxmlformats-officedocument.drawingml.chartshapes+xml"/>
  <Override PartName="/word/charts/chart7.xml" ContentType="application/vnd.openxmlformats-officedocument.drawingml.chart+xml"/>
  <Override PartName="/word/theme/themeOverride7.xml" ContentType="application/vnd.openxmlformats-officedocument.themeOverride+xml"/>
  <Override PartName="/word/drawings/drawing7.xml" ContentType="application/vnd.openxmlformats-officedocument.drawingml.chartshapes+xml"/>
  <Override PartName="/word/charts/chart8.xml" ContentType="application/vnd.openxmlformats-officedocument.drawingml.chart+xml"/>
  <Override PartName="/word/theme/themeOverride8.xml" ContentType="application/vnd.openxmlformats-officedocument.themeOverride+xml"/>
  <Override PartName="/word/drawings/drawing8.xml" ContentType="application/vnd.openxmlformats-officedocument.drawingml.chartshapes+xml"/>
  <Override PartName="/word/charts/chart9.xml" ContentType="application/vnd.openxmlformats-officedocument.drawingml.chart+xml"/>
  <Override PartName="/word/theme/themeOverride9.xml" ContentType="application/vnd.openxmlformats-officedocument.themeOverride+xml"/>
  <Override PartName="/word/drawings/drawing9.xml" ContentType="application/vnd.openxmlformats-officedocument.drawingml.chartshapes+xml"/>
  <Override PartName="/word/charts/chart10.xml" ContentType="application/vnd.openxmlformats-officedocument.drawingml.chart+xml"/>
  <Override PartName="/word/theme/themeOverride10.xml" ContentType="application/vnd.openxmlformats-officedocument.themeOverride+xml"/>
  <Override PartName="/word/drawings/drawing10.xml" ContentType="application/vnd.openxmlformats-officedocument.drawingml.chartshapes+xml"/>
  <Override PartName="/word/charts/chart11.xml" ContentType="application/vnd.openxmlformats-officedocument.drawingml.chart+xml"/>
  <Override PartName="/word/theme/themeOverride11.xml" ContentType="application/vnd.openxmlformats-officedocument.themeOverride+xml"/>
  <Override PartName="/word/drawings/drawing11.xml" ContentType="application/vnd.openxmlformats-officedocument.drawingml.chartshapes+xml"/>
  <Override PartName="/word/charts/chart12.xml" ContentType="application/vnd.openxmlformats-officedocument.drawingml.chart+xml"/>
  <Override PartName="/word/theme/themeOverride12.xml" ContentType="application/vnd.openxmlformats-officedocument.themeOverride+xml"/>
  <Override PartName="/word/drawings/drawing12.xml" ContentType="application/vnd.openxmlformats-officedocument.drawingml.chartshapes+xml"/>
  <Override PartName="/word/charts/chart13.xml" ContentType="application/vnd.openxmlformats-officedocument.drawingml.chart+xml"/>
  <Override PartName="/word/theme/themeOverride13.xml" ContentType="application/vnd.openxmlformats-officedocument.themeOverride+xml"/>
  <Override PartName="/word/drawings/drawing13.xml" ContentType="application/vnd.openxmlformats-officedocument.drawingml.chartshapes+xml"/>
  <Override PartName="/word/charts/chart14.xml" ContentType="application/vnd.openxmlformats-officedocument.drawingml.chart+xml"/>
  <Override PartName="/word/theme/themeOverride14.xml" ContentType="application/vnd.openxmlformats-officedocument.themeOverride+xml"/>
  <Override PartName="/word/drawings/drawing14.xml" ContentType="application/vnd.openxmlformats-officedocument.drawingml.chartshapes+xml"/>
  <Override PartName="/word/charts/chart15.xml" ContentType="application/vnd.openxmlformats-officedocument.drawingml.chart+xml"/>
  <Override PartName="/word/theme/themeOverride15.xml" ContentType="application/vnd.openxmlformats-officedocument.themeOverride+xml"/>
  <Override PartName="/word/drawings/drawing15.xml" ContentType="application/vnd.openxmlformats-officedocument.drawingml.chartshapes+xml"/>
  <Override PartName="/word/charts/chart16.xml" ContentType="application/vnd.openxmlformats-officedocument.drawingml.chart+xml"/>
  <Override PartName="/word/theme/themeOverride16.xml" ContentType="application/vnd.openxmlformats-officedocument.themeOverride+xml"/>
  <Override PartName="/word/drawings/drawing16.xml" ContentType="application/vnd.openxmlformats-officedocument.drawingml.chartshapes+xml"/>
  <Override PartName="/word/charts/chart17.xml" ContentType="application/vnd.openxmlformats-officedocument.drawingml.chart+xml"/>
  <Override PartName="/word/theme/themeOverride17.xml" ContentType="application/vnd.openxmlformats-officedocument.themeOverride+xml"/>
  <Override PartName="/word/drawings/drawing17.xml" ContentType="application/vnd.openxmlformats-officedocument.drawingml.chartshapes+xml"/>
  <Override PartName="/word/charts/chart18.xml" ContentType="application/vnd.openxmlformats-officedocument.drawingml.chart+xml"/>
  <Override PartName="/word/theme/themeOverride18.xml" ContentType="application/vnd.openxmlformats-officedocument.themeOverride+xml"/>
  <Override PartName="/word/drawings/drawing18.xml" ContentType="application/vnd.openxmlformats-officedocument.drawingml.chartshapes+xml"/>
  <Override PartName="/word/charts/chart19.xml" ContentType="application/vnd.openxmlformats-officedocument.drawingml.chart+xml"/>
  <Override PartName="/word/theme/themeOverride19.xml" ContentType="application/vnd.openxmlformats-officedocument.themeOverride+xml"/>
  <Override PartName="/word/drawings/drawing19.xml" ContentType="application/vnd.openxmlformats-officedocument.drawingml.chartshapes+xml"/>
  <Override PartName="/word/charts/chart20.xml" ContentType="application/vnd.openxmlformats-officedocument.drawingml.chart+xml"/>
  <Override PartName="/word/theme/themeOverride20.xml" ContentType="application/vnd.openxmlformats-officedocument.themeOverride+xml"/>
  <Override PartName="/word/drawings/drawing20.xml" ContentType="application/vnd.openxmlformats-officedocument.drawingml.chartshapes+xml"/>
  <Override PartName="/word/charts/chart21.xml" ContentType="application/vnd.openxmlformats-officedocument.drawingml.chart+xml"/>
  <Override PartName="/word/theme/themeOverride21.xml" ContentType="application/vnd.openxmlformats-officedocument.themeOverride+xml"/>
  <Override PartName="/word/drawings/drawing21.xml" ContentType="application/vnd.openxmlformats-officedocument.drawingml.chartshapes+xml"/>
  <Override PartName="/word/charts/chart22.xml" ContentType="application/vnd.openxmlformats-officedocument.drawingml.chart+xml"/>
  <Override PartName="/word/theme/themeOverride22.xml" ContentType="application/vnd.openxmlformats-officedocument.themeOverride+xml"/>
  <Override PartName="/word/drawings/drawing22.xml" ContentType="application/vnd.openxmlformats-officedocument.drawingml.chartshapes+xml"/>
  <Override PartName="/word/charts/chart23.xml" ContentType="application/vnd.openxmlformats-officedocument.drawingml.chart+xml"/>
  <Override PartName="/word/theme/themeOverride23.xml" ContentType="application/vnd.openxmlformats-officedocument.themeOverride+xml"/>
  <Override PartName="/word/drawings/drawing23.xml" ContentType="application/vnd.openxmlformats-officedocument.drawingml.chartshapes+xml"/>
  <Override PartName="/word/charts/chart24.xml" ContentType="application/vnd.openxmlformats-officedocument.drawingml.chart+xml"/>
  <Override PartName="/word/theme/themeOverride24.xml" ContentType="application/vnd.openxmlformats-officedocument.themeOverride+xml"/>
  <Override PartName="/word/drawings/drawing24.xml" ContentType="application/vnd.openxmlformats-officedocument.drawingml.chartshapes+xml"/>
  <Override PartName="/word/charts/chart25.xml" ContentType="application/vnd.openxmlformats-officedocument.drawingml.chart+xml"/>
  <Override PartName="/word/theme/themeOverride25.xml" ContentType="application/vnd.openxmlformats-officedocument.themeOverride+xml"/>
  <Override PartName="/word/drawings/drawing25.xml" ContentType="application/vnd.openxmlformats-officedocument.drawingml.chartshapes+xml"/>
  <Override PartName="/word/charts/chart26.xml" ContentType="application/vnd.openxmlformats-officedocument.drawingml.chart+xml"/>
  <Override PartName="/word/theme/themeOverride26.xml" ContentType="application/vnd.openxmlformats-officedocument.themeOverride+xml"/>
  <Override PartName="/word/drawings/drawing26.xml" ContentType="application/vnd.openxmlformats-officedocument.drawingml.chartshapes+xml"/>
  <Override PartName="/word/charts/chart27.xml" ContentType="application/vnd.openxmlformats-officedocument.drawingml.chart+xml"/>
  <Override PartName="/word/theme/themeOverride27.xml" ContentType="application/vnd.openxmlformats-officedocument.themeOverride+xml"/>
  <Override PartName="/word/drawings/drawing27.xml" ContentType="application/vnd.openxmlformats-officedocument.drawingml.chartshapes+xml"/>
  <Override PartName="/word/charts/chart28.xml" ContentType="application/vnd.openxmlformats-officedocument.drawingml.chart+xml"/>
  <Override PartName="/word/theme/themeOverride28.xml" ContentType="application/vnd.openxmlformats-officedocument.themeOverride+xml"/>
  <Override PartName="/word/drawings/drawing28.xml" ContentType="application/vnd.openxmlformats-officedocument.drawingml.chartshapes+xml"/>
  <Override PartName="/word/charts/chart29.xml" ContentType="application/vnd.openxmlformats-officedocument.drawingml.chart+xml"/>
  <Override PartName="/word/theme/themeOverride29.xml" ContentType="application/vnd.openxmlformats-officedocument.themeOverride+xml"/>
  <Override PartName="/word/drawings/drawing29.xml" ContentType="application/vnd.openxmlformats-officedocument.drawingml.chartshapes+xml"/>
  <Override PartName="/word/charts/chart30.xml" ContentType="application/vnd.openxmlformats-officedocument.drawingml.chart+xml"/>
  <Override PartName="/word/theme/themeOverride30.xml" ContentType="application/vnd.openxmlformats-officedocument.themeOverride+xml"/>
  <Override PartName="/word/drawings/drawing30.xml" ContentType="application/vnd.openxmlformats-officedocument.drawingml.chartshapes+xml"/>
  <Override PartName="/word/charts/chart31.xml" ContentType="application/vnd.openxmlformats-officedocument.drawingml.chart+xml"/>
  <Override PartName="/word/theme/themeOverride31.xml" ContentType="application/vnd.openxmlformats-officedocument.themeOverride+xml"/>
  <Override PartName="/word/drawings/drawing31.xml" ContentType="application/vnd.openxmlformats-officedocument.drawingml.chartshapes+xml"/>
  <Override PartName="/word/charts/chart32.xml" ContentType="application/vnd.openxmlformats-officedocument.drawingml.chart+xml"/>
  <Override PartName="/word/theme/themeOverride32.xml" ContentType="application/vnd.openxmlformats-officedocument.themeOverride+xml"/>
  <Override PartName="/word/drawings/drawing32.xml" ContentType="application/vnd.openxmlformats-officedocument.drawingml.chartshapes+xml"/>
  <Override PartName="/word/charts/chart33.xml" ContentType="application/vnd.openxmlformats-officedocument.drawingml.chart+xml"/>
  <Override PartName="/word/theme/themeOverride33.xml" ContentType="application/vnd.openxmlformats-officedocument.themeOverride+xml"/>
  <Override PartName="/word/drawings/drawing33.xml" ContentType="application/vnd.openxmlformats-officedocument.drawingml.chartshapes+xml"/>
  <Override PartName="/word/charts/chart34.xml" ContentType="application/vnd.openxmlformats-officedocument.drawingml.chart+xml"/>
  <Override PartName="/word/theme/themeOverride34.xml" ContentType="application/vnd.openxmlformats-officedocument.themeOverride+xml"/>
  <Override PartName="/word/drawings/drawing34.xml" ContentType="application/vnd.openxmlformats-officedocument.drawingml.chartshapes+xml"/>
  <Override PartName="/word/charts/chart35.xml" ContentType="application/vnd.openxmlformats-officedocument.drawingml.chart+xml"/>
  <Override PartName="/word/theme/themeOverride35.xml" ContentType="application/vnd.openxmlformats-officedocument.themeOverride+xml"/>
  <Override PartName="/word/drawings/drawing35.xml" ContentType="application/vnd.openxmlformats-officedocument.drawingml.chartshapes+xml"/>
  <Override PartName="/word/charts/chart36.xml" ContentType="application/vnd.openxmlformats-officedocument.drawingml.chart+xml"/>
  <Override PartName="/word/theme/themeOverride36.xml" ContentType="application/vnd.openxmlformats-officedocument.themeOverride+xml"/>
  <Override PartName="/word/drawings/drawing36.xml" ContentType="application/vnd.openxmlformats-officedocument.drawingml.chartshapes+xml"/>
  <Override PartName="/word/charts/chart37.xml" ContentType="application/vnd.openxmlformats-officedocument.drawingml.chart+xml"/>
  <Override PartName="/word/theme/themeOverride37.xml" ContentType="application/vnd.openxmlformats-officedocument.themeOverride+xml"/>
  <Override PartName="/word/drawings/drawing37.xml" ContentType="application/vnd.openxmlformats-officedocument.drawingml.chartshapes+xml"/>
  <Override PartName="/word/charts/chart38.xml" ContentType="application/vnd.openxmlformats-officedocument.drawingml.chart+xml"/>
  <Override PartName="/word/theme/themeOverride38.xml" ContentType="application/vnd.openxmlformats-officedocument.themeOverride+xml"/>
  <Override PartName="/word/drawings/drawing38.xml" ContentType="application/vnd.openxmlformats-officedocument.drawingml.chartshapes+xml"/>
  <Override PartName="/word/charts/chart39.xml" ContentType="application/vnd.openxmlformats-officedocument.drawingml.chart+xml"/>
  <Override PartName="/word/theme/themeOverride39.xml" ContentType="application/vnd.openxmlformats-officedocument.themeOverride+xml"/>
  <Override PartName="/word/drawings/drawing39.xml" ContentType="application/vnd.openxmlformats-officedocument.drawingml.chartshapes+xml"/>
  <Override PartName="/word/charts/chart40.xml" ContentType="application/vnd.openxmlformats-officedocument.drawingml.chart+xml"/>
  <Override PartName="/word/theme/themeOverride40.xml" ContentType="application/vnd.openxmlformats-officedocument.themeOverride+xml"/>
  <Override PartName="/word/drawings/drawing40.xml" ContentType="application/vnd.openxmlformats-officedocument.drawingml.chartshapes+xml"/>
  <Override PartName="/word/charts/chart41.xml" ContentType="application/vnd.openxmlformats-officedocument.drawingml.chart+xml"/>
  <Override PartName="/word/theme/themeOverride41.xml" ContentType="application/vnd.openxmlformats-officedocument.themeOverride+xml"/>
  <Override PartName="/word/drawings/drawing41.xml" ContentType="application/vnd.openxmlformats-officedocument.drawingml.chartshapes+xml"/>
  <Override PartName="/word/charts/chart42.xml" ContentType="application/vnd.openxmlformats-officedocument.drawingml.chart+xml"/>
  <Override PartName="/word/theme/themeOverride42.xml" ContentType="application/vnd.openxmlformats-officedocument.themeOverride+xml"/>
  <Override PartName="/word/drawings/drawing42.xml" ContentType="application/vnd.openxmlformats-officedocument.drawingml.chartshapes+xml"/>
  <Override PartName="/word/charts/chart43.xml" ContentType="application/vnd.openxmlformats-officedocument.drawingml.chart+xml"/>
  <Override PartName="/word/theme/themeOverride43.xml" ContentType="application/vnd.openxmlformats-officedocument.themeOverride+xml"/>
  <Override PartName="/word/drawings/drawing43.xml" ContentType="application/vnd.openxmlformats-officedocument.drawingml.chartshapes+xml"/>
  <Override PartName="/word/charts/chart44.xml" ContentType="application/vnd.openxmlformats-officedocument.drawingml.chart+xml"/>
  <Override PartName="/word/theme/themeOverride44.xml" ContentType="application/vnd.openxmlformats-officedocument.themeOverride+xml"/>
  <Override PartName="/word/drawings/drawing44.xml" ContentType="application/vnd.openxmlformats-officedocument.drawingml.chartshapes+xml"/>
  <Override PartName="/word/charts/chart45.xml" ContentType="application/vnd.openxmlformats-officedocument.drawingml.chart+xml"/>
  <Override PartName="/word/theme/themeOverride45.xml" ContentType="application/vnd.openxmlformats-officedocument.themeOverride+xml"/>
  <Override PartName="/word/drawings/drawing45.xml" ContentType="application/vnd.openxmlformats-officedocument.drawingml.chartshapes+xml"/>
  <Override PartName="/word/charts/chart46.xml" ContentType="application/vnd.openxmlformats-officedocument.drawingml.chart+xml"/>
  <Override PartName="/word/theme/themeOverride46.xml" ContentType="application/vnd.openxmlformats-officedocument.themeOverride+xml"/>
  <Override PartName="/word/drawings/drawing46.xml" ContentType="application/vnd.openxmlformats-officedocument.drawingml.chartshapes+xml"/>
  <Override PartName="/word/charts/chart47.xml" ContentType="application/vnd.openxmlformats-officedocument.drawingml.chart+xml"/>
  <Override PartName="/word/theme/themeOverride47.xml" ContentType="application/vnd.openxmlformats-officedocument.themeOverride+xml"/>
  <Override PartName="/word/drawings/drawing47.xml" ContentType="application/vnd.openxmlformats-officedocument.drawingml.chartshapes+xml"/>
  <Override PartName="/word/charts/chart48.xml" ContentType="application/vnd.openxmlformats-officedocument.drawingml.chart+xml"/>
  <Override PartName="/word/theme/themeOverride48.xml" ContentType="application/vnd.openxmlformats-officedocument.themeOverride+xml"/>
  <Override PartName="/word/drawings/drawing48.xml" ContentType="application/vnd.openxmlformats-officedocument.drawingml.chartshapes+xml"/>
  <Override PartName="/word/charts/chart49.xml" ContentType="application/vnd.openxmlformats-officedocument.drawingml.chart+xml"/>
  <Override PartName="/word/theme/themeOverride49.xml" ContentType="application/vnd.openxmlformats-officedocument.themeOverride+xml"/>
  <Override PartName="/word/drawings/drawing49.xml" ContentType="application/vnd.openxmlformats-officedocument.drawingml.chartshapes+xml"/>
  <Override PartName="/word/charts/chart50.xml" ContentType="application/vnd.openxmlformats-officedocument.drawingml.chart+xml"/>
  <Override PartName="/word/theme/themeOverride50.xml" ContentType="application/vnd.openxmlformats-officedocument.themeOverride+xml"/>
  <Override PartName="/word/drawings/drawing50.xml" ContentType="application/vnd.openxmlformats-officedocument.drawingml.chartshapes+xml"/>
  <Override PartName="/word/charts/chart51.xml" ContentType="application/vnd.openxmlformats-officedocument.drawingml.chart+xml"/>
  <Override PartName="/word/theme/themeOverride51.xml" ContentType="application/vnd.openxmlformats-officedocument.themeOverride+xml"/>
  <Override PartName="/word/drawings/drawing51.xml" ContentType="application/vnd.openxmlformats-officedocument.drawingml.chartshapes+xml"/>
  <Override PartName="/word/charts/chart52.xml" ContentType="application/vnd.openxmlformats-officedocument.drawingml.chart+xml"/>
  <Override PartName="/word/theme/themeOverride52.xml" ContentType="application/vnd.openxmlformats-officedocument.themeOverride+xml"/>
  <Override PartName="/word/drawings/drawing52.xml" ContentType="application/vnd.openxmlformats-officedocument.drawingml.chartshapes+xml"/>
  <Override PartName="/word/charts/chart53.xml" ContentType="application/vnd.openxmlformats-officedocument.drawingml.chart+xml"/>
  <Override PartName="/word/theme/themeOverride53.xml" ContentType="application/vnd.openxmlformats-officedocument.themeOverride+xml"/>
  <Override PartName="/word/drawings/drawing53.xml" ContentType="application/vnd.openxmlformats-officedocument.drawingml.chartshapes+xml"/>
  <Override PartName="/word/charts/chart54.xml" ContentType="application/vnd.openxmlformats-officedocument.drawingml.chart+xml"/>
  <Override PartName="/word/drawings/drawing54.xml" ContentType="application/vnd.openxmlformats-officedocument.drawingml.chartshapes+xml"/>
  <Override PartName="/word/charts/chart55.xml" ContentType="application/vnd.openxmlformats-officedocument.drawingml.chart+xml"/>
  <Override PartName="/word/theme/themeOverride54.xml" ContentType="application/vnd.openxmlformats-officedocument.themeOverride+xml"/>
  <Override PartName="/word/drawings/drawing55.xml" ContentType="application/vnd.openxmlformats-officedocument.drawingml.chartshapes+xml"/>
  <Override PartName="/word/charts/chart56.xml" ContentType="application/vnd.openxmlformats-officedocument.drawingml.chart+xml"/>
  <Override PartName="/word/theme/themeOverride55.xml" ContentType="application/vnd.openxmlformats-officedocument.themeOverride+xml"/>
  <Override PartName="/word/drawings/drawing56.xml" ContentType="application/vnd.openxmlformats-officedocument.drawingml.chartshapes+xml"/>
  <Override PartName="/word/charts/chart57.xml" ContentType="application/vnd.openxmlformats-officedocument.drawingml.chart+xml"/>
  <Override PartName="/word/theme/themeOverride56.xml" ContentType="application/vnd.openxmlformats-officedocument.themeOverride+xml"/>
  <Override PartName="/word/drawings/drawing57.xml" ContentType="application/vnd.openxmlformats-officedocument.drawingml.chartshapes+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oter9.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7E8BFE8" w14:textId="77777777" w:rsidR="00AA6A8C" w:rsidRPr="00883549" w:rsidRDefault="00AA6A8C" w:rsidP="00DF05C0">
      <w:pPr>
        <w:spacing w:line="312" w:lineRule="auto"/>
        <w:ind w:leftChars="-135" w:left="-283" w:rightChars="-230" w:right="-483" w:firstLineChars="0" w:firstLine="0"/>
        <w:rPr>
          <w:rFonts w:eastAsia="黑体"/>
          <w:b/>
          <w:bCs/>
          <w:color w:val="000000" w:themeColor="text1"/>
          <w:spacing w:val="-20"/>
          <w:w w:val="90"/>
          <w:sz w:val="72"/>
          <w:szCs w:val="72"/>
        </w:rPr>
      </w:pPr>
      <w:bookmarkStart w:id="0" w:name="_Toc393456477"/>
      <w:bookmarkStart w:id="1" w:name="_Toc409079031"/>
      <w:bookmarkStart w:id="2" w:name="_Toc407632502"/>
      <w:bookmarkStart w:id="3" w:name="_Toc377486300"/>
      <w:bookmarkStart w:id="4" w:name="_Toc409426930"/>
      <w:bookmarkStart w:id="5" w:name="_Toc407787219"/>
      <w:bookmarkStart w:id="6" w:name="_Toc407787836"/>
      <w:bookmarkStart w:id="7" w:name="_Toc440720371"/>
      <w:bookmarkStart w:id="8" w:name="_Toc377551842"/>
      <w:bookmarkStart w:id="9" w:name="_Toc393385887"/>
      <w:bookmarkStart w:id="10" w:name="_Toc440731645"/>
      <w:bookmarkStart w:id="11" w:name="_Toc377549227"/>
      <w:bookmarkStart w:id="12" w:name="_Toc409518219"/>
      <w:bookmarkStart w:id="13" w:name="_Toc409699890"/>
      <w:bookmarkStart w:id="14" w:name="_Toc377485499"/>
      <w:bookmarkStart w:id="15" w:name="_Toc409796140"/>
      <w:bookmarkStart w:id="16" w:name="_Toc409688469"/>
      <w:bookmarkStart w:id="17" w:name="_Toc376784057"/>
      <w:bookmarkStart w:id="18" w:name="_Toc329704197"/>
      <w:bookmarkStart w:id="19" w:name="_Toc407920488"/>
      <w:bookmarkStart w:id="20" w:name="_Toc410122727"/>
      <w:bookmarkStart w:id="21" w:name="_Toc409427121"/>
      <w:bookmarkStart w:id="22" w:name="_Toc345950521"/>
      <w:bookmarkStart w:id="23" w:name="_Toc535590715"/>
      <w:bookmarkStart w:id="24" w:name="_Toc535590797"/>
      <w:bookmarkStart w:id="25" w:name="_Toc512337302"/>
      <w:bookmarkStart w:id="26" w:name="_Toc140568623"/>
      <w:bookmarkStart w:id="27" w:name="_Toc535593765"/>
      <w:bookmarkStart w:id="28" w:name="_Toc170028797"/>
      <w:bookmarkStart w:id="29" w:name="_Toc169939542"/>
      <w:bookmarkStart w:id="30" w:name="_Toc165531049"/>
      <w:bookmarkStart w:id="31" w:name="_Toc140474239"/>
      <w:bookmarkStart w:id="32" w:name="_Toc535590607"/>
      <w:bookmarkStart w:id="33" w:name="_Toc512333436"/>
      <w:bookmarkStart w:id="34" w:name="_Hlk536430863"/>
    </w:p>
    <w:p w14:paraId="7716FAD3" w14:textId="77777777" w:rsidR="00AA6A8C" w:rsidRPr="00883549" w:rsidRDefault="00AA6A8C" w:rsidP="00DF05C0">
      <w:pPr>
        <w:spacing w:line="312" w:lineRule="auto"/>
        <w:ind w:leftChars="-135" w:left="-283" w:rightChars="-230" w:right="-483" w:firstLineChars="0" w:firstLine="0"/>
        <w:rPr>
          <w:rFonts w:eastAsia="黑体"/>
          <w:b/>
          <w:bCs/>
          <w:color w:val="000000" w:themeColor="text1"/>
          <w:spacing w:val="-20"/>
          <w:w w:val="90"/>
          <w:sz w:val="72"/>
          <w:szCs w:val="72"/>
        </w:rPr>
      </w:pPr>
    </w:p>
    <w:p w14:paraId="47A15ECC" w14:textId="77777777" w:rsidR="00AA6A8C" w:rsidRPr="00883549" w:rsidRDefault="000E2C05" w:rsidP="00DF05C0">
      <w:pPr>
        <w:spacing w:line="720" w:lineRule="auto"/>
        <w:ind w:firstLineChars="0" w:firstLine="0"/>
        <w:jc w:val="center"/>
        <w:rPr>
          <w:rFonts w:eastAsia="黑体"/>
          <w:b/>
          <w:bCs/>
          <w:color w:val="000000" w:themeColor="text1"/>
          <w:spacing w:val="-20"/>
          <w:w w:val="90"/>
          <w:sz w:val="72"/>
          <w:szCs w:val="72"/>
        </w:rPr>
      </w:pPr>
      <w:r w:rsidRPr="00883549">
        <w:rPr>
          <w:rFonts w:eastAsia="黑体" w:hint="eastAsia"/>
          <w:b/>
          <w:bCs/>
          <w:color w:val="000000" w:themeColor="text1"/>
          <w:spacing w:val="-20"/>
          <w:w w:val="90"/>
          <w:sz w:val="72"/>
          <w:szCs w:val="72"/>
        </w:rPr>
        <w:t>第</w:t>
      </w:r>
      <w:r w:rsidRPr="00883549">
        <w:rPr>
          <w:rFonts w:eastAsia="黑体" w:hint="eastAsia"/>
          <w:b/>
          <w:bCs/>
          <w:color w:val="000000" w:themeColor="text1"/>
          <w:spacing w:val="-20"/>
          <w:w w:val="90"/>
          <w:sz w:val="72"/>
          <w:szCs w:val="72"/>
        </w:rPr>
        <w:t>51</w:t>
      </w:r>
      <w:r w:rsidRPr="00883549">
        <w:rPr>
          <w:rFonts w:eastAsia="黑体" w:hint="eastAsia"/>
          <w:b/>
          <w:bCs/>
          <w:color w:val="000000" w:themeColor="text1"/>
          <w:spacing w:val="-20"/>
          <w:w w:val="90"/>
          <w:sz w:val="72"/>
          <w:szCs w:val="72"/>
        </w:rPr>
        <w:t>次中国互联网络发展状况</w:t>
      </w:r>
    </w:p>
    <w:p w14:paraId="14BE928D" w14:textId="77777777" w:rsidR="00AA6A8C" w:rsidRPr="00883549" w:rsidRDefault="000E2C05" w:rsidP="00DF05C0">
      <w:pPr>
        <w:spacing w:beforeLines="150" w:before="468" w:afterLines="150" w:after="468" w:line="480" w:lineRule="auto"/>
        <w:ind w:firstLineChars="0" w:firstLine="0"/>
        <w:jc w:val="center"/>
        <w:rPr>
          <w:rFonts w:eastAsia="黑体"/>
          <w:b/>
          <w:bCs/>
          <w:color w:val="000000" w:themeColor="text1"/>
          <w:spacing w:val="-20"/>
          <w:w w:val="90"/>
          <w:sz w:val="72"/>
          <w:szCs w:val="72"/>
        </w:rPr>
      </w:pPr>
      <w:r w:rsidRPr="00883549">
        <w:rPr>
          <w:rFonts w:eastAsia="黑体" w:hint="eastAsia"/>
          <w:b/>
          <w:bCs/>
          <w:color w:val="000000" w:themeColor="text1"/>
          <w:spacing w:val="-20"/>
          <w:w w:val="90"/>
          <w:sz w:val="72"/>
          <w:szCs w:val="72"/>
        </w:rPr>
        <w:t>统计报告</w:t>
      </w:r>
    </w:p>
    <w:p w14:paraId="6E08E7E9" w14:textId="77777777" w:rsidR="00AA6A8C" w:rsidRPr="00883549" w:rsidRDefault="00AA6A8C" w:rsidP="00DF05C0">
      <w:pPr>
        <w:spacing w:beforeLines="150" w:before="468" w:afterLines="150" w:after="468" w:line="480" w:lineRule="auto"/>
        <w:ind w:firstLineChars="0" w:firstLine="0"/>
        <w:jc w:val="center"/>
        <w:rPr>
          <w:rFonts w:eastAsia="黑体"/>
          <w:b/>
          <w:bCs/>
          <w:color w:val="000000" w:themeColor="text1"/>
          <w:spacing w:val="-20"/>
          <w:w w:val="90"/>
          <w:sz w:val="44"/>
          <w:szCs w:val="44"/>
        </w:rPr>
      </w:pPr>
    </w:p>
    <w:p w14:paraId="66B5DACA" w14:textId="77777777" w:rsidR="00AA6A8C" w:rsidRPr="00883549" w:rsidRDefault="00AA6A8C" w:rsidP="00DF05C0">
      <w:pPr>
        <w:spacing w:line="312" w:lineRule="auto"/>
        <w:ind w:rightChars="40" w:right="84" w:firstLineChars="0" w:firstLine="0"/>
        <w:jc w:val="center"/>
        <w:rPr>
          <w:rFonts w:eastAsia="黑体"/>
          <w:b/>
          <w:bCs/>
          <w:color w:val="000000" w:themeColor="text1"/>
          <w:spacing w:val="-20"/>
          <w:w w:val="90"/>
          <w:sz w:val="72"/>
          <w:szCs w:val="72"/>
        </w:rPr>
      </w:pPr>
    </w:p>
    <w:p w14:paraId="69976F0B" w14:textId="77777777" w:rsidR="00AA6A8C" w:rsidRPr="00883549" w:rsidRDefault="00AA6A8C" w:rsidP="00DF05C0">
      <w:pPr>
        <w:spacing w:line="312" w:lineRule="auto"/>
        <w:ind w:rightChars="40" w:right="84" w:firstLineChars="0" w:firstLine="0"/>
        <w:jc w:val="center"/>
        <w:rPr>
          <w:rFonts w:eastAsia="黑体"/>
          <w:b/>
          <w:bCs/>
          <w:color w:val="000000" w:themeColor="text1"/>
          <w:spacing w:val="-20"/>
          <w:w w:val="90"/>
          <w:sz w:val="48"/>
          <w:szCs w:val="48"/>
        </w:rPr>
      </w:pPr>
    </w:p>
    <w:p w14:paraId="718BD5E8" w14:textId="77777777" w:rsidR="00AA6A8C" w:rsidRPr="00883549" w:rsidRDefault="00AA6A8C" w:rsidP="00DF05C0">
      <w:pPr>
        <w:adjustRightInd w:val="0"/>
        <w:snapToGrid w:val="0"/>
        <w:spacing w:line="312" w:lineRule="auto"/>
        <w:ind w:firstLineChars="0" w:firstLine="0"/>
        <w:jc w:val="center"/>
        <w:rPr>
          <w:color w:val="000000" w:themeColor="text1"/>
          <w:sz w:val="30"/>
          <w:szCs w:val="30"/>
        </w:rPr>
      </w:pPr>
    </w:p>
    <w:p w14:paraId="1C9A081D" w14:textId="77777777" w:rsidR="00AA6A8C" w:rsidRPr="00883549" w:rsidRDefault="00AA6A8C" w:rsidP="00DF05C0">
      <w:pPr>
        <w:adjustRightInd w:val="0"/>
        <w:snapToGrid w:val="0"/>
        <w:spacing w:line="312" w:lineRule="auto"/>
        <w:ind w:firstLineChars="0" w:firstLine="0"/>
        <w:jc w:val="center"/>
        <w:rPr>
          <w:color w:val="000000" w:themeColor="text1"/>
          <w:sz w:val="30"/>
          <w:szCs w:val="30"/>
        </w:rPr>
      </w:pPr>
    </w:p>
    <w:p w14:paraId="5C360A7D" w14:textId="77777777" w:rsidR="00AA6A8C" w:rsidRPr="00883549" w:rsidRDefault="00AA6A8C" w:rsidP="00DF05C0">
      <w:pPr>
        <w:adjustRightInd w:val="0"/>
        <w:snapToGrid w:val="0"/>
        <w:spacing w:line="312" w:lineRule="auto"/>
        <w:ind w:firstLineChars="0" w:firstLine="0"/>
        <w:jc w:val="center"/>
        <w:rPr>
          <w:color w:val="000000" w:themeColor="text1"/>
          <w:sz w:val="30"/>
          <w:szCs w:val="30"/>
        </w:rPr>
      </w:pPr>
    </w:p>
    <w:p w14:paraId="203D41F7" w14:textId="77777777" w:rsidR="00AA6A8C" w:rsidRPr="00883549" w:rsidRDefault="00AA6A8C" w:rsidP="00DF05C0">
      <w:pPr>
        <w:adjustRightInd w:val="0"/>
        <w:snapToGrid w:val="0"/>
        <w:spacing w:line="312" w:lineRule="auto"/>
        <w:ind w:firstLineChars="0" w:firstLine="0"/>
        <w:jc w:val="center"/>
        <w:rPr>
          <w:color w:val="000000" w:themeColor="text1"/>
          <w:sz w:val="30"/>
          <w:szCs w:val="30"/>
        </w:rPr>
      </w:pPr>
    </w:p>
    <w:p w14:paraId="6918716D" w14:textId="77777777" w:rsidR="00AA6A8C" w:rsidRPr="00883549" w:rsidRDefault="00AA6A8C" w:rsidP="00DF05C0">
      <w:pPr>
        <w:adjustRightInd w:val="0"/>
        <w:snapToGrid w:val="0"/>
        <w:spacing w:line="312" w:lineRule="auto"/>
        <w:ind w:firstLineChars="0" w:firstLine="0"/>
        <w:jc w:val="center"/>
        <w:rPr>
          <w:color w:val="000000" w:themeColor="text1"/>
          <w:sz w:val="30"/>
          <w:szCs w:val="30"/>
        </w:rPr>
      </w:pPr>
    </w:p>
    <w:p w14:paraId="69C4547D" w14:textId="77777777" w:rsidR="00AA6A8C" w:rsidRPr="00883549" w:rsidRDefault="000E2C05" w:rsidP="00DF05C0">
      <w:pPr>
        <w:adjustRightInd w:val="0"/>
        <w:snapToGrid w:val="0"/>
        <w:spacing w:line="312" w:lineRule="auto"/>
        <w:ind w:firstLineChars="0" w:firstLine="0"/>
        <w:jc w:val="center"/>
        <w:rPr>
          <w:color w:val="000000" w:themeColor="text1"/>
          <w:sz w:val="30"/>
          <w:szCs w:val="30"/>
        </w:rPr>
      </w:pPr>
      <w:r w:rsidRPr="00883549">
        <w:rPr>
          <w:rFonts w:hint="eastAsia"/>
          <w:color w:val="000000" w:themeColor="text1"/>
          <w:sz w:val="30"/>
          <w:szCs w:val="30"/>
        </w:rPr>
        <w:t>中国互联网络信息中心</w:t>
      </w:r>
    </w:p>
    <w:p w14:paraId="2BEA1CD9" w14:textId="77777777" w:rsidR="00AA6A8C" w:rsidRPr="00883549" w:rsidRDefault="00AA6A8C" w:rsidP="00DF05C0">
      <w:pPr>
        <w:adjustRightInd w:val="0"/>
        <w:spacing w:line="312" w:lineRule="auto"/>
        <w:ind w:firstLine="600"/>
        <w:rPr>
          <w:color w:val="000000" w:themeColor="text1"/>
          <w:sz w:val="30"/>
          <w:szCs w:val="30"/>
        </w:rPr>
      </w:pPr>
    </w:p>
    <w:p w14:paraId="4F6177B7" w14:textId="77777777" w:rsidR="00AA6A8C" w:rsidRPr="00883549" w:rsidRDefault="00AA6A8C" w:rsidP="00DF05C0">
      <w:pPr>
        <w:spacing w:line="312" w:lineRule="auto"/>
        <w:ind w:firstLine="480"/>
        <w:jc w:val="center"/>
        <w:rPr>
          <w:color w:val="000000" w:themeColor="text1"/>
          <w:sz w:val="24"/>
        </w:rPr>
      </w:pPr>
    </w:p>
    <w:p w14:paraId="693A7AE0" w14:textId="77777777" w:rsidR="00AA6A8C" w:rsidRPr="00883549" w:rsidRDefault="00AA6A8C" w:rsidP="00DF05C0">
      <w:pPr>
        <w:spacing w:line="312" w:lineRule="auto"/>
        <w:ind w:firstLine="480"/>
        <w:jc w:val="center"/>
        <w:rPr>
          <w:color w:val="000000" w:themeColor="text1"/>
          <w:sz w:val="24"/>
        </w:rPr>
      </w:pPr>
    </w:p>
    <w:p w14:paraId="0388C396" w14:textId="77777777" w:rsidR="00AA6A8C" w:rsidRPr="00883549" w:rsidRDefault="00AA6A8C" w:rsidP="00DF05C0">
      <w:pPr>
        <w:widowControl/>
        <w:ind w:firstLineChars="0" w:firstLine="0"/>
        <w:jc w:val="center"/>
        <w:rPr>
          <w:rFonts w:eastAsia="仿宋_GB2312"/>
          <w:b/>
          <w:color w:val="000000" w:themeColor="text1"/>
          <w:sz w:val="52"/>
          <w:szCs w:val="52"/>
        </w:rPr>
        <w:sectPr w:rsidR="00AA6A8C" w:rsidRPr="00883549" w:rsidSect="00822F63">
          <w:headerReference w:type="even" r:id="rId16"/>
          <w:headerReference w:type="default" r:id="rId17"/>
          <w:footerReference w:type="even" r:id="rId18"/>
          <w:footerReference w:type="default" r:id="rId19"/>
          <w:headerReference w:type="first" r:id="rId20"/>
          <w:footerReference w:type="first" r:id="rId21"/>
          <w:pgSz w:w="11906" w:h="16838"/>
          <w:pgMar w:top="1440" w:right="1800" w:bottom="1440" w:left="1800" w:header="851" w:footer="992" w:gutter="0"/>
          <w:pgNumType w:fmt="upperRoman" w:start="1"/>
          <w:cols w:space="425"/>
          <w:docGrid w:type="lines" w:linePitch="312"/>
        </w:sectPr>
      </w:pPr>
    </w:p>
    <w:p w14:paraId="30C40DA9" w14:textId="77777777" w:rsidR="00AA6A8C" w:rsidRPr="00883549" w:rsidRDefault="000E2C05" w:rsidP="00DF05C0">
      <w:pPr>
        <w:widowControl/>
        <w:ind w:firstLineChars="0" w:firstLine="0"/>
        <w:jc w:val="center"/>
        <w:rPr>
          <w:rFonts w:eastAsia="仿宋_GB2312"/>
          <w:b/>
          <w:color w:val="000000" w:themeColor="text1"/>
          <w:sz w:val="52"/>
          <w:szCs w:val="52"/>
        </w:rPr>
      </w:pPr>
      <w:r w:rsidRPr="00883549">
        <w:rPr>
          <w:rFonts w:eastAsia="仿宋_GB2312" w:hint="eastAsia"/>
          <w:b/>
          <w:color w:val="000000" w:themeColor="text1"/>
          <w:sz w:val="52"/>
          <w:szCs w:val="52"/>
        </w:rPr>
        <w:lastRenderedPageBreak/>
        <w:t>前</w:t>
      </w:r>
      <w:r w:rsidRPr="00883549">
        <w:rPr>
          <w:rFonts w:eastAsia="仿宋_GB2312"/>
          <w:b/>
          <w:color w:val="000000" w:themeColor="text1"/>
          <w:sz w:val="52"/>
          <w:szCs w:val="52"/>
        </w:rPr>
        <w:t xml:space="preserve">  </w:t>
      </w:r>
      <w:r w:rsidRPr="00883549">
        <w:rPr>
          <w:rFonts w:eastAsia="仿宋_GB2312" w:hint="eastAsia"/>
          <w:b/>
          <w:color w:val="000000" w:themeColor="text1"/>
          <w:sz w:val="52"/>
          <w:szCs w:val="52"/>
        </w:rPr>
        <w:t>言</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p>
    <w:p w14:paraId="6C4CE0C3" w14:textId="77777777" w:rsidR="00AA6A8C" w:rsidRPr="00883549" w:rsidRDefault="000E2C05" w:rsidP="00DF05C0">
      <w:pPr>
        <w:ind w:firstLine="420"/>
      </w:pPr>
      <w:r w:rsidRPr="00883549">
        <w:t>1997</w:t>
      </w:r>
      <w:r w:rsidRPr="00883549">
        <w:rPr>
          <w:rFonts w:hint="eastAsia"/>
        </w:rPr>
        <w:t>年，国家主管部门研究决定由中国互联网络信息中心（</w:t>
      </w:r>
      <w:r w:rsidRPr="00883549">
        <w:t>CNNIC</w:t>
      </w:r>
      <w:r w:rsidRPr="00883549">
        <w:rPr>
          <w:rFonts w:hint="eastAsia"/>
        </w:rPr>
        <w:t>）牵头组织开展中国互联网络发展状况统计调查，形成了每年年初和年中定期发布《中国互联网络发展状况统计报告》（以下简称：《报告》）的惯例，至今已持续发布</w:t>
      </w:r>
      <w:r w:rsidRPr="00883549">
        <w:t>50</w:t>
      </w:r>
      <w:r w:rsidRPr="00883549">
        <w:rPr>
          <w:rFonts w:hint="eastAsia"/>
        </w:rPr>
        <w:t>次。《报告》力图通过核心数据反映我国制造强国和网络强国建设历程，成为我国政府部门、国内外行业机构、专家学者和广大人民群众了解中国互联网发展状况的重要参考。</w:t>
      </w:r>
    </w:p>
    <w:p w14:paraId="5C5786E8" w14:textId="77777777" w:rsidR="00AA6A8C" w:rsidRPr="00883549" w:rsidRDefault="000E2C05" w:rsidP="00DF05C0">
      <w:pPr>
        <w:ind w:firstLine="420"/>
      </w:pPr>
      <w:r w:rsidRPr="00883549">
        <w:t>2022</w:t>
      </w:r>
      <w:r w:rsidRPr="00883549">
        <w:rPr>
          <w:rFonts w:hint="eastAsia"/>
        </w:rPr>
        <w:t>年</w:t>
      </w:r>
      <w:r w:rsidRPr="00883549">
        <w:t>10</w:t>
      </w:r>
      <w:r w:rsidRPr="00883549">
        <w:rPr>
          <w:rFonts w:hint="eastAsia"/>
        </w:rPr>
        <w:t>月，中国共产党第二十次</w:t>
      </w:r>
      <w:r w:rsidR="008F2056" w:rsidRPr="00883549">
        <w:rPr>
          <w:rFonts w:hint="eastAsia"/>
        </w:rPr>
        <w:t>全国代表大会胜利召开。</w:t>
      </w:r>
      <w:r w:rsidRPr="00883549">
        <w:rPr>
          <w:rFonts w:hint="eastAsia"/>
        </w:rPr>
        <w:t>党的二十大报告指出，加快发展数字经济，促进数字经济和实体经济深度融合，打造具有国际竞争力的数字产业集群。</w:t>
      </w:r>
      <w:r w:rsidRPr="00883549">
        <w:t>2022</w:t>
      </w:r>
      <w:r w:rsidR="00084755" w:rsidRPr="00883549">
        <w:rPr>
          <w:rFonts w:hint="eastAsia"/>
        </w:rPr>
        <w:t>年，我国数字经济持续保持较快发展</w:t>
      </w:r>
      <w:r w:rsidRPr="00883549">
        <w:rPr>
          <w:rFonts w:hint="eastAsia"/>
        </w:rPr>
        <w:t>，信息传输、软件和信息技术服务业增加值增长</w:t>
      </w:r>
      <w:r w:rsidR="008F2056" w:rsidRPr="00883549">
        <w:rPr>
          <w:rFonts w:hint="eastAsia"/>
        </w:rPr>
        <w:t>9</w:t>
      </w:r>
      <w:r w:rsidRPr="00883549">
        <w:t>.</w:t>
      </w:r>
      <w:r w:rsidR="008F2056" w:rsidRPr="00883549">
        <w:rPr>
          <w:rFonts w:hint="eastAsia"/>
        </w:rPr>
        <w:t>1</w:t>
      </w:r>
      <w:r w:rsidRPr="00883549">
        <w:t>%</w:t>
      </w:r>
      <w:r w:rsidRPr="00883549">
        <w:rPr>
          <w:rFonts w:hint="eastAsia"/>
        </w:rPr>
        <w:t>；</w:t>
      </w:r>
      <w:r w:rsidR="008F2056" w:rsidRPr="00883549">
        <w:rPr>
          <w:rFonts w:hint="eastAsia"/>
        </w:rPr>
        <w:t>全国网上零售额</w:t>
      </w:r>
      <w:r w:rsidR="008F2056" w:rsidRPr="00883549">
        <w:t>137853</w:t>
      </w:r>
      <w:r w:rsidR="008F2056" w:rsidRPr="00883549">
        <w:rPr>
          <w:rFonts w:hint="eastAsia"/>
        </w:rPr>
        <w:t>亿元，比上年增长</w:t>
      </w:r>
      <w:r w:rsidR="008F2056" w:rsidRPr="00883549">
        <w:t>4.0%</w:t>
      </w:r>
      <w:r w:rsidRPr="00883549">
        <w:rPr>
          <w:rFonts w:hint="eastAsia"/>
        </w:rPr>
        <w:t>，为保持国民经济稳定增长做出积极贡献。</w:t>
      </w:r>
    </w:p>
    <w:p w14:paraId="24DF6C0B" w14:textId="3FA54459" w:rsidR="00AA6A8C" w:rsidRPr="00883549" w:rsidRDefault="00C021DB" w:rsidP="00DF05C0">
      <w:pPr>
        <w:ind w:firstLine="420"/>
      </w:pPr>
      <w:r w:rsidRPr="00883549">
        <w:rPr>
          <w:rFonts w:hint="eastAsia"/>
        </w:rPr>
        <w:t>互联网是承载数字经济发展的重要基础</w:t>
      </w:r>
      <w:r w:rsidR="009166CC" w:rsidRPr="00883549">
        <w:rPr>
          <w:rFonts w:hint="eastAsia"/>
        </w:rPr>
        <w:t>，</w:t>
      </w:r>
      <w:r w:rsidR="008B1BA6" w:rsidRPr="00883549">
        <w:rPr>
          <w:rFonts w:hint="eastAsia"/>
        </w:rPr>
        <w:t>在</w:t>
      </w:r>
      <w:r w:rsidR="00022271" w:rsidRPr="00883549">
        <w:rPr>
          <w:rFonts w:hint="eastAsia"/>
        </w:rPr>
        <w:t>网络信息产业</w:t>
      </w:r>
      <w:r w:rsidR="008B1BA6" w:rsidRPr="00883549">
        <w:rPr>
          <w:rFonts w:hint="eastAsia"/>
        </w:rPr>
        <w:t>发展中</w:t>
      </w:r>
      <w:r w:rsidR="000A4115" w:rsidRPr="00883549">
        <w:rPr>
          <w:rFonts w:hint="eastAsia"/>
        </w:rPr>
        <w:t>扮演着重要角色</w:t>
      </w:r>
      <w:r w:rsidR="009166CC" w:rsidRPr="00883549">
        <w:rPr>
          <w:rFonts w:hint="eastAsia"/>
        </w:rPr>
        <w:t>。</w:t>
      </w:r>
      <w:r w:rsidR="000E2C05" w:rsidRPr="00883549">
        <w:rPr>
          <w:rFonts w:hint="eastAsia"/>
        </w:rPr>
        <w:t>中国互联网络信息中心持续跟进我国互联网发展进程，不断扩大研究范围，深化研究领域。《报告》围绕互联网基础建设、网民规模、互联网应用、工业互联网、</w:t>
      </w:r>
      <w:r w:rsidR="00C97190" w:rsidRPr="00883549">
        <w:rPr>
          <w:rFonts w:hint="eastAsia"/>
        </w:rPr>
        <w:t>在线政务</w:t>
      </w:r>
      <w:r w:rsidR="000E2C05" w:rsidRPr="00883549">
        <w:rPr>
          <w:rFonts w:hint="eastAsia"/>
        </w:rPr>
        <w:t>、互联网安全等六个方面，力求通过多角度、全方位的数据展现，综合反映</w:t>
      </w:r>
      <w:r w:rsidR="000E2C05" w:rsidRPr="00883549">
        <w:t>2022</w:t>
      </w:r>
      <w:r w:rsidR="000E2C05" w:rsidRPr="00883549">
        <w:rPr>
          <w:rFonts w:hint="eastAsia"/>
        </w:rPr>
        <w:t>年我国互联网发展状况。</w:t>
      </w:r>
    </w:p>
    <w:p w14:paraId="2A409BD8" w14:textId="77777777" w:rsidR="00AA6A8C" w:rsidRPr="00883549" w:rsidRDefault="000E2C05" w:rsidP="00DF05C0">
      <w:pPr>
        <w:ind w:firstLine="420"/>
      </w:pPr>
      <w:r w:rsidRPr="00883549">
        <w:rPr>
          <w:rFonts w:hint="eastAsia"/>
        </w:rPr>
        <w:t>在此，衷心感谢工业和信息化部、中央网络安全和信息化委员会办公室、国家统计局、共青团中央等部门对《报告》的指导和支持。同时，向在本次互联网络发展状况统计调查工作中给予支持的机构和广大网民致以诚挚的谢意！</w:t>
      </w:r>
    </w:p>
    <w:p w14:paraId="0BA769A4" w14:textId="77777777" w:rsidR="00AA6A8C" w:rsidRPr="00883549" w:rsidRDefault="00AA6A8C" w:rsidP="00DF05C0">
      <w:pPr>
        <w:ind w:firstLine="420"/>
      </w:pPr>
    </w:p>
    <w:p w14:paraId="308C6696" w14:textId="77777777" w:rsidR="00AA6A8C" w:rsidRPr="00883549" w:rsidRDefault="00AA6A8C" w:rsidP="00DF05C0">
      <w:pPr>
        <w:ind w:firstLine="420"/>
      </w:pPr>
    </w:p>
    <w:p w14:paraId="15485034" w14:textId="77777777" w:rsidR="00AA6A8C" w:rsidRPr="00883549" w:rsidRDefault="000E2C05" w:rsidP="00DF05C0">
      <w:pPr>
        <w:ind w:firstLine="420"/>
        <w:jc w:val="right"/>
      </w:pPr>
      <w:r w:rsidRPr="00883549">
        <w:rPr>
          <w:rFonts w:hint="eastAsia"/>
        </w:rPr>
        <w:t>中国互联网络信息中心</w:t>
      </w:r>
    </w:p>
    <w:p w14:paraId="123987DA" w14:textId="01B75820" w:rsidR="00AA6A8C" w:rsidRPr="00883549" w:rsidRDefault="000E2C05" w:rsidP="00DF05C0">
      <w:pPr>
        <w:ind w:firstLine="420"/>
        <w:jc w:val="right"/>
      </w:pPr>
      <w:r w:rsidRPr="00883549">
        <w:t>2023</w:t>
      </w:r>
      <w:r w:rsidRPr="00883549">
        <w:rPr>
          <w:rFonts w:hint="eastAsia"/>
        </w:rPr>
        <w:t>年</w:t>
      </w:r>
      <w:r w:rsidR="003D35B6">
        <w:t>3</w:t>
      </w:r>
      <w:r w:rsidRPr="00883549">
        <w:rPr>
          <w:rFonts w:hint="eastAsia"/>
        </w:rPr>
        <w:t>月</w:t>
      </w:r>
    </w:p>
    <w:p w14:paraId="441D6912" w14:textId="77777777" w:rsidR="00AA6A8C" w:rsidRPr="00883549" w:rsidRDefault="00AA6A8C" w:rsidP="00DF05C0">
      <w:pPr>
        <w:ind w:firstLine="420"/>
        <w:jc w:val="left"/>
      </w:pPr>
    </w:p>
    <w:p w14:paraId="3754BE31" w14:textId="77777777" w:rsidR="00AA6A8C" w:rsidRPr="00883549" w:rsidRDefault="000E2C05" w:rsidP="00DF05C0">
      <w:pPr>
        <w:ind w:left="108" w:right="525" w:firstLineChars="2176" w:firstLine="4570"/>
        <w:jc w:val="right"/>
        <w:rPr>
          <w:color w:val="000000" w:themeColor="text1"/>
        </w:rPr>
      </w:pPr>
      <w:r w:rsidRPr="00883549">
        <w:rPr>
          <w:color w:val="000000" w:themeColor="text1"/>
        </w:rPr>
        <w:br w:type="page"/>
      </w:r>
    </w:p>
    <w:p w14:paraId="491131CC" w14:textId="77777777" w:rsidR="00AA6A8C" w:rsidRPr="00883549" w:rsidRDefault="00AA6A8C" w:rsidP="00DF05C0">
      <w:pPr>
        <w:ind w:firstLine="420"/>
        <w:rPr>
          <w:color w:val="000000" w:themeColor="text1"/>
        </w:rPr>
        <w:sectPr w:rsidR="00AA6A8C" w:rsidRPr="00883549" w:rsidSect="00822F63">
          <w:headerReference w:type="even" r:id="rId22"/>
          <w:headerReference w:type="default" r:id="rId23"/>
          <w:footerReference w:type="even" r:id="rId24"/>
          <w:footerReference w:type="default" r:id="rId25"/>
          <w:headerReference w:type="first" r:id="rId26"/>
          <w:pgSz w:w="11906" w:h="16838"/>
          <w:pgMar w:top="1440" w:right="1800" w:bottom="1440" w:left="1800" w:header="851" w:footer="992" w:gutter="0"/>
          <w:pgNumType w:fmt="upperRoman" w:start="1"/>
          <w:cols w:space="425"/>
          <w:docGrid w:type="lines" w:linePitch="312"/>
        </w:sectPr>
      </w:pPr>
    </w:p>
    <w:p w14:paraId="33B02A57" w14:textId="77777777" w:rsidR="00AA6A8C" w:rsidRPr="00883549" w:rsidRDefault="000E2C05" w:rsidP="00DF05C0">
      <w:pPr>
        <w:pStyle w:val="TOC1"/>
        <w:rPr>
          <w:sz w:val="52"/>
          <w:szCs w:val="52"/>
        </w:rPr>
      </w:pPr>
      <w:r w:rsidRPr="00883549">
        <w:rPr>
          <w:sz w:val="52"/>
          <w:szCs w:val="52"/>
        </w:rPr>
        <w:lastRenderedPageBreak/>
        <w:t>目</w:t>
      </w:r>
      <w:r w:rsidRPr="00883549">
        <w:rPr>
          <w:sz w:val="52"/>
          <w:szCs w:val="52"/>
        </w:rPr>
        <w:t xml:space="preserve">  </w:t>
      </w:r>
      <w:r w:rsidRPr="00883549">
        <w:rPr>
          <w:sz w:val="52"/>
          <w:szCs w:val="52"/>
        </w:rPr>
        <w:t>录</w:t>
      </w:r>
    </w:p>
    <w:bookmarkStart w:id="35" w:name="_Toc80886819" w:displacedByCustomXml="next"/>
    <w:bookmarkStart w:id="36" w:name="_Toc36720920" w:displacedByCustomXml="next"/>
    <w:bookmarkStart w:id="37" w:name="_Toc17129165" w:displacedByCustomXml="next"/>
    <w:bookmarkStart w:id="38" w:name="_Toc50045020" w:displacedByCustomXml="next"/>
    <w:bookmarkStart w:id="39" w:name="_Toc13588298" w:displacedByCustomXml="next"/>
    <w:bookmarkStart w:id="40" w:name="_Toc75165248" w:displacedByCustomXml="next"/>
    <w:bookmarkStart w:id="41" w:name="_Toc410122728" w:displacedByCustomXml="next"/>
    <w:bookmarkStart w:id="42" w:name="_Toc377485500" w:displacedByCustomXml="next"/>
    <w:bookmarkStart w:id="43" w:name="_Toc377486301" w:displacedByCustomXml="next"/>
    <w:bookmarkStart w:id="44" w:name="_Toc15404921" w:displacedByCustomXml="next"/>
    <w:bookmarkStart w:id="45" w:name="_Toc409518220" w:displacedByCustomXml="next"/>
    <w:bookmarkStart w:id="46" w:name="_Toc16244072" w:displacedByCustomXml="next"/>
    <w:bookmarkStart w:id="47" w:name="_Toc78300134" w:displacedByCustomXml="next"/>
    <w:bookmarkStart w:id="48" w:name="_Toc62801362" w:displacedByCustomXml="next"/>
    <w:bookmarkStart w:id="49" w:name="_Toc16845783" w:displacedByCustomXml="next"/>
    <w:bookmarkStart w:id="50" w:name="_Toc77779311" w:displacedByCustomXml="next"/>
    <w:bookmarkStart w:id="51" w:name="_Toc36015921" w:displacedByCustomXml="next"/>
    <w:bookmarkStart w:id="52" w:name="_Toc50115968" w:displacedByCustomXml="next"/>
    <w:bookmarkStart w:id="53" w:name="_Toc16234449" w:displacedByCustomXml="next"/>
    <w:bookmarkStart w:id="54" w:name="_Toc35010978" w:displacedByCustomXml="next"/>
    <w:bookmarkStart w:id="55" w:name="_Toc16079354" w:displacedByCustomXml="next"/>
    <w:bookmarkStart w:id="56" w:name="_Toc15306355" w:displacedByCustomXml="next"/>
    <w:bookmarkStart w:id="57" w:name="_Toc14342770" w:displacedByCustomXml="next"/>
    <w:bookmarkStart w:id="58" w:name="_Toc409427122" w:displacedByCustomXml="next"/>
    <w:bookmarkStart w:id="59" w:name="_Toc34292917" w:displacedByCustomXml="next"/>
    <w:bookmarkStart w:id="60" w:name="_Toc77681137" w:displacedByCustomXml="next"/>
    <w:bookmarkStart w:id="61" w:name="_Toc15404548" w:displacedByCustomXml="next"/>
    <w:bookmarkStart w:id="62" w:name="_Toc61866467" w:displacedByCustomXml="next"/>
    <w:bookmarkStart w:id="63" w:name="_Toc407920489" w:displacedByCustomXml="next"/>
    <w:bookmarkStart w:id="64" w:name="_Toc15569618" w:displacedByCustomXml="next"/>
    <w:bookmarkStart w:id="65" w:name="_Toc36294919" w:displacedByCustomXml="next"/>
    <w:bookmarkStart w:id="66" w:name="_Toc80695603" w:displacedByCustomXml="next"/>
    <w:bookmarkStart w:id="67" w:name="_Toc17044240" w:displacedByCustomXml="next"/>
    <w:bookmarkStart w:id="68" w:name="_Toc51771103" w:displacedByCustomXml="next"/>
    <w:bookmarkStart w:id="69" w:name="_Toc407632503" w:displacedByCustomXml="next"/>
    <w:bookmarkStart w:id="70" w:name="_Toc15661011" w:displacedByCustomXml="next"/>
    <w:bookmarkStart w:id="71" w:name="_Toc33191217" w:displacedByCustomXml="next"/>
    <w:bookmarkStart w:id="72" w:name="_Toc16845883" w:displacedByCustomXml="next"/>
    <w:bookmarkStart w:id="73" w:name="_Toc77748299" w:displacedByCustomXml="next"/>
    <w:bookmarkStart w:id="74" w:name="_Toc345950522" w:displacedByCustomXml="next"/>
    <w:bookmarkStart w:id="75" w:name="_Toc80887530" w:displacedByCustomXml="next"/>
    <w:bookmarkStart w:id="76" w:name="_Toc62458439" w:displacedByCustomXml="next"/>
    <w:bookmarkStart w:id="77" w:name="_Toc17098344" w:displacedByCustomXml="next"/>
    <w:bookmarkStart w:id="78" w:name="_Toc409688470" w:displacedByCustomXml="next"/>
    <w:bookmarkStart w:id="79" w:name="_Toc76981094" w:displacedByCustomXml="next"/>
    <w:bookmarkStart w:id="80" w:name="_Toc377551843" w:displacedByCustomXml="next"/>
    <w:bookmarkStart w:id="81" w:name="_Toc35930182" w:displacedByCustomXml="next"/>
    <w:bookmarkStart w:id="82" w:name="_Toc409079032" w:displacedByCustomXml="next"/>
    <w:bookmarkStart w:id="83" w:name="_Toc377549228" w:displacedByCustomXml="next"/>
    <w:bookmarkStart w:id="84" w:name="_Toc14160850" w:displacedByCustomXml="next"/>
    <w:bookmarkStart w:id="85" w:name="_Toc28072590" w:displacedByCustomXml="next"/>
    <w:bookmarkStart w:id="86" w:name="_Toc80877301" w:displacedByCustomXml="next"/>
    <w:bookmarkStart w:id="87" w:name="_Toc78288962" w:displacedByCustomXml="next"/>
    <w:bookmarkStart w:id="88" w:name="_Toc77947793" w:displacedByCustomXml="next"/>
    <w:bookmarkStart w:id="89" w:name="_Toc77577444" w:displacedByCustomXml="next"/>
    <w:bookmarkStart w:id="90" w:name="_Toc51327144" w:displacedByCustomXml="next"/>
    <w:bookmarkStart w:id="91" w:name="_Toc49938766" w:displacedByCustomXml="next"/>
    <w:bookmarkStart w:id="92" w:name="_Toc407787837" w:displacedByCustomXml="next"/>
    <w:bookmarkStart w:id="93" w:name="_Toc80778678" w:displacedByCustomXml="next"/>
    <w:bookmarkStart w:id="94" w:name="_Toc77690071" w:displacedByCustomXml="next"/>
    <w:bookmarkStart w:id="95" w:name="_Toc13588591" w:displacedByCustomXml="next"/>
    <w:bookmarkStart w:id="96" w:name="_Toc13747363" w:displacedByCustomXml="next"/>
    <w:bookmarkStart w:id="97" w:name="_Toc77950139" w:displacedByCustomXml="next"/>
    <w:bookmarkStart w:id="98" w:name="_Toc17104795" w:displacedByCustomXml="next"/>
    <w:bookmarkStart w:id="99" w:name="_Toc76980977" w:displacedByCustomXml="next"/>
    <w:bookmarkStart w:id="100" w:name="_Toc78382952" w:displacedByCustomXml="next"/>
    <w:bookmarkStart w:id="101" w:name="_Toc77948918" w:displacedByCustomXml="next"/>
    <w:bookmarkStart w:id="102" w:name="_Toc409699891" w:displacedByCustomXml="next"/>
    <w:bookmarkStart w:id="103" w:name="_Toc409796141" w:displacedByCustomXml="next"/>
    <w:bookmarkStart w:id="104" w:name="_Toc407787220" w:displacedByCustomXml="next"/>
    <w:bookmarkStart w:id="105" w:name="_Toc80111272" w:displacedByCustomXml="next"/>
    <w:bookmarkStart w:id="106" w:name="_Toc79565211" w:displacedByCustomXml="next"/>
    <w:bookmarkStart w:id="107" w:name="_Toc22715126" w:displacedByCustomXml="next"/>
    <w:bookmarkStart w:id="108" w:name="_Toc80695695" w:displacedByCustomXml="next"/>
    <w:bookmarkStart w:id="109" w:name="_Toc16346331" w:displacedByCustomXml="next"/>
    <w:bookmarkStart w:id="110" w:name="_Toc62048766" w:displacedByCustomXml="next"/>
    <w:bookmarkStart w:id="111" w:name="_Toc77594856" w:displacedByCustomXml="next"/>
    <w:bookmarkStart w:id="112" w:name="_Toc61350936" w:displacedByCustomXml="next"/>
    <w:bookmarkStart w:id="113" w:name="_Toc440442700" w:displacedByCustomXml="next"/>
    <w:bookmarkStart w:id="114" w:name="_Toc37749824" w:displacedByCustomXml="next"/>
    <w:bookmarkStart w:id="115" w:name="_Toc34312701" w:displacedByCustomXml="next"/>
    <w:bookmarkStart w:id="116" w:name="_Toc80809353" w:displacedByCustomXml="next"/>
    <w:bookmarkStart w:id="117" w:name="_Toc44487620" w:displacedByCustomXml="next"/>
    <w:bookmarkStart w:id="118" w:name="_Toc22714507" w:displacedByCustomXml="next"/>
    <w:bookmarkStart w:id="119" w:name="_Toc409426931" w:displacedByCustomXml="next"/>
    <w:bookmarkStart w:id="120" w:name="_Toc78528919" w:displacedByCustomXml="next"/>
    <w:bookmarkStart w:id="121" w:name="_Toc35246568" w:displacedByCustomXml="next"/>
    <w:bookmarkStart w:id="122" w:name="_Toc17043868" w:displacedByCustomXml="next"/>
    <w:bookmarkStart w:id="123" w:name="_Toc17053372" w:displacedByCustomXml="next"/>
    <w:bookmarkStart w:id="124" w:name="_Toc11153204" w:displacedByCustomXml="next"/>
    <w:sdt>
      <w:sdtPr>
        <w:rPr>
          <w:sz w:val="52"/>
          <w:szCs w:val="52"/>
        </w:rPr>
        <w:id w:val="19180947"/>
        <w:docPartObj>
          <w:docPartGallery w:val="Table of Contents"/>
          <w:docPartUnique/>
        </w:docPartObj>
      </w:sdtPr>
      <w:sdtEndPr>
        <w:rPr>
          <w:sz w:val="28"/>
          <w:szCs w:val="28"/>
        </w:rPr>
      </w:sdtEndPr>
      <w:sdtContent>
        <w:bookmarkEnd w:id="124" w:displacedByCustomXml="prev"/>
        <w:bookmarkEnd w:id="123" w:displacedByCustomXml="prev"/>
        <w:bookmarkEnd w:id="122" w:displacedByCustomXml="prev"/>
        <w:bookmarkEnd w:id="121" w:displacedByCustomXml="prev"/>
        <w:bookmarkEnd w:id="120" w:displacedByCustomXml="prev"/>
        <w:bookmarkEnd w:id="119" w:displacedByCustomXml="prev"/>
        <w:bookmarkEnd w:id="118" w:displacedByCustomXml="prev"/>
        <w:bookmarkEnd w:id="117" w:displacedByCustomXml="prev"/>
        <w:bookmarkEnd w:id="116" w:displacedByCustomXml="prev"/>
        <w:bookmarkEnd w:id="115" w:displacedByCustomXml="prev"/>
        <w:bookmarkEnd w:id="114" w:displacedByCustomXml="prev"/>
        <w:bookmarkEnd w:id="113" w:displacedByCustomXml="prev"/>
        <w:bookmarkEnd w:id="112" w:displacedByCustomXml="prev"/>
        <w:bookmarkEnd w:id="111" w:displacedByCustomXml="prev"/>
        <w:bookmarkEnd w:id="110" w:displacedByCustomXml="prev"/>
        <w:bookmarkEnd w:id="109" w:displacedByCustomXml="prev"/>
        <w:bookmarkEnd w:id="108" w:displacedByCustomXml="prev"/>
        <w:bookmarkEnd w:id="107" w:displacedByCustomXml="prev"/>
        <w:bookmarkEnd w:id="106" w:displacedByCustomXml="prev"/>
        <w:bookmarkEnd w:id="105" w:displacedByCustomXml="prev"/>
        <w:bookmarkEnd w:id="104" w:displacedByCustomXml="prev"/>
        <w:bookmarkEnd w:id="103" w:displacedByCustomXml="prev"/>
        <w:bookmarkEnd w:id="102" w:displacedByCustomXml="prev"/>
        <w:bookmarkEnd w:id="101" w:displacedByCustomXml="prev"/>
        <w:bookmarkEnd w:id="100" w:displacedByCustomXml="prev"/>
        <w:bookmarkEnd w:id="99" w:displacedByCustomXml="prev"/>
        <w:bookmarkEnd w:id="98" w:displacedByCustomXml="prev"/>
        <w:bookmarkEnd w:id="97" w:displacedByCustomXml="prev"/>
        <w:bookmarkEnd w:id="96" w:displacedByCustomXml="prev"/>
        <w:bookmarkEnd w:id="95" w:displacedByCustomXml="prev"/>
        <w:bookmarkEnd w:id="94" w:displacedByCustomXml="prev"/>
        <w:bookmarkEnd w:id="93" w:displacedByCustomXml="prev"/>
        <w:bookmarkEnd w:id="92" w:displacedByCustomXml="prev"/>
        <w:bookmarkEnd w:id="91" w:displacedByCustomXml="prev"/>
        <w:bookmarkEnd w:id="90" w:displacedByCustomXml="prev"/>
        <w:bookmarkEnd w:id="89" w:displacedByCustomXml="prev"/>
        <w:bookmarkEnd w:id="88" w:displacedByCustomXml="prev"/>
        <w:bookmarkEnd w:id="87" w:displacedByCustomXml="prev"/>
        <w:bookmarkEnd w:id="86" w:displacedByCustomXml="prev"/>
        <w:bookmarkEnd w:id="85" w:displacedByCustomXml="prev"/>
        <w:bookmarkEnd w:id="84" w:displacedByCustomXml="prev"/>
        <w:bookmarkEnd w:id="83" w:displacedByCustomXml="prev"/>
        <w:bookmarkEnd w:id="82" w:displacedByCustomXml="prev"/>
        <w:bookmarkEnd w:id="81" w:displacedByCustomXml="prev"/>
        <w:bookmarkEnd w:id="80" w:displacedByCustomXml="prev"/>
        <w:bookmarkEnd w:id="79" w:displacedByCustomXml="prev"/>
        <w:bookmarkEnd w:id="78" w:displacedByCustomXml="prev"/>
        <w:bookmarkEnd w:id="77" w:displacedByCustomXml="prev"/>
        <w:bookmarkEnd w:id="76" w:displacedByCustomXml="prev"/>
        <w:bookmarkEnd w:id="75" w:displacedByCustomXml="prev"/>
        <w:bookmarkEnd w:id="74" w:displacedByCustomXml="prev"/>
        <w:bookmarkEnd w:id="73" w:displacedByCustomXml="prev"/>
        <w:bookmarkEnd w:id="72" w:displacedByCustomXml="prev"/>
        <w:bookmarkEnd w:id="71" w:displacedByCustomXml="prev"/>
        <w:bookmarkEnd w:id="70" w:displacedByCustomXml="prev"/>
        <w:bookmarkEnd w:id="69" w:displacedByCustomXml="prev"/>
        <w:bookmarkEnd w:id="68" w:displacedByCustomXml="prev"/>
        <w:bookmarkEnd w:id="67" w:displacedByCustomXml="prev"/>
        <w:bookmarkEnd w:id="66" w:displacedByCustomXml="prev"/>
        <w:bookmarkEnd w:id="65" w:displacedByCustomXml="prev"/>
        <w:bookmarkEnd w:id="64" w:displacedByCustomXml="prev"/>
        <w:bookmarkEnd w:id="63" w:displacedByCustomXml="prev"/>
        <w:bookmarkEnd w:id="62" w:displacedByCustomXml="prev"/>
        <w:bookmarkEnd w:id="61" w:displacedByCustomXml="prev"/>
        <w:bookmarkEnd w:id="60" w:displacedByCustomXml="prev"/>
        <w:bookmarkEnd w:id="59" w:displacedByCustomXml="prev"/>
        <w:bookmarkEnd w:id="58" w:displacedByCustomXml="prev"/>
        <w:bookmarkEnd w:id="57" w:displacedByCustomXml="prev"/>
        <w:bookmarkEnd w:id="56" w:displacedByCustomXml="prev"/>
        <w:bookmarkEnd w:id="55" w:displacedByCustomXml="prev"/>
        <w:bookmarkEnd w:id="54" w:displacedByCustomXml="prev"/>
        <w:bookmarkEnd w:id="53" w:displacedByCustomXml="prev"/>
        <w:bookmarkEnd w:id="52" w:displacedByCustomXml="prev"/>
        <w:bookmarkEnd w:id="51" w:displacedByCustomXml="prev"/>
        <w:bookmarkEnd w:id="50" w:displacedByCustomXml="prev"/>
        <w:bookmarkEnd w:id="49" w:displacedByCustomXml="prev"/>
        <w:bookmarkEnd w:id="48" w:displacedByCustomXml="prev"/>
        <w:bookmarkEnd w:id="47" w:displacedByCustomXml="prev"/>
        <w:bookmarkEnd w:id="46" w:displacedByCustomXml="prev"/>
        <w:bookmarkEnd w:id="45" w:displacedByCustomXml="prev"/>
        <w:bookmarkEnd w:id="44" w:displacedByCustomXml="prev"/>
        <w:bookmarkEnd w:id="43" w:displacedByCustomXml="prev"/>
        <w:bookmarkEnd w:id="42" w:displacedByCustomXml="prev"/>
        <w:bookmarkEnd w:id="41" w:displacedByCustomXml="prev"/>
        <w:bookmarkEnd w:id="40" w:displacedByCustomXml="prev"/>
        <w:bookmarkEnd w:id="39" w:displacedByCustomXml="prev"/>
        <w:bookmarkEnd w:id="38" w:displacedByCustomXml="prev"/>
        <w:bookmarkEnd w:id="37" w:displacedByCustomXml="prev"/>
        <w:bookmarkEnd w:id="36" w:displacedByCustomXml="prev"/>
        <w:bookmarkEnd w:id="35" w:displacedByCustomXml="prev"/>
        <w:p w14:paraId="25026E53" w14:textId="5D754595" w:rsidR="0012620C" w:rsidRPr="0012620C" w:rsidRDefault="00601DBB">
          <w:pPr>
            <w:pStyle w:val="TOC1"/>
            <w:rPr>
              <w:rFonts w:eastAsiaTheme="minorEastAsia" w:cstheme="minorBidi"/>
              <w:b w:val="0"/>
              <w:bCs w:val="0"/>
              <w:caps w:val="0"/>
              <w:noProof/>
              <w:sz w:val="21"/>
              <w:szCs w:val="22"/>
            </w:rPr>
          </w:pPr>
          <w:r w:rsidRPr="0012620C">
            <w:fldChar w:fldCharType="begin"/>
          </w:r>
          <w:r w:rsidRPr="0012620C">
            <w:instrText xml:space="preserve"> HYPERLINK \l "_Toc110950367" </w:instrText>
          </w:r>
          <w:r w:rsidRPr="0012620C">
            <w:fldChar w:fldCharType="separate"/>
          </w:r>
          <w:r w:rsidRPr="0012620C">
            <w:rPr>
              <w:rStyle w:val="affa"/>
              <w:rFonts w:hint="eastAsia"/>
              <w:color w:val="auto"/>
              <w:u w:val="none"/>
            </w:rPr>
            <w:t>核心数据</w:t>
          </w:r>
          <w:r w:rsidRPr="0012620C">
            <w:rPr>
              <w:webHidden/>
            </w:rPr>
            <w:tab/>
          </w:r>
          <w:r w:rsidRPr="0012620C">
            <w:rPr>
              <w:webHidden/>
            </w:rPr>
            <w:tab/>
          </w:r>
          <w:r w:rsidR="00DE2113" w:rsidRPr="0012620C">
            <w:rPr>
              <w:rFonts w:hint="eastAsia"/>
              <w:webHidden/>
            </w:rPr>
            <w:t>1</w:t>
          </w:r>
          <w:r w:rsidRPr="0012620C">
            <w:fldChar w:fldCharType="end"/>
          </w:r>
          <w:r w:rsidR="000E2C05" w:rsidRPr="0012620C">
            <w:rPr>
              <w:highlight w:val="yellow"/>
            </w:rPr>
            <w:fldChar w:fldCharType="begin"/>
          </w:r>
          <w:r w:rsidR="000E2C05" w:rsidRPr="0012620C">
            <w:rPr>
              <w:highlight w:val="yellow"/>
            </w:rPr>
            <w:instrText xml:space="preserve"> TOC \o "1-3" \h \z \u </w:instrText>
          </w:r>
          <w:r w:rsidR="000E2C05" w:rsidRPr="0012620C">
            <w:rPr>
              <w:highlight w:val="yellow"/>
            </w:rPr>
            <w:fldChar w:fldCharType="separate"/>
          </w:r>
        </w:p>
        <w:p w14:paraId="694F1AE6" w14:textId="53248B93" w:rsidR="0012620C" w:rsidRPr="0012620C" w:rsidRDefault="00000000">
          <w:pPr>
            <w:pStyle w:val="TOC1"/>
            <w:rPr>
              <w:rFonts w:eastAsiaTheme="minorEastAsia" w:cstheme="minorBidi"/>
              <w:b w:val="0"/>
              <w:bCs w:val="0"/>
              <w:caps w:val="0"/>
              <w:noProof/>
              <w:sz w:val="21"/>
              <w:szCs w:val="22"/>
            </w:rPr>
          </w:pPr>
          <w:hyperlink w:anchor="_Toc130371033" w:history="1">
            <w:r w:rsidR="0012620C" w:rsidRPr="0012620C">
              <w:rPr>
                <w:rStyle w:val="affa"/>
                <w:noProof/>
              </w:rPr>
              <w:t>第一章</w:t>
            </w:r>
            <w:r w:rsidR="0012620C" w:rsidRPr="0012620C">
              <w:rPr>
                <w:rFonts w:eastAsiaTheme="minorEastAsia" w:cstheme="minorBidi"/>
                <w:b w:val="0"/>
                <w:bCs w:val="0"/>
                <w:caps w:val="0"/>
                <w:noProof/>
                <w:sz w:val="21"/>
                <w:szCs w:val="22"/>
              </w:rPr>
              <w:tab/>
            </w:r>
            <w:r w:rsidR="0012620C" w:rsidRPr="0012620C">
              <w:rPr>
                <w:rStyle w:val="affa"/>
                <w:noProof/>
              </w:rPr>
              <w:t>互联网基础建设状况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_Toc130371033 \h </w:instrText>
            </w:r>
            <w:r w:rsidR="0012620C" w:rsidRPr="0012620C">
              <w:rPr>
                <w:noProof/>
                <w:webHidden/>
              </w:rPr>
            </w:r>
            <w:r w:rsidR="0012620C" w:rsidRPr="0012620C">
              <w:rPr>
                <w:noProof/>
                <w:webHidden/>
              </w:rPr>
              <w:fldChar w:fldCharType="separate"/>
            </w:r>
            <w:r w:rsidR="0012620C" w:rsidRPr="0012620C">
              <w:rPr>
                <w:noProof/>
                <w:webHidden/>
              </w:rPr>
              <w:t>3</w:t>
            </w:r>
            <w:r w:rsidR="0012620C" w:rsidRPr="0012620C">
              <w:rPr>
                <w:noProof/>
                <w:webHidden/>
              </w:rPr>
              <w:fldChar w:fldCharType="end"/>
            </w:r>
          </w:hyperlink>
        </w:p>
        <w:p w14:paraId="1AC7E4F7" w14:textId="48A889FF" w:rsidR="0012620C" w:rsidRPr="0012620C" w:rsidRDefault="00000000">
          <w:pPr>
            <w:pStyle w:val="TOC2"/>
            <w:rPr>
              <w:rFonts w:ascii="Times New Roman" w:eastAsiaTheme="minorEastAsia" w:hAnsi="Times New Roman" w:cstheme="minorBidi"/>
              <w:smallCaps w:val="0"/>
              <w:noProof/>
              <w:sz w:val="21"/>
              <w:szCs w:val="22"/>
            </w:rPr>
          </w:pPr>
          <w:hyperlink w:anchor="_Toc130371034" w:history="1">
            <w:r w:rsidR="0012620C" w:rsidRPr="0012620C">
              <w:rPr>
                <w:rStyle w:val="affa"/>
                <w:rFonts w:ascii="Times New Roman" w:hAnsi="Times New Roman"/>
                <w:noProof/>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互联网基础资源</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_Toc130371034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3</w:t>
            </w:r>
            <w:r w:rsidR="0012620C" w:rsidRPr="0012620C">
              <w:rPr>
                <w:rFonts w:ascii="Times New Roman" w:hAnsi="Times New Roman"/>
                <w:noProof/>
                <w:webHidden/>
              </w:rPr>
              <w:fldChar w:fldCharType="end"/>
            </w:r>
          </w:hyperlink>
        </w:p>
        <w:p w14:paraId="01A7916E" w14:textId="0BB44C94" w:rsidR="0012620C" w:rsidRPr="0012620C" w:rsidRDefault="00000000">
          <w:pPr>
            <w:pStyle w:val="TOC3"/>
            <w:rPr>
              <w:rFonts w:eastAsiaTheme="minorEastAsia" w:cstheme="minorBidi"/>
              <w:iCs w:val="0"/>
              <w:noProof/>
              <w:sz w:val="21"/>
              <w:szCs w:val="22"/>
            </w:rPr>
          </w:pPr>
          <w:hyperlink w:anchor="_Toc130371035"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IP</w:t>
            </w:r>
            <w:r w:rsidR="0012620C" w:rsidRPr="0012620C">
              <w:rPr>
                <w:rStyle w:val="affa"/>
                <w:rFonts w:eastAsia="楷体_GB2312"/>
                <w:noProof/>
              </w:rPr>
              <w:t>地址</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_Toc130371035 \h </w:instrText>
            </w:r>
            <w:r w:rsidR="0012620C" w:rsidRPr="0012620C">
              <w:rPr>
                <w:noProof/>
                <w:webHidden/>
              </w:rPr>
            </w:r>
            <w:r w:rsidR="0012620C" w:rsidRPr="0012620C">
              <w:rPr>
                <w:noProof/>
                <w:webHidden/>
              </w:rPr>
              <w:fldChar w:fldCharType="separate"/>
            </w:r>
            <w:r w:rsidR="0012620C" w:rsidRPr="0012620C">
              <w:rPr>
                <w:noProof/>
                <w:webHidden/>
              </w:rPr>
              <w:t>3</w:t>
            </w:r>
            <w:r w:rsidR="0012620C" w:rsidRPr="0012620C">
              <w:rPr>
                <w:noProof/>
                <w:webHidden/>
              </w:rPr>
              <w:fldChar w:fldCharType="end"/>
            </w:r>
          </w:hyperlink>
        </w:p>
        <w:p w14:paraId="1482D732" w14:textId="3B86C999" w:rsidR="0012620C" w:rsidRPr="0012620C" w:rsidRDefault="00000000">
          <w:pPr>
            <w:pStyle w:val="TOC3"/>
            <w:rPr>
              <w:rFonts w:eastAsiaTheme="minorEastAsia" w:cstheme="minorBidi"/>
              <w:iCs w:val="0"/>
              <w:noProof/>
              <w:sz w:val="21"/>
              <w:szCs w:val="22"/>
            </w:rPr>
          </w:pPr>
          <w:hyperlink w:anchor="_Toc130371036"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域名</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_Toc130371036 \h </w:instrText>
            </w:r>
            <w:r w:rsidR="0012620C" w:rsidRPr="0012620C">
              <w:rPr>
                <w:noProof/>
                <w:webHidden/>
              </w:rPr>
            </w:r>
            <w:r w:rsidR="0012620C" w:rsidRPr="0012620C">
              <w:rPr>
                <w:noProof/>
                <w:webHidden/>
              </w:rPr>
              <w:fldChar w:fldCharType="separate"/>
            </w:r>
            <w:r w:rsidR="0012620C" w:rsidRPr="0012620C">
              <w:rPr>
                <w:noProof/>
                <w:webHidden/>
              </w:rPr>
              <w:t>5</w:t>
            </w:r>
            <w:r w:rsidR="0012620C" w:rsidRPr="0012620C">
              <w:rPr>
                <w:noProof/>
                <w:webHidden/>
              </w:rPr>
              <w:fldChar w:fldCharType="end"/>
            </w:r>
          </w:hyperlink>
        </w:p>
        <w:p w14:paraId="7A864F69" w14:textId="2A0D0D11" w:rsidR="0012620C" w:rsidRPr="0012620C" w:rsidRDefault="00000000">
          <w:pPr>
            <w:pStyle w:val="TOC3"/>
            <w:rPr>
              <w:rFonts w:eastAsiaTheme="minorEastAsia" w:cstheme="minorBidi"/>
              <w:iCs w:val="0"/>
              <w:noProof/>
              <w:sz w:val="21"/>
              <w:szCs w:val="22"/>
            </w:rPr>
          </w:pPr>
          <w:hyperlink w:anchor="_Toc130371037"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移动电话基站数量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_Toc130371037 \h </w:instrText>
            </w:r>
            <w:r w:rsidR="0012620C" w:rsidRPr="0012620C">
              <w:rPr>
                <w:noProof/>
                <w:webHidden/>
              </w:rPr>
            </w:r>
            <w:r w:rsidR="0012620C" w:rsidRPr="0012620C">
              <w:rPr>
                <w:noProof/>
                <w:webHidden/>
              </w:rPr>
              <w:fldChar w:fldCharType="separate"/>
            </w:r>
            <w:r w:rsidR="0012620C" w:rsidRPr="0012620C">
              <w:rPr>
                <w:noProof/>
                <w:webHidden/>
              </w:rPr>
              <w:t>6</w:t>
            </w:r>
            <w:r w:rsidR="0012620C" w:rsidRPr="0012620C">
              <w:rPr>
                <w:noProof/>
                <w:webHidden/>
              </w:rPr>
              <w:fldChar w:fldCharType="end"/>
            </w:r>
          </w:hyperlink>
        </w:p>
        <w:p w14:paraId="0DA167F8" w14:textId="44CB1319" w:rsidR="0012620C" w:rsidRPr="0012620C" w:rsidRDefault="00000000">
          <w:pPr>
            <w:pStyle w:val="TOC3"/>
            <w:rPr>
              <w:rFonts w:eastAsiaTheme="minorEastAsia" w:cstheme="minorBidi"/>
              <w:iCs w:val="0"/>
              <w:noProof/>
              <w:sz w:val="21"/>
              <w:szCs w:val="22"/>
            </w:rPr>
          </w:pPr>
          <w:hyperlink w:anchor="_Toc130371038"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互联网宽带接入端口数量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_Toc130371038 \h </w:instrText>
            </w:r>
            <w:r w:rsidR="0012620C" w:rsidRPr="0012620C">
              <w:rPr>
                <w:noProof/>
                <w:webHidden/>
              </w:rPr>
            </w:r>
            <w:r w:rsidR="0012620C" w:rsidRPr="0012620C">
              <w:rPr>
                <w:noProof/>
                <w:webHidden/>
              </w:rPr>
              <w:fldChar w:fldCharType="separate"/>
            </w:r>
            <w:r w:rsidR="0012620C" w:rsidRPr="0012620C">
              <w:rPr>
                <w:noProof/>
                <w:webHidden/>
              </w:rPr>
              <w:t>6</w:t>
            </w:r>
            <w:r w:rsidR="0012620C" w:rsidRPr="0012620C">
              <w:rPr>
                <w:noProof/>
                <w:webHidden/>
              </w:rPr>
              <w:fldChar w:fldCharType="end"/>
            </w:r>
          </w:hyperlink>
        </w:p>
        <w:p w14:paraId="041E57DC" w14:textId="317A0C5A" w:rsidR="0012620C" w:rsidRPr="0012620C" w:rsidRDefault="00000000">
          <w:pPr>
            <w:pStyle w:val="TOC3"/>
            <w:rPr>
              <w:rFonts w:eastAsiaTheme="minorEastAsia" w:cstheme="minorBidi"/>
              <w:iCs w:val="0"/>
              <w:noProof/>
              <w:sz w:val="21"/>
              <w:szCs w:val="22"/>
            </w:rPr>
          </w:pPr>
          <w:hyperlink w:anchor="_Toc130371039" w:history="1">
            <w:r w:rsidR="0012620C" w:rsidRPr="0012620C">
              <w:rPr>
                <w:rStyle w:val="affa"/>
                <w:rFonts w:eastAsia="楷体_GB2312"/>
                <w:noProof/>
              </w:rPr>
              <w:t>（五）</w:t>
            </w:r>
            <w:r w:rsidR="0012620C" w:rsidRPr="0012620C">
              <w:rPr>
                <w:rFonts w:eastAsiaTheme="minorEastAsia" w:cstheme="minorBidi"/>
                <w:iCs w:val="0"/>
                <w:noProof/>
                <w:sz w:val="21"/>
                <w:szCs w:val="22"/>
              </w:rPr>
              <w:tab/>
            </w:r>
            <w:r w:rsidR="0012620C" w:rsidRPr="0012620C">
              <w:rPr>
                <w:rStyle w:val="affa"/>
                <w:rFonts w:eastAsia="楷体_GB2312"/>
                <w:noProof/>
              </w:rPr>
              <w:t>光缆线路长度</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_Toc130371039 \h </w:instrText>
            </w:r>
            <w:r w:rsidR="0012620C" w:rsidRPr="0012620C">
              <w:rPr>
                <w:noProof/>
                <w:webHidden/>
              </w:rPr>
            </w:r>
            <w:r w:rsidR="0012620C" w:rsidRPr="0012620C">
              <w:rPr>
                <w:noProof/>
                <w:webHidden/>
              </w:rPr>
              <w:fldChar w:fldCharType="separate"/>
            </w:r>
            <w:r w:rsidR="0012620C" w:rsidRPr="0012620C">
              <w:rPr>
                <w:noProof/>
                <w:webHidden/>
              </w:rPr>
              <w:t>7</w:t>
            </w:r>
            <w:r w:rsidR="0012620C" w:rsidRPr="0012620C">
              <w:rPr>
                <w:noProof/>
                <w:webHidden/>
              </w:rPr>
              <w:fldChar w:fldCharType="end"/>
            </w:r>
          </w:hyperlink>
        </w:p>
        <w:p w14:paraId="1B1D4055" w14:textId="306AEDBF" w:rsidR="0012620C" w:rsidRPr="0012620C" w:rsidRDefault="00000000">
          <w:pPr>
            <w:pStyle w:val="TOC2"/>
            <w:rPr>
              <w:rFonts w:ascii="Times New Roman" w:eastAsiaTheme="minorEastAsia" w:hAnsi="Times New Roman" w:cstheme="minorBidi"/>
              <w:smallCaps w:val="0"/>
              <w:noProof/>
              <w:sz w:val="21"/>
              <w:szCs w:val="22"/>
            </w:rPr>
          </w:pPr>
          <w:hyperlink w:anchor="_Toc130371040" w:history="1">
            <w:r w:rsidR="0012620C" w:rsidRPr="0012620C">
              <w:rPr>
                <w:rStyle w:val="affa"/>
                <w:rFonts w:ascii="Times New Roman" w:hAnsi="Times New Roman"/>
                <w:noProof/>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互联网资源应用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_Toc130371040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8</w:t>
            </w:r>
            <w:r w:rsidR="0012620C" w:rsidRPr="0012620C">
              <w:rPr>
                <w:rFonts w:ascii="Times New Roman" w:hAnsi="Times New Roman"/>
                <w:noProof/>
                <w:webHidden/>
              </w:rPr>
              <w:fldChar w:fldCharType="end"/>
            </w:r>
          </w:hyperlink>
        </w:p>
        <w:p w14:paraId="4C39B334" w14:textId="6DBA1A7C" w:rsidR="0012620C" w:rsidRPr="0012620C" w:rsidRDefault="00000000">
          <w:pPr>
            <w:pStyle w:val="TOC3"/>
            <w:rPr>
              <w:rFonts w:eastAsiaTheme="minorEastAsia" w:cstheme="minorBidi"/>
              <w:iCs w:val="0"/>
              <w:noProof/>
              <w:sz w:val="21"/>
              <w:szCs w:val="22"/>
            </w:rPr>
          </w:pPr>
          <w:hyperlink w:anchor="_Toc130371041"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网站</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_Toc130371041 \h </w:instrText>
            </w:r>
            <w:r w:rsidR="0012620C" w:rsidRPr="0012620C">
              <w:rPr>
                <w:noProof/>
                <w:webHidden/>
              </w:rPr>
            </w:r>
            <w:r w:rsidR="0012620C" w:rsidRPr="0012620C">
              <w:rPr>
                <w:noProof/>
                <w:webHidden/>
              </w:rPr>
              <w:fldChar w:fldCharType="separate"/>
            </w:r>
            <w:r w:rsidR="0012620C" w:rsidRPr="0012620C">
              <w:rPr>
                <w:noProof/>
                <w:webHidden/>
              </w:rPr>
              <w:t>8</w:t>
            </w:r>
            <w:r w:rsidR="0012620C" w:rsidRPr="0012620C">
              <w:rPr>
                <w:noProof/>
                <w:webHidden/>
              </w:rPr>
              <w:fldChar w:fldCharType="end"/>
            </w:r>
          </w:hyperlink>
        </w:p>
        <w:p w14:paraId="5C9C9FD1" w14:textId="1754ECAD" w:rsidR="0012620C" w:rsidRPr="0012620C" w:rsidRDefault="00000000">
          <w:pPr>
            <w:pStyle w:val="TOC3"/>
            <w:rPr>
              <w:rFonts w:eastAsiaTheme="minorEastAsia" w:cstheme="minorBidi"/>
              <w:iCs w:val="0"/>
              <w:noProof/>
              <w:sz w:val="21"/>
              <w:szCs w:val="22"/>
            </w:rPr>
          </w:pPr>
          <w:hyperlink w:anchor="_Toc130371042"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网页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_Toc130371042 \h </w:instrText>
            </w:r>
            <w:r w:rsidR="0012620C" w:rsidRPr="0012620C">
              <w:rPr>
                <w:noProof/>
                <w:webHidden/>
              </w:rPr>
            </w:r>
            <w:r w:rsidR="0012620C" w:rsidRPr="0012620C">
              <w:rPr>
                <w:noProof/>
                <w:webHidden/>
              </w:rPr>
              <w:fldChar w:fldCharType="separate"/>
            </w:r>
            <w:r w:rsidR="0012620C" w:rsidRPr="0012620C">
              <w:rPr>
                <w:noProof/>
                <w:webHidden/>
              </w:rPr>
              <w:t>9</w:t>
            </w:r>
            <w:r w:rsidR="0012620C" w:rsidRPr="0012620C">
              <w:rPr>
                <w:noProof/>
                <w:webHidden/>
              </w:rPr>
              <w:fldChar w:fldCharType="end"/>
            </w:r>
          </w:hyperlink>
        </w:p>
        <w:p w14:paraId="7FABEB2A" w14:textId="67D892D2" w:rsidR="0012620C" w:rsidRPr="0012620C" w:rsidRDefault="00000000">
          <w:pPr>
            <w:pStyle w:val="TOC3"/>
            <w:rPr>
              <w:rFonts w:eastAsiaTheme="minorEastAsia" w:cstheme="minorBidi"/>
              <w:iCs w:val="0"/>
              <w:noProof/>
              <w:sz w:val="21"/>
              <w:szCs w:val="22"/>
            </w:rPr>
          </w:pPr>
          <w:hyperlink w:anchor="_Toc130371043"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移动互联网接入流量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_Toc130371043 \h </w:instrText>
            </w:r>
            <w:r w:rsidR="0012620C" w:rsidRPr="0012620C">
              <w:rPr>
                <w:noProof/>
                <w:webHidden/>
              </w:rPr>
            </w:r>
            <w:r w:rsidR="0012620C" w:rsidRPr="0012620C">
              <w:rPr>
                <w:noProof/>
                <w:webHidden/>
              </w:rPr>
              <w:fldChar w:fldCharType="separate"/>
            </w:r>
            <w:r w:rsidR="0012620C" w:rsidRPr="0012620C">
              <w:rPr>
                <w:noProof/>
                <w:webHidden/>
              </w:rPr>
              <w:t>9</w:t>
            </w:r>
            <w:r w:rsidR="0012620C" w:rsidRPr="0012620C">
              <w:rPr>
                <w:noProof/>
                <w:webHidden/>
              </w:rPr>
              <w:fldChar w:fldCharType="end"/>
            </w:r>
          </w:hyperlink>
        </w:p>
        <w:p w14:paraId="0169AD16" w14:textId="15C75437" w:rsidR="0012620C" w:rsidRPr="0012620C" w:rsidRDefault="00000000">
          <w:pPr>
            <w:pStyle w:val="TOC2"/>
            <w:rPr>
              <w:rFonts w:ascii="Times New Roman" w:eastAsiaTheme="minorEastAsia" w:hAnsi="Times New Roman" w:cstheme="minorBidi"/>
              <w:smallCaps w:val="0"/>
              <w:noProof/>
              <w:sz w:val="21"/>
              <w:szCs w:val="22"/>
            </w:rPr>
          </w:pPr>
          <w:hyperlink w:anchor="_Toc130371044" w:history="1">
            <w:r w:rsidR="0012620C" w:rsidRPr="0012620C">
              <w:rPr>
                <w:rStyle w:val="affa"/>
                <w:rFonts w:ascii="Times New Roman" w:hAnsi="Times New Roman"/>
                <w:noProof/>
              </w:rPr>
              <w:t>三、</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互联网接入环境</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_Toc130371044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10</w:t>
            </w:r>
            <w:r w:rsidR="0012620C" w:rsidRPr="0012620C">
              <w:rPr>
                <w:rFonts w:ascii="Times New Roman" w:hAnsi="Times New Roman"/>
                <w:noProof/>
                <w:webHidden/>
              </w:rPr>
              <w:fldChar w:fldCharType="end"/>
            </w:r>
          </w:hyperlink>
        </w:p>
        <w:p w14:paraId="4E21DE29" w14:textId="0A4A21EE" w:rsidR="0012620C" w:rsidRPr="0012620C" w:rsidRDefault="00000000">
          <w:pPr>
            <w:pStyle w:val="TOC3"/>
            <w:rPr>
              <w:rFonts w:eastAsiaTheme="minorEastAsia" w:cstheme="minorBidi"/>
              <w:iCs w:val="0"/>
              <w:noProof/>
              <w:sz w:val="21"/>
              <w:szCs w:val="22"/>
            </w:rPr>
          </w:pPr>
          <w:hyperlink w:anchor="_Toc130371045"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上网设备</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_Toc130371045 \h </w:instrText>
            </w:r>
            <w:r w:rsidR="0012620C" w:rsidRPr="0012620C">
              <w:rPr>
                <w:noProof/>
                <w:webHidden/>
              </w:rPr>
            </w:r>
            <w:r w:rsidR="0012620C" w:rsidRPr="0012620C">
              <w:rPr>
                <w:noProof/>
                <w:webHidden/>
              </w:rPr>
              <w:fldChar w:fldCharType="separate"/>
            </w:r>
            <w:r w:rsidR="0012620C" w:rsidRPr="0012620C">
              <w:rPr>
                <w:noProof/>
                <w:webHidden/>
              </w:rPr>
              <w:t>10</w:t>
            </w:r>
            <w:r w:rsidR="0012620C" w:rsidRPr="0012620C">
              <w:rPr>
                <w:noProof/>
                <w:webHidden/>
              </w:rPr>
              <w:fldChar w:fldCharType="end"/>
            </w:r>
          </w:hyperlink>
        </w:p>
        <w:p w14:paraId="0454BB71" w14:textId="78AE04F2" w:rsidR="0012620C" w:rsidRPr="0012620C" w:rsidRDefault="00000000">
          <w:pPr>
            <w:pStyle w:val="TOC3"/>
            <w:rPr>
              <w:rFonts w:eastAsiaTheme="minorEastAsia" w:cstheme="minorBidi"/>
              <w:iCs w:val="0"/>
              <w:noProof/>
              <w:sz w:val="21"/>
              <w:szCs w:val="22"/>
            </w:rPr>
          </w:pPr>
          <w:hyperlink w:anchor="_Toc130371046"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上网时长</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_Toc130371046 \h </w:instrText>
            </w:r>
            <w:r w:rsidR="0012620C" w:rsidRPr="0012620C">
              <w:rPr>
                <w:noProof/>
                <w:webHidden/>
              </w:rPr>
            </w:r>
            <w:r w:rsidR="0012620C" w:rsidRPr="0012620C">
              <w:rPr>
                <w:noProof/>
                <w:webHidden/>
              </w:rPr>
              <w:fldChar w:fldCharType="separate"/>
            </w:r>
            <w:r w:rsidR="0012620C" w:rsidRPr="0012620C">
              <w:rPr>
                <w:noProof/>
                <w:webHidden/>
              </w:rPr>
              <w:t>12</w:t>
            </w:r>
            <w:r w:rsidR="0012620C" w:rsidRPr="0012620C">
              <w:rPr>
                <w:noProof/>
                <w:webHidden/>
              </w:rPr>
              <w:fldChar w:fldCharType="end"/>
            </w:r>
          </w:hyperlink>
        </w:p>
        <w:p w14:paraId="41A7963F" w14:textId="15D7ABF5" w:rsidR="0012620C" w:rsidRPr="0012620C" w:rsidRDefault="00000000">
          <w:pPr>
            <w:pStyle w:val="TOC3"/>
            <w:rPr>
              <w:rFonts w:eastAsiaTheme="minorEastAsia" w:cstheme="minorBidi"/>
              <w:iCs w:val="0"/>
              <w:noProof/>
              <w:sz w:val="21"/>
              <w:szCs w:val="22"/>
            </w:rPr>
          </w:pPr>
          <w:hyperlink w:anchor="_Toc130371047"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固定宽带接入情况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_Toc130371047 \h </w:instrText>
            </w:r>
            <w:r w:rsidR="0012620C" w:rsidRPr="0012620C">
              <w:rPr>
                <w:noProof/>
                <w:webHidden/>
              </w:rPr>
            </w:r>
            <w:r w:rsidR="0012620C" w:rsidRPr="0012620C">
              <w:rPr>
                <w:noProof/>
                <w:webHidden/>
              </w:rPr>
              <w:fldChar w:fldCharType="separate"/>
            </w:r>
            <w:r w:rsidR="0012620C" w:rsidRPr="0012620C">
              <w:rPr>
                <w:noProof/>
                <w:webHidden/>
              </w:rPr>
              <w:t>12</w:t>
            </w:r>
            <w:r w:rsidR="0012620C" w:rsidRPr="0012620C">
              <w:rPr>
                <w:noProof/>
                <w:webHidden/>
              </w:rPr>
              <w:fldChar w:fldCharType="end"/>
            </w:r>
          </w:hyperlink>
        </w:p>
        <w:p w14:paraId="553BD191" w14:textId="3236B8D8" w:rsidR="0012620C" w:rsidRPr="0012620C" w:rsidRDefault="00000000">
          <w:pPr>
            <w:pStyle w:val="TOC3"/>
            <w:rPr>
              <w:rFonts w:eastAsiaTheme="minorEastAsia" w:cstheme="minorBidi"/>
              <w:iCs w:val="0"/>
              <w:noProof/>
              <w:sz w:val="21"/>
              <w:szCs w:val="22"/>
            </w:rPr>
          </w:pPr>
          <w:hyperlink w:anchor="_Toc130371048"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蜂窝物联网终端用户数</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_Toc130371048 \h </w:instrText>
            </w:r>
            <w:r w:rsidR="0012620C" w:rsidRPr="0012620C">
              <w:rPr>
                <w:noProof/>
                <w:webHidden/>
              </w:rPr>
            </w:r>
            <w:r w:rsidR="0012620C" w:rsidRPr="0012620C">
              <w:rPr>
                <w:noProof/>
                <w:webHidden/>
              </w:rPr>
              <w:fldChar w:fldCharType="separate"/>
            </w:r>
            <w:r w:rsidR="0012620C" w:rsidRPr="0012620C">
              <w:rPr>
                <w:noProof/>
                <w:webHidden/>
              </w:rPr>
              <w:t>14</w:t>
            </w:r>
            <w:r w:rsidR="0012620C" w:rsidRPr="0012620C">
              <w:rPr>
                <w:noProof/>
                <w:webHidden/>
              </w:rPr>
              <w:fldChar w:fldCharType="end"/>
            </w:r>
          </w:hyperlink>
        </w:p>
        <w:p w14:paraId="72E389FB" w14:textId="5622C861" w:rsidR="0012620C" w:rsidRPr="0012620C" w:rsidRDefault="00000000">
          <w:pPr>
            <w:pStyle w:val="TOC1"/>
            <w:rPr>
              <w:rFonts w:eastAsiaTheme="minorEastAsia" w:cstheme="minorBidi"/>
              <w:b w:val="0"/>
              <w:bCs w:val="0"/>
              <w:caps w:val="0"/>
              <w:noProof/>
              <w:sz w:val="21"/>
              <w:szCs w:val="22"/>
            </w:rPr>
          </w:pPr>
          <w:hyperlink w:anchor="_Toc130371049" w:history="1">
            <w:r w:rsidR="0012620C" w:rsidRPr="0012620C">
              <w:rPr>
                <w:rStyle w:val="affa"/>
                <w:noProof/>
              </w:rPr>
              <w:t>第二章</w:t>
            </w:r>
            <w:r w:rsidR="0012620C" w:rsidRPr="0012620C">
              <w:rPr>
                <w:rFonts w:eastAsiaTheme="minorEastAsia" w:cstheme="minorBidi"/>
                <w:b w:val="0"/>
                <w:bCs w:val="0"/>
                <w:caps w:val="0"/>
                <w:noProof/>
                <w:sz w:val="21"/>
                <w:szCs w:val="22"/>
              </w:rPr>
              <w:tab/>
            </w:r>
            <w:r w:rsidR="0012620C" w:rsidRPr="0012620C">
              <w:rPr>
                <w:rStyle w:val="affa"/>
                <w:noProof/>
              </w:rPr>
              <w:t>网民规模及结构状况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_Toc130371049 \h </w:instrText>
            </w:r>
            <w:r w:rsidR="0012620C" w:rsidRPr="0012620C">
              <w:rPr>
                <w:noProof/>
                <w:webHidden/>
              </w:rPr>
            </w:r>
            <w:r w:rsidR="0012620C" w:rsidRPr="0012620C">
              <w:rPr>
                <w:noProof/>
                <w:webHidden/>
              </w:rPr>
              <w:fldChar w:fldCharType="separate"/>
            </w:r>
            <w:r w:rsidR="0012620C" w:rsidRPr="0012620C">
              <w:rPr>
                <w:noProof/>
                <w:webHidden/>
              </w:rPr>
              <w:t>15</w:t>
            </w:r>
            <w:r w:rsidR="0012620C" w:rsidRPr="0012620C">
              <w:rPr>
                <w:noProof/>
                <w:webHidden/>
              </w:rPr>
              <w:fldChar w:fldCharType="end"/>
            </w:r>
          </w:hyperlink>
        </w:p>
        <w:p w14:paraId="1E314803" w14:textId="2B6CFC96" w:rsidR="0012620C" w:rsidRPr="0012620C" w:rsidRDefault="00000000">
          <w:pPr>
            <w:pStyle w:val="TOC2"/>
            <w:rPr>
              <w:rFonts w:ascii="Times New Roman" w:eastAsiaTheme="minorEastAsia" w:hAnsi="Times New Roman" w:cstheme="minorBidi"/>
              <w:smallCaps w:val="0"/>
              <w:noProof/>
              <w:sz w:val="21"/>
              <w:szCs w:val="22"/>
            </w:rPr>
          </w:pPr>
          <w:hyperlink w:anchor="_Toc130371050" w:history="1">
            <w:r w:rsidR="0012620C" w:rsidRPr="0012620C">
              <w:rPr>
                <w:rStyle w:val="affa"/>
                <w:rFonts w:ascii="Times New Roman" w:hAnsi="Times New Roman"/>
                <w:noProof/>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网民规模</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_Toc130371050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15</w:t>
            </w:r>
            <w:r w:rsidR="0012620C" w:rsidRPr="0012620C">
              <w:rPr>
                <w:rFonts w:ascii="Times New Roman" w:hAnsi="Times New Roman"/>
                <w:noProof/>
                <w:webHidden/>
              </w:rPr>
              <w:fldChar w:fldCharType="end"/>
            </w:r>
          </w:hyperlink>
        </w:p>
        <w:p w14:paraId="63A46F3C" w14:textId="36CAF2A4" w:rsidR="0012620C" w:rsidRPr="0012620C" w:rsidRDefault="00000000">
          <w:pPr>
            <w:pStyle w:val="TOC3"/>
            <w:rPr>
              <w:rFonts w:eastAsiaTheme="minorEastAsia" w:cstheme="minorBidi"/>
              <w:iCs w:val="0"/>
              <w:noProof/>
              <w:sz w:val="21"/>
              <w:szCs w:val="22"/>
            </w:rPr>
          </w:pPr>
          <w:hyperlink w:anchor="_Toc130371051"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总体网民规模</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_Toc130371051 \h </w:instrText>
            </w:r>
            <w:r w:rsidR="0012620C" w:rsidRPr="0012620C">
              <w:rPr>
                <w:noProof/>
                <w:webHidden/>
              </w:rPr>
            </w:r>
            <w:r w:rsidR="0012620C" w:rsidRPr="0012620C">
              <w:rPr>
                <w:noProof/>
                <w:webHidden/>
              </w:rPr>
              <w:fldChar w:fldCharType="separate"/>
            </w:r>
            <w:r w:rsidR="0012620C" w:rsidRPr="0012620C">
              <w:rPr>
                <w:noProof/>
                <w:webHidden/>
              </w:rPr>
              <w:t>15</w:t>
            </w:r>
            <w:r w:rsidR="0012620C" w:rsidRPr="0012620C">
              <w:rPr>
                <w:noProof/>
                <w:webHidden/>
              </w:rPr>
              <w:fldChar w:fldCharType="end"/>
            </w:r>
          </w:hyperlink>
        </w:p>
        <w:p w14:paraId="364C29F6" w14:textId="33B4AC9B" w:rsidR="0012620C" w:rsidRPr="0012620C" w:rsidRDefault="00000000">
          <w:pPr>
            <w:pStyle w:val="TOC3"/>
            <w:rPr>
              <w:rFonts w:eastAsiaTheme="minorEastAsia" w:cstheme="minorBidi"/>
              <w:iCs w:val="0"/>
              <w:noProof/>
              <w:sz w:val="21"/>
              <w:szCs w:val="22"/>
            </w:rPr>
          </w:pPr>
          <w:hyperlink w:anchor="_Toc130371052"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城乡网民规模</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_Toc130371052 \h </w:instrText>
            </w:r>
            <w:r w:rsidR="0012620C" w:rsidRPr="0012620C">
              <w:rPr>
                <w:noProof/>
                <w:webHidden/>
              </w:rPr>
            </w:r>
            <w:r w:rsidR="0012620C" w:rsidRPr="0012620C">
              <w:rPr>
                <w:noProof/>
                <w:webHidden/>
              </w:rPr>
              <w:fldChar w:fldCharType="separate"/>
            </w:r>
            <w:r w:rsidR="0012620C" w:rsidRPr="0012620C">
              <w:rPr>
                <w:noProof/>
                <w:webHidden/>
              </w:rPr>
              <w:t>17</w:t>
            </w:r>
            <w:r w:rsidR="0012620C" w:rsidRPr="0012620C">
              <w:rPr>
                <w:noProof/>
                <w:webHidden/>
              </w:rPr>
              <w:fldChar w:fldCharType="end"/>
            </w:r>
          </w:hyperlink>
        </w:p>
        <w:p w14:paraId="22F2A20D" w14:textId="158D2751" w:rsidR="0012620C" w:rsidRPr="0012620C" w:rsidRDefault="00000000">
          <w:pPr>
            <w:pStyle w:val="TOC3"/>
            <w:rPr>
              <w:rFonts w:eastAsiaTheme="minorEastAsia" w:cstheme="minorBidi"/>
              <w:iCs w:val="0"/>
              <w:noProof/>
              <w:sz w:val="21"/>
              <w:szCs w:val="22"/>
            </w:rPr>
          </w:pPr>
          <w:hyperlink w:anchor="_Toc130371053"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非网民规模</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_Toc130371053 \h </w:instrText>
            </w:r>
            <w:r w:rsidR="0012620C" w:rsidRPr="0012620C">
              <w:rPr>
                <w:noProof/>
                <w:webHidden/>
              </w:rPr>
            </w:r>
            <w:r w:rsidR="0012620C" w:rsidRPr="0012620C">
              <w:rPr>
                <w:noProof/>
                <w:webHidden/>
              </w:rPr>
              <w:fldChar w:fldCharType="separate"/>
            </w:r>
            <w:r w:rsidR="0012620C" w:rsidRPr="0012620C">
              <w:rPr>
                <w:noProof/>
                <w:webHidden/>
              </w:rPr>
              <w:t>19</w:t>
            </w:r>
            <w:r w:rsidR="0012620C" w:rsidRPr="0012620C">
              <w:rPr>
                <w:noProof/>
                <w:webHidden/>
              </w:rPr>
              <w:fldChar w:fldCharType="end"/>
            </w:r>
          </w:hyperlink>
        </w:p>
        <w:p w14:paraId="513FA4D6" w14:textId="43860B97" w:rsidR="0012620C" w:rsidRPr="0012620C" w:rsidRDefault="00000000">
          <w:pPr>
            <w:pStyle w:val="TOC2"/>
            <w:rPr>
              <w:rFonts w:ascii="Times New Roman" w:eastAsiaTheme="minorEastAsia" w:hAnsi="Times New Roman" w:cstheme="minorBidi"/>
              <w:smallCaps w:val="0"/>
              <w:noProof/>
              <w:sz w:val="21"/>
              <w:szCs w:val="22"/>
            </w:rPr>
          </w:pPr>
          <w:hyperlink w:anchor="_Toc130371054" w:history="1">
            <w:r w:rsidR="0012620C" w:rsidRPr="0012620C">
              <w:rPr>
                <w:rStyle w:val="affa"/>
                <w:rFonts w:ascii="Times New Roman" w:hAnsi="Times New Roman"/>
                <w:noProof/>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网民属性结构</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_Toc130371054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20</w:t>
            </w:r>
            <w:r w:rsidR="0012620C" w:rsidRPr="0012620C">
              <w:rPr>
                <w:rFonts w:ascii="Times New Roman" w:hAnsi="Times New Roman"/>
                <w:noProof/>
                <w:webHidden/>
              </w:rPr>
              <w:fldChar w:fldCharType="end"/>
            </w:r>
          </w:hyperlink>
        </w:p>
        <w:p w14:paraId="11A396F6" w14:textId="4F28DA5B" w:rsidR="0012620C" w:rsidRPr="0012620C" w:rsidRDefault="00000000">
          <w:pPr>
            <w:pStyle w:val="TOC3"/>
            <w:rPr>
              <w:rFonts w:eastAsiaTheme="minorEastAsia" w:cstheme="minorBidi"/>
              <w:iCs w:val="0"/>
              <w:noProof/>
              <w:sz w:val="21"/>
              <w:szCs w:val="22"/>
            </w:rPr>
          </w:pPr>
          <w:hyperlink w:anchor="_Toc130371055"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性别结构</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_Toc130371055 \h </w:instrText>
            </w:r>
            <w:r w:rsidR="0012620C" w:rsidRPr="0012620C">
              <w:rPr>
                <w:noProof/>
                <w:webHidden/>
              </w:rPr>
            </w:r>
            <w:r w:rsidR="0012620C" w:rsidRPr="0012620C">
              <w:rPr>
                <w:noProof/>
                <w:webHidden/>
              </w:rPr>
              <w:fldChar w:fldCharType="separate"/>
            </w:r>
            <w:r w:rsidR="0012620C" w:rsidRPr="0012620C">
              <w:rPr>
                <w:noProof/>
                <w:webHidden/>
              </w:rPr>
              <w:t>20</w:t>
            </w:r>
            <w:r w:rsidR="0012620C" w:rsidRPr="0012620C">
              <w:rPr>
                <w:noProof/>
                <w:webHidden/>
              </w:rPr>
              <w:fldChar w:fldCharType="end"/>
            </w:r>
          </w:hyperlink>
        </w:p>
        <w:p w14:paraId="4BE32073" w14:textId="522B664C" w:rsidR="0012620C" w:rsidRPr="0012620C" w:rsidRDefault="00000000">
          <w:pPr>
            <w:pStyle w:val="TOC3"/>
            <w:rPr>
              <w:rFonts w:eastAsiaTheme="minorEastAsia" w:cstheme="minorBidi"/>
              <w:iCs w:val="0"/>
              <w:noProof/>
              <w:sz w:val="21"/>
              <w:szCs w:val="22"/>
            </w:rPr>
          </w:pPr>
          <w:hyperlink w:anchor="_Toc130371056"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年龄结构</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_Toc130371056 \h </w:instrText>
            </w:r>
            <w:r w:rsidR="0012620C" w:rsidRPr="0012620C">
              <w:rPr>
                <w:noProof/>
                <w:webHidden/>
              </w:rPr>
            </w:r>
            <w:r w:rsidR="0012620C" w:rsidRPr="0012620C">
              <w:rPr>
                <w:noProof/>
                <w:webHidden/>
              </w:rPr>
              <w:fldChar w:fldCharType="separate"/>
            </w:r>
            <w:r w:rsidR="0012620C" w:rsidRPr="0012620C">
              <w:rPr>
                <w:noProof/>
                <w:webHidden/>
              </w:rPr>
              <w:t>21</w:t>
            </w:r>
            <w:r w:rsidR="0012620C" w:rsidRPr="0012620C">
              <w:rPr>
                <w:noProof/>
                <w:webHidden/>
              </w:rPr>
              <w:fldChar w:fldCharType="end"/>
            </w:r>
          </w:hyperlink>
        </w:p>
        <w:p w14:paraId="6360C7BF" w14:textId="4EA75908" w:rsidR="0012620C" w:rsidRPr="0012620C" w:rsidRDefault="00000000">
          <w:pPr>
            <w:pStyle w:val="TOC1"/>
            <w:rPr>
              <w:rFonts w:eastAsiaTheme="minorEastAsia" w:cstheme="minorBidi"/>
              <w:b w:val="0"/>
              <w:bCs w:val="0"/>
              <w:caps w:val="0"/>
              <w:noProof/>
              <w:sz w:val="21"/>
              <w:szCs w:val="22"/>
            </w:rPr>
          </w:pPr>
          <w:hyperlink w:anchor="_Toc130371057" w:history="1">
            <w:r w:rsidR="0012620C" w:rsidRPr="0012620C">
              <w:rPr>
                <w:rStyle w:val="affa"/>
                <w:noProof/>
              </w:rPr>
              <w:t>第三章</w:t>
            </w:r>
            <w:r w:rsidR="0012620C" w:rsidRPr="0012620C">
              <w:rPr>
                <w:rFonts w:eastAsiaTheme="minorEastAsia" w:cstheme="minorBidi"/>
                <w:b w:val="0"/>
                <w:bCs w:val="0"/>
                <w:caps w:val="0"/>
                <w:noProof/>
                <w:sz w:val="21"/>
                <w:szCs w:val="22"/>
              </w:rPr>
              <w:tab/>
            </w:r>
            <w:r w:rsidR="0012620C" w:rsidRPr="0012620C">
              <w:rPr>
                <w:rStyle w:val="affa"/>
                <w:noProof/>
              </w:rPr>
              <w:t>互联网应用发展状况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_Toc130371057 \h </w:instrText>
            </w:r>
            <w:r w:rsidR="0012620C" w:rsidRPr="0012620C">
              <w:rPr>
                <w:noProof/>
                <w:webHidden/>
              </w:rPr>
            </w:r>
            <w:r w:rsidR="0012620C" w:rsidRPr="0012620C">
              <w:rPr>
                <w:noProof/>
                <w:webHidden/>
              </w:rPr>
              <w:fldChar w:fldCharType="separate"/>
            </w:r>
            <w:r w:rsidR="0012620C" w:rsidRPr="0012620C">
              <w:rPr>
                <w:noProof/>
                <w:webHidden/>
              </w:rPr>
              <w:t>23</w:t>
            </w:r>
            <w:r w:rsidR="0012620C" w:rsidRPr="0012620C">
              <w:rPr>
                <w:noProof/>
                <w:webHidden/>
              </w:rPr>
              <w:fldChar w:fldCharType="end"/>
            </w:r>
          </w:hyperlink>
        </w:p>
        <w:p w14:paraId="12DBE0C7" w14:textId="40636B47" w:rsidR="0012620C" w:rsidRPr="0012620C" w:rsidRDefault="00000000">
          <w:pPr>
            <w:pStyle w:val="TOC2"/>
            <w:rPr>
              <w:rFonts w:ascii="Times New Roman" w:eastAsiaTheme="minorEastAsia" w:hAnsi="Times New Roman" w:cstheme="minorBidi"/>
              <w:smallCaps w:val="0"/>
              <w:noProof/>
              <w:sz w:val="21"/>
              <w:szCs w:val="22"/>
            </w:rPr>
          </w:pPr>
          <w:hyperlink w:anchor="_Toc130371058" w:history="1">
            <w:r w:rsidR="0012620C" w:rsidRPr="0012620C">
              <w:rPr>
                <w:rStyle w:val="affa"/>
                <w:rFonts w:ascii="Times New Roman" w:hAnsi="Times New Roman"/>
                <w:noProof/>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互联网应用发展概述</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_Toc130371058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23</w:t>
            </w:r>
            <w:r w:rsidR="0012620C" w:rsidRPr="0012620C">
              <w:rPr>
                <w:rFonts w:ascii="Times New Roman" w:hAnsi="Times New Roman"/>
                <w:noProof/>
                <w:webHidden/>
              </w:rPr>
              <w:fldChar w:fldCharType="end"/>
            </w:r>
          </w:hyperlink>
        </w:p>
        <w:p w14:paraId="184AE579" w14:textId="09223466" w:rsidR="0012620C" w:rsidRPr="0012620C" w:rsidRDefault="00000000">
          <w:pPr>
            <w:pStyle w:val="TOC2"/>
            <w:rPr>
              <w:rFonts w:ascii="Times New Roman" w:eastAsiaTheme="minorEastAsia" w:hAnsi="Times New Roman" w:cstheme="minorBidi"/>
              <w:smallCaps w:val="0"/>
              <w:noProof/>
              <w:sz w:val="21"/>
              <w:szCs w:val="22"/>
            </w:rPr>
          </w:pPr>
          <w:hyperlink w:anchor="_Toc130371059" w:history="1">
            <w:r w:rsidR="0012620C" w:rsidRPr="0012620C">
              <w:rPr>
                <w:rStyle w:val="affa"/>
                <w:rFonts w:ascii="Times New Roman" w:hAnsi="Times New Roman"/>
                <w:noProof/>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基础应用类应用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_Toc130371059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23</w:t>
            </w:r>
            <w:r w:rsidR="0012620C" w:rsidRPr="0012620C">
              <w:rPr>
                <w:rFonts w:ascii="Times New Roman" w:hAnsi="Times New Roman"/>
                <w:noProof/>
                <w:webHidden/>
              </w:rPr>
              <w:fldChar w:fldCharType="end"/>
            </w:r>
          </w:hyperlink>
        </w:p>
        <w:p w14:paraId="0C5208C2" w14:textId="4014F4D9" w:rsidR="0012620C" w:rsidRPr="0012620C" w:rsidRDefault="00000000">
          <w:pPr>
            <w:pStyle w:val="TOC3"/>
            <w:rPr>
              <w:rFonts w:eastAsiaTheme="minorEastAsia" w:cstheme="minorBidi"/>
              <w:iCs w:val="0"/>
              <w:noProof/>
              <w:sz w:val="21"/>
              <w:szCs w:val="22"/>
            </w:rPr>
          </w:pPr>
          <w:hyperlink w:anchor="_Toc130371060"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即时通信</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_Toc130371060 \h </w:instrText>
            </w:r>
            <w:r w:rsidR="0012620C" w:rsidRPr="0012620C">
              <w:rPr>
                <w:noProof/>
                <w:webHidden/>
              </w:rPr>
            </w:r>
            <w:r w:rsidR="0012620C" w:rsidRPr="0012620C">
              <w:rPr>
                <w:noProof/>
                <w:webHidden/>
              </w:rPr>
              <w:fldChar w:fldCharType="separate"/>
            </w:r>
            <w:r w:rsidR="0012620C" w:rsidRPr="0012620C">
              <w:rPr>
                <w:noProof/>
                <w:webHidden/>
              </w:rPr>
              <w:t>23</w:t>
            </w:r>
            <w:r w:rsidR="0012620C" w:rsidRPr="0012620C">
              <w:rPr>
                <w:noProof/>
                <w:webHidden/>
              </w:rPr>
              <w:fldChar w:fldCharType="end"/>
            </w:r>
          </w:hyperlink>
        </w:p>
        <w:p w14:paraId="4226BDFD" w14:textId="0B10AD62" w:rsidR="0012620C" w:rsidRPr="0012620C" w:rsidRDefault="00000000">
          <w:pPr>
            <w:pStyle w:val="TOC3"/>
            <w:rPr>
              <w:rFonts w:eastAsiaTheme="minorEastAsia" w:cstheme="minorBidi"/>
              <w:iCs w:val="0"/>
              <w:noProof/>
              <w:sz w:val="21"/>
              <w:szCs w:val="22"/>
            </w:rPr>
          </w:pPr>
          <w:hyperlink w:anchor="_Toc130371061"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网络新闻</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_Toc130371061 \h </w:instrText>
            </w:r>
            <w:r w:rsidR="0012620C" w:rsidRPr="0012620C">
              <w:rPr>
                <w:noProof/>
                <w:webHidden/>
              </w:rPr>
            </w:r>
            <w:r w:rsidR="0012620C" w:rsidRPr="0012620C">
              <w:rPr>
                <w:noProof/>
                <w:webHidden/>
              </w:rPr>
              <w:fldChar w:fldCharType="separate"/>
            </w:r>
            <w:r w:rsidR="0012620C" w:rsidRPr="0012620C">
              <w:rPr>
                <w:noProof/>
                <w:webHidden/>
              </w:rPr>
              <w:t>25</w:t>
            </w:r>
            <w:r w:rsidR="0012620C" w:rsidRPr="0012620C">
              <w:rPr>
                <w:noProof/>
                <w:webHidden/>
              </w:rPr>
              <w:fldChar w:fldCharType="end"/>
            </w:r>
          </w:hyperlink>
        </w:p>
        <w:p w14:paraId="63535FA3" w14:textId="4A7B41A5" w:rsidR="0012620C" w:rsidRPr="0012620C" w:rsidRDefault="00000000">
          <w:pPr>
            <w:pStyle w:val="TOC3"/>
            <w:rPr>
              <w:rFonts w:eastAsiaTheme="minorEastAsia" w:cstheme="minorBidi"/>
              <w:iCs w:val="0"/>
              <w:noProof/>
              <w:sz w:val="21"/>
              <w:szCs w:val="22"/>
            </w:rPr>
          </w:pPr>
          <w:hyperlink w:anchor="_Toc130371062"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线上办公</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_Toc130371062 \h </w:instrText>
            </w:r>
            <w:r w:rsidR="0012620C" w:rsidRPr="0012620C">
              <w:rPr>
                <w:noProof/>
                <w:webHidden/>
              </w:rPr>
            </w:r>
            <w:r w:rsidR="0012620C" w:rsidRPr="0012620C">
              <w:rPr>
                <w:noProof/>
                <w:webHidden/>
              </w:rPr>
              <w:fldChar w:fldCharType="separate"/>
            </w:r>
            <w:r w:rsidR="0012620C" w:rsidRPr="0012620C">
              <w:rPr>
                <w:noProof/>
                <w:webHidden/>
              </w:rPr>
              <w:t>26</w:t>
            </w:r>
            <w:r w:rsidR="0012620C" w:rsidRPr="0012620C">
              <w:rPr>
                <w:noProof/>
                <w:webHidden/>
              </w:rPr>
              <w:fldChar w:fldCharType="end"/>
            </w:r>
          </w:hyperlink>
        </w:p>
        <w:p w14:paraId="1088CA0F" w14:textId="260E07D1" w:rsidR="0012620C" w:rsidRPr="0012620C" w:rsidRDefault="00000000">
          <w:pPr>
            <w:pStyle w:val="TOC2"/>
            <w:rPr>
              <w:rFonts w:ascii="Times New Roman" w:eastAsiaTheme="minorEastAsia" w:hAnsi="Times New Roman" w:cstheme="minorBidi"/>
              <w:smallCaps w:val="0"/>
              <w:noProof/>
              <w:sz w:val="21"/>
              <w:szCs w:val="22"/>
            </w:rPr>
          </w:pPr>
          <w:hyperlink w:anchor="_Toc130371063" w:history="1">
            <w:r w:rsidR="0012620C" w:rsidRPr="0012620C">
              <w:rPr>
                <w:rStyle w:val="affa"/>
                <w:rFonts w:ascii="Times New Roman" w:hAnsi="Times New Roman"/>
                <w:noProof/>
              </w:rPr>
              <w:t>三、</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商务交易类应用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_Toc130371063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28</w:t>
            </w:r>
            <w:r w:rsidR="0012620C" w:rsidRPr="0012620C">
              <w:rPr>
                <w:rFonts w:ascii="Times New Roman" w:hAnsi="Times New Roman"/>
                <w:noProof/>
                <w:webHidden/>
              </w:rPr>
              <w:fldChar w:fldCharType="end"/>
            </w:r>
          </w:hyperlink>
        </w:p>
        <w:p w14:paraId="6ABC4CC1" w14:textId="50A61C9C" w:rsidR="0012620C" w:rsidRPr="0012620C" w:rsidRDefault="00000000">
          <w:pPr>
            <w:pStyle w:val="TOC3"/>
            <w:rPr>
              <w:rFonts w:eastAsiaTheme="minorEastAsia" w:cstheme="minorBidi"/>
              <w:iCs w:val="0"/>
              <w:noProof/>
              <w:sz w:val="21"/>
              <w:szCs w:val="22"/>
            </w:rPr>
          </w:pPr>
          <w:hyperlink w:anchor="_Toc130371064"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网络支付</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_Toc130371064 \h </w:instrText>
            </w:r>
            <w:r w:rsidR="0012620C" w:rsidRPr="0012620C">
              <w:rPr>
                <w:noProof/>
                <w:webHidden/>
              </w:rPr>
            </w:r>
            <w:r w:rsidR="0012620C" w:rsidRPr="0012620C">
              <w:rPr>
                <w:noProof/>
                <w:webHidden/>
              </w:rPr>
              <w:fldChar w:fldCharType="separate"/>
            </w:r>
            <w:r w:rsidR="0012620C" w:rsidRPr="0012620C">
              <w:rPr>
                <w:noProof/>
                <w:webHidden/>
              </w:rPr>
              <w:t>28</w:t>
            </w:r>
            <w:r w:rsidR="0012620C" w:rsidRPr="0012620C">
              <w:rPr>
                <w:noProof/>
                <w:webHidden/>
              </w:rPr>
              <w:fldChar w:fldCharType="end"/>
            </w:r>
          </w:hyperlink>
        </w:p>
        <w:p w14:paraId="54D987DD" w14:textId="25A0BC22" w:rsidR="0012620C" w:rsidRPr="0012620C" w:rsidRDefault="00000000">
          <w:pPr>
            <w:pStyle w:val="TOC3"/>
            <w:rPr>
              <w:rFonts w:eastAsiaTheme="minorEastAsia" w:cstheme="minorBidi"/>
              <w:iCs w:val="0"/>
              <w:noProof/>
              <w:sz w:val="21"/>
              <w:szCs w:val="22"/>
            </w:rPr>
          </w:pPr>
          <w:hyperlink w:anchor="_Toc130371065"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网络购物</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_Toc130371065 \h </w:instrText>
            </w:r>
            <w:r w:rsidR="0012620C" w:rsidRPr="0012620C">
              <w:rPr>
                <w:noProof/>
                <w:webHidden/>
              </w:rPr>
            </w:r>
            <w:r w:rsidR="0012620C" w:rsidRPr="0012620C">
              <w:rPr>
                <w:noProof/>
                <w:webHidden/>
              </w:rPr>
              <w:fldChar w:fldCharType="separate"/>
            </w:r>
            <w:r w:rsidR="0012620C" w:rsidRPr="0012620C">
              <w:rPr>
                <w:noProof/>
                <w:webHidden/>
              </w:rPr>
              <w:t>29</w:t>
            </w:r>
            <w:r w:rsidR="0012620C" w:rsidRPr="0012620C">
              <w:rPr>
                <w:noProof/>
                <w:webHidden/>
              </w:rPr>
              <w:fldChar w:fldCharType="end"/>
            </w:r>
          </w:hyperlink>
        </w:p>
        <w:p w14:paraId="383E1DE0" w14:textId="6A542CAC" w:rsidR="0012620C" w:rsidRPr="0012620C" w:rsidRDefault="00000000">
          <w:pPr>
            <w:pStyle w:val="TOC3"/>
            <w:rPr>
              <w:rFonts w:eastAsiaTheme="minorEastAsia" w:cstheme="minorBidi"/>
              <w:iCs w:val="0"/>
              <w:noProof/>
              <w:sz w:val="21"/>
              <w:szCs w:val="22"/>
            </w:rPr>
          </w:pPr>
          <w:hyperlink w:anchor="_Toc130371066"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网上外卖</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_Toc130371066 \h </w:instrText>
            </w:r>
            <w:r w:rsidR="0012620C" w:rsidRPr="0012620C">
              <w:rPr>
                <w:noProof/>
                <w:webHidden/>
              </w:rPr>
            </w:r>
            <w:r w:rsidR="0012620C" w:rsidRPr="0012620C">
              <w:rPr>
                <w:noProof/>
                <w:webHidden/>
              </w:rPr>
              <w:fldChar w:fldCharType="separate"/>
            </w:r>
            <w:r w:rsidR="0012620C" w:rsidRPr="0012620C">
              <w:rPr>
                <w:noProof/>
                <w:webHidden/>
              </w:rPr>
              <w:t>31</w:t>
            </w:r>
            <w:r w:rsidR="0012620C" w:rsidRPr="0012620C">
              <w:rPr>
                <w:noProof/>
                <w:webHidden/>
              </w:rPr>
              <w:fldChar w:fldCharType="end"/>
            </w:r>
          </w:hyperlink>
        </w:p>
        <w:p w14:paraId="420CE621" w14:textId="64DB2B91" w:rsidR="0012620C" w:rsidRPr="0012620C" w:rsidRDefault="00000000">
          <w:pPr>
            <w:pStyle w:val="TOC3"/>
            <w:rPr>
              <w:rFonts w:eastAsiaTheme="minorEastAsia" w:cstheme="minorBidi"/>
              <w:iCs w:val="0"/>
              <w:noProof/>
              <w:sz w:val="21"/>
              <w:szCs w:val="22"/>
            </w:rPr>
          </w:pPr>
          <w:hyperlink w:anchor="_Toc130371067"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在线旅行预订</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_Toc130371067 \h </w:instrText>
            </w:r>
            <w:r w:rsidR="0012620C" w:rsidRPr="0012620C">
              <w:rPr>
                <w:noProof/>
                <w:webHidden/>
              </w:rPr>
            </w:r>
            <w:r w:rsidR="0012620C" w:rsidRPr="0012620C">
              <w:rPr>
                <w:noProof/>
                <w:webHidden/>
              </w:rPr>
              <w:fldChar w:fldCharType="separate"/>
            </w:r>
            <w:r w:rsidR="0012620C" w:rsidRPr="0012620C">
              <w:rPr>
                <w:noProof/>
                <w:webHidden/>
              </w:rPr>
              <w:t>33</w:t>
            </w:r>
            <w:r w:rsidR="0012620C" w:rsidRPr="0012620C">
              <w:rPr>
                <w:noProof/>
                <w:webHidden/>
              </w:rPr>
              <w:fldChar w:fldCharType="end"/>
            </w:r>
          </w:hyperlink>
        </w:p>
        <w:p w14:paraId="03E54BF8" w14:textId="3B68B388" w:rsidR="0012620C" w:rsidRPr="0012620C" w:rsidRDefault="00000000">
          <w:pPr>
            <w:pStyle w:val="TOC2"/>
            <w:rPr>
              <w:rFonts w:ascii="Times New Roman" w:eastAsiaTheme="minorEastAsia" w:hAnsi="Times New Roman" w:cstheme="minorBidi"/>
              <w:smallCaps w:val="0"/>
              <w:noProof/>
              <w:sz w:val="21"/>
              <w:szCs w:val="22"/>
            </w:rPr>
          </w:pPr>
          <w:hyperlink w:anchor="_Toc130371068" w:history="1">
            <w:r w:rsidR="0012620C" w:rsidRPr="0012620C">
              <w:rPr>
                <w:rStyle w:val="affa"/>
                <w:rFonts w:ascii="Times New Roman" w:hAnsi="Times New Roman"/>
                <w:noProof/>
              </w:rPr>
              <w:t>四、</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网络娱乐类应用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_Toc130371068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34</w:t>
            </w:r>
            <w:r w:rsidR="0012620C" w:rsidRPr="0012620C">
              <w:rPr>
                <w:rFonts w:ascii="Times New Roman" w:hAnsi="Times New Roman"/>
                <w:noProof/>
                <w:webHidden/>
              </w:rPr>
              <w:fldChar w:fldCharType="end"/>
            </w:r>
          </w:hyperlink>
        </w:p>
        <w:p w14:paraId="0EA0239E" w14:textId="3800473A" w:rsidR="0012620C" w:rsidRPr="0012620C" w:rsidRDefault="00000000">
          <w:pPr>
            <w:pStyle w:val="TOC3"/>
            <w:rPr>
              <w:rFonts w:eastAsiaTheme="minorEastAsia" w:cstheme="minorBidi"/>
              <w:iCs w:val="0"/>
              <w:noProof/>
              <w:sz w:val="21"/>
              <w:szCs w:val="22"/>
            </w:rPr>
          </w:pPr>
          <w:hyperlink w:anchor="_Toc130371069"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网络视频</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_Toc130371069 \h </w:instrText>
            </w:r>
            <w:r w:rsidR="0012620C" w:rsidRPr="0012620C">
              <w:rPr>
                <w:noProof/>
                <w:webHidden/>
              </w:rPr>
            </w:r>
            <w:r w:rsidR="0012620C" w:rsidRPr="0012620C">
              <w:rPr>
                <w:noProof/>
                <w:webHidden/>
              </w:rPr>
              <w:fldChar w:fldCharType="separate"/>
            </w:r>
            <w:r w:rsidR="0012620C" w:rsidRPr="0012620C">
              <w:rPr>
                <w:noProof/>
                <w:webHidden/>
              </w:rPr>
              <w:t>34</w:t>
            </w:r>
            <w:r w:rsidR="0012620C" w:rsidRPr="0012620C">
              <w:rPr>
                <w:noProof/>
                <w:webHidden/>
              </w:rPr>
              <w:fldChar w:fldCharType="end"/>
            </w:r>
          </w:hyperlink>
        </w:p>
        <w:p w14:paraId="3083128E" w14:textId="62DEB7B8" w:rsidR="0012620C" w:rsidRPr="0012620C" w:rsidRDefault="00000000">
          <w:pPr>
            <w:pStyle w:val="TOC3"/>
            <w:rPr>
              <w:rFonts w:eastAsiaTheme="minorEastAsia" w:cstheme="minorBidi"/>
              <w:iCs w:val="0"/>
              <w:noProof/>
              <w:sz w:val="21"/>
              <w:szCs w:val="22"/>
            </w:rPr>
          </w:pPr>
          <w:hyperlink w:anchor="_Toc130371070"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网络直播</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_Toc130371070 \h </w:instrText>
            </w:r>
            <w:r w:rsidR="0012620C" w:rsidRPr="0012620C">
              <w:rPr>
                <w:noProof/>
                <w:webHidden/>
              </w:rPr>
            </w:r>
            <w:r w:rsidR="0012620C" w:rsidRPr="0012620C">
              <w:rPr>
                <w:noProof/>
                <w:webHidden/>
              </w:rPr>
              <w:fldChar w:fldCharType="separate"/>
            </w:r>
            <w:r w:rsidR="0012620C" w:rsidRPr="0012620C">
              <w:rPr>
                <w:noProof/>
                <w:webHidden/>
              </w:rPr>
              <w:t>36</w:t>
            </w:r>
            <w:r w:rsidR="0012620C" w:rsidRPr="0012620C">
              <w:rPr>
                <w:noProof/>
                <w:webHidden/>
              </w:rPr>
              <w:fldChar w:fldCharType="end"/>
            </w:r>
          </w:hyperlink>
        </w:p>
        <w:p w14:paraId="2F6BA73B" w14:textId="139E58F2" w:rsidR="0012620C" w:rsidRPr="0012620C" w:rsidRDefault="00000000">
          <w:pPr>
            <w:pStyle w:val="TOC3"/>
            <w:rPr>
              <w:rFonts w:eastAsiaTheme="minorEastAsia" w:cstheme="minorBidi"/>
              <w:iCs w:val="0"/>
              <w:noProof/>
              <w:sz w:val="21"/>
              <w:szCs w:val="22"/>
            </w:rPr>
          </w:pPr>
          <w:hyperlink w:anchor="_Toc130371071"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网络游戏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_Toc130371071 \h </w:instrText>
            </w:r>
            <w:r w:rsidR="0012620C" w:rsidRPr="0012620C">
              <w:rPr>
                <w:noProof/>
                <w:webHidden/>
              </w:rPr>
            </w:r>
            <w:r w:rsidR="0012620C" w:rsidRPr="0012620C">
              <w:rPr>
                <w:noProof/>
                <w:webHidden/>
              </w:rPr>
              <w:fldChar w:fldCharType="separate"/>
            </w:r>
            <w:r w:rsidR="0012620C" w:rsidRPr="0012620C">
              <w:rPr>
                <w:noProof/>
                <w:webHidden/>
              </w:rPr>
              <w:t>38</w:t>
            </w:r>
            <w:r w:rsidR="0012620C" w:rsidRPr="0012620C">
              <w:rPr>
                <w:noProof/>
                <w:webHidden/>
              </w:rPr>
              <w:fldChar w:fldCharType="end"/>
            </w:r>
          </w:hyperlink>
        </w:p>
        <w:p w14:paraId="4FFB4D83" w14:textId="3B2EE368" w:rsidR="0012620C" w:rsidRPr="0012620C" w:rsidRDefault="00000000">
          <w:pPr>
            <w:pStyle w:val="TOC3"/>
            <w:rPr>
              <w:rFonts w:eastAsiaTheme="minorEastAsia" w:cstheme="minorBidi"/>
              <w:iCs w:val="0"/>
              <w:noProof/>
              <w:sz w:val="21"/>
              <w:szCs w:val="22"/>
            </w:rPr>
          </w:pPr>
          <w:hyperlink w:anchor="_Toc130371072"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网络音乐</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_Toc130371072 \h </w:instrText>
            </w:r>
            <w:r w:rsidR="0012620C" w:rsidRPr="0012620C">
              <w:rPr>
                <w:noProof/>
                <w:webHidden/>
              </w:rPr>
            </w:r>
            <w:r w:rsidR="0012620C" w:rsidRPr="0012620C">
              <w:rPr>
                <w:noProof/>
                <w:webHidden/>
              </w:rPr>
              <w:fldChar w:fldCharType="separate"/>
            </w:r>
            <w:r w:rsidR="0012620C" w:rsidRPr="0012620C">
              <w:rPr>
                <w:noProof/>
                <w:webHidden/>
              </w:rPr>
              <w:t>39</w:t>
            </w:r>
            <w:r w:rsidR="0012620C" w:rsidRPr="0012620C">
              <w:rPr>
                <w:noProof/>
                <w:webHidden/>
              </w:rPr>
              <w:fldChar w:fldCharType="end"/>
            </w:r>
          </w:hyperlink>
        </w:p>
        <w:p w14:paraId="76D97493" w14:textId="0991A6B4" w:rsidR="0012620C" w:rsidRPr="0012620C" w:rsidRDefault="00000000">
          <w:pPr>
            <w:pStyle w:val="TOC3"/>
            <w:rPr>
              <w:rFonts w:eastAsiaTheme="minorEastAsia" w:cstheme="minorBidi"/>
              <w:iCs w:val="0"/>
              <w:noProof/>
              <w:sz w:val="21"/>
              <w:szCs w:val="22"/>
            </w:rPr>
          </w:pPr>
          <w:hyperlink w:anchor="_Toc130371073" w:history="1">
            <w:r w:rsidR="0012620C" w:rsidRPr="0012620C">
              <w:rPr>
                <w:rStyle w:val="affa"/>
                <w:rFonts w:eastAsia="楷体_GB2312"/>
                <w:noProof/>
              </w:rPr>
              <w:t>（五）</w:t>
            </w:r>
            <w:r w:rsidR="0012620C" w:rsidRPr="0012620C">
              <w:rPr>
                <w:rFonts w:eastAsiaTheme="minorEastAsia" w:cstheme="minorBidi"/>
                <w:iCs w:val="0"/>
                <w:noProof/>
                <w:sz w:val="21"/>
                <w:szCs w:val="22"/>
              </w:rPr>
              <w:tab/>
            </w:r>
            <w:r w:rsidR="0012620C" w:rsidRPr="0012620C">
              <w:rPr>
                <w:rStyle w:val="affa"/>
                <w:rFonts w:eastAsia="楷体_GB2312"/>
                <w:noProof/>
              </w:rPr>
              <w:t>网络文学</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_Toc130371073 \h </w:instrText>
            </w:r>
            <w:r w:rsidR="0012620C" w:rsidRPr="0012620C">
              <w:rPr>
                <w:noProof/>
                <w:webHidden/>
              </w:rPr>
            </w:r>
            <w:r w:rsidR="0012620C" w:rsidRPr="0012620C">
              <w:rPr>
                <w:noProof/>
                <w:webHidden/>
              </w:rPr>
              <w:fldChar w:fldCharType="separate"/>
            </w:r>
            <w:r w:rsidR="0012620C" w:rsidRPr="0012620C">
              <w:rPr>
                <w:noProof/>
                <w:webHidden/>
              </w:rPr>
              <w:t>40</w:t>
            </w:r>
            <w:r w:rsidR="0012620C" w:rsidRPr="0012620C">
              <w:rPr>
                <w:noProof/>
                <w:webHidden/>
              </w:rPr>
              <w:fldChar w:fldCharType="end"/>
            </w:r>
          </w:hyperlink>
        </w:p>
        <w:p w14:paraId="0F5A3161" w14:textId="55E95443" w:rsidR="0012620C" w:rsidRPr="0012620C" w:rsidRDefault="00000000">
          <w:pPr>
            <w:pStyle w:val="TOC2"/>
            <w:rPr>
              <w:rFonts w:ascii="Times New Roman" w:eastAsiaTheme="minorEastAsia" w:hAnsi="Times New Roman" w:cstheme="minorBidi"/>
              <w:smallCaps w:val="0"/>
              <w:noProof/>
              <w:sz w:val="21"/>
              <w:szCs w:val="22"/>
            </w:rPr>
          </w:pPr>
          <w:hyperlink w:anchor="_Toc130371074" w:history="1">
            <w:r w:rsidR="0012620C" w:rsidRPr="0012620C">
              <w:rPr>
                <w:rStyle w:val="affa"/>
                <w:rFonts w:ascii="Times New Roman" w:hAnsi="Times New Roman"/>
                <w:noProof/>
              </w:rPr>
              <w:t>五、</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社会服务类应用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_Toc130371074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42</w:t>
            </w:r>
            <w:r w:rsidR="0012620C" w:rsidRPr="0012620C">
              <w:rPr>
                <w:rFonts w:ascii="Times New Roman" w:hAnsi="Times New Roman"/>
                <w:noProof/>
                <w:webHidden/>
              </w:rPr>
              <w:fldChar w:fldCharType="end"/>
            </w:r>
          </w:hyperlink>
        </w:p>
        <w:p w14:paraId="12250107" w14:textId="15F0DB68" w:rsidR="0012620C" w:rsidRPr="0012620C" w:rsidRDefault="00000000">
          <w:pPr>
            <w:pStyle w:val="TOC3"/>
            <w:rPr>
              <w:rFonts w:eastAsiaTheme="minorEastAsia" w:cstheme="minorBidi"/>
              <w:iCs w:val="0"/>
              <w:noProof/>
              <w:sz w:val="21"/>
              <w:szCs w:val="22"/>
            </w:rPr>
          </w:pPr>
          <w:hyperlink w:anchor="_Toc130371075"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网约车</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_Toc130371075 \h </w:instrText>
            </w:r>
            <w:r w:rsidR="0012620C" w:rsidRPr="0012620C">
              <w:rPr>
                <w:noProof/>
                <w:webHidden/>
              </w:rPr>
            </w:r>
            <w:r w:rsidR="0012620C" w:rsidRPr="0012620C">
              <w:rPr>
                <w:noProof/>
                <w:webHidden/>
              </w:rPr>
              <w:fldChar w:fldCharType="separate"/>
            </w:r>
            <w:r w:rsidR="0012620C" w:rsidRPr="0012620C">
              <w:rPr>
                <w:noProof/>
                <w:webHidden/>
              </w:rPr>
              <w:t>42</w:t>
            </w:r>
            <w:r w:rsidR="0012620C" w:rsidRPr="0012620C">
              <w:rPr>
                <w:noProof/>
                <w:webHidden/>
              </w:rPr>
              <w:fldChar w:fldCharType="end"/>
            </w:r>
          </w:hyperlink>
        </w:p>
        <w:p w14:paraId="30A51228" w14:textId="313A065D" w:rsidR="0012620C" w:rsidRPr="0012620C" w:rsidRDefault="00000000">
          <w:pPr>
            <w:pStyle w:val="TOC3"/>
            <w:rPr>
              <w:rFonts w:eastAsiaTheme="minorEastAsia" w:cstheme="minorBidi"/>
              <w:iCs w:val="0"/>
              <w:noProof/>
              <w:sz w:val="21"/>
              <w:szCs w:val="22"/>
            </w:rPr>
          </w:pPr>
          <w:hyperlink w:anchor="_Toc130371076"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互联网医疗</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_Toc130371076 \h </w:instrText>
            </w:r>
            <w:r w:rsidR="0012620C" w:rsidRPr="0012620C">
              <w:rPr>
                <w:noProof/>
                <w:webHidden/>
              </w:rPr>
            </w:r>
            <w:r w:rsidR="0012620C" w:rsidRPr="0012620C">
              <w:rPr>
                <w:noProof/>
                <w:webHidden/>
              </w:rPr>
              <w:fldChar w:fldCharType="separate"/>
            </w:r>
            <w:r w:rsidR="0012620C" w:rsidRPr="0012620C">
              <w:rPr>
                <w:noProof/>
                <w:webHidden/>
              </w:rPr>
              <w:t>43</w:t>
            </w:r>
            <w:r w:rsidR="0012620C" w:rsidRPr="0012620C">
              <w:rPr>
                <w:noProof/>
                <w:webHidden/>
              </w:rPr>
              <w:fldChar w:fldCharType="end"/>
            </w:r>
          </w:hyperlink>
        </w:p>
        <w:p w14:paraId="47B64D3E" w14:textId="0A13DED3" w:rsidR="0012620C" w:rsidRPr="0012620C" w:rsidRDefault="00000000">
          <w:pPr>
            <w:pStyle w:val="TOC3"/>
            <w:rPr>
              <w:rFonts w:eastAsiaTheme="minorEastAsia" w:cstheme="minorBidi"/>
              <w:iCs w:val="0"/>
              <w:noProof/>
              <w:sz w:val="21"/>
              <w:szCs w:val="22"/>
            </w:rPr>
          </w:pPr>
          <w:hyperlink w:anchor="_Toc130371077"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线上健身</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_Toc130371077 \h </w:instrText>
            </w:r>
            <w:r w:rsidR="0012620C" w:rsidRPr="0012620C">
              <w:rPr>
                <w:noProof/>
                <w:webHidden/>
              </w:rPr>
            </w:r>
            <w:r w:rsidR="0012620C" w:rsidRPr="0012620C">
              <w:rPr>
                <w:noProof/>
                <w:webHidden/>
              </w:rPr>
              <w:fldChar w:fldCharType="separate"/>
            </w:r>
            <w:r w:rsidR="0012620C" w:rsidRPr="0012620C">
              <w:rPr>
                <w:noProof/>
                <w:webHidden/>
              </w:rPr>
              <w:t>44</w:t>
            </w:r>
            <w:r w:rsidR="0012620C" w:rsidRPr="0012620C">
              <w:rPr>
                <w:noProof/>
                <w:webHidden/>
              </w:rPr>
              <w:fldChar w:fldCharType="end"/>
            </w:r>
          </w:hyperlink>
        </w:p>
        <w:p w14:paraId="37BE0CA7" w14:textId="631BF807" w:rsidR="0012620C" w:rsidRPr="0012620C" w:rsidRDefault="00000000">
          <w:pPr>
            <w:pStyle w:val="TOC2"/>
            <w:rPr>
              <w:rFonts w:ascii="Times New Roman" w:eastAsiaTheme="minorEastAsia" w:hAnsi="Times New Roman" w:cstheme="minorBidi"/>
              <w:smallCaps w:val="0"/>
              <w:noProof/>
              <w:sz w:val="21"/>
              <w:szCs w:val="22"/>
            </w:rPr>
          </w:pPr>
          <w:hyperlink w:anchor="_Toc130371078" w:history="1">
            <w:r w:rsidR="0012620C" w:rsidRPr="0012620C">
              <w:rPr>
                <w:rStyle w:val="affa"/>
                <w:rFonts w:ascii="Times New Roman" w:hAnsi="Times New Roman"/>
                <w:noProof/>
              </w:rPr>
              <w:t>六、</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专题：互联网助力企业发展状况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_Toc130371078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46</w:t>
            </w:r>
            <w:r w:rsidR="0012620C" w:rsidRPr="0012620C">
              <w:rPr>
                <w:rFonts w:ascii="Times New Roman" w:hAnsi="Times New Roman"/>
                <w:noProof/>
                <w:webHidden/>
              </w:rPr>
              <w:fldChar w:fldCharType="end"/>
            </w:r>
          </w:hyperlink>
        </w:p>
        <w:p w14:paraId="10F8474D" w14:textId="010D5256" w:rsidR="0012620C" w:rsidRPr="0012620C" w:rsidRDefault="00000000">
          <w:pPr>
            <w:pStyle w:val="TOC1"/>
            <w:rPr>
              <w:rFonts w:eastAsiaTheme="minorEastAsia" w:cstheme="minorBidi"/>
              <w:b w:val="0"/>
              <w:bCs w:val="0"/>
              <w:caps w:val="0"/>
              <w:noProof/>
              <w:sz w:val="21"/>
              <w:szCs w:val="22"/>
            </w:rPr>
          </w:pPr>
          <w:hyperlink w:anchor="_Toc130371079" w:history="1">
            <w:r w:rsidR="0012620C" w:rsidRPr="0012620C">
              <w:rPr>
                <w:rStyle w:val="affa"/>
                <w:noProof/>
              </w:rPr>
              <w:t>第四章</w:t>
            </w:r>
            <w:r w:rsidR="0012620C" w:rsidRPr="0012620C">
              <w:rPr>
                <w:rFonts w:eastAsiaTheme="minorEastAsia" w:cstheme="minorBidi"/>
                <w:b w:val="0"/>
                <w:bCs w:val="0"/>
                <w:caps w:val="0"/>
                <w:noProof/>
                <w:sz w:val="21"/>
                <w:szCs w:val="22"/>
              </w:rPr>
              <w:tab/>
            </w:r>
            <w:r w:rsidR="0012620C" w:rsidRPr="0012620C">
              <w:rPr>
                <w:rStyle w:val="affa"/>
                <w:noProof/>
              </w:rPr>
              <w:t>工业互联网发展状况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_Toc130371079 \h </w:instrText>
            </w:r>
            <w:r w:rsidR="0012620C" w:rsidRPr="0012620C">
              <w:rPr>
                <w:noProof/>
                <w:webHidden/>
              </w:rPr>
            </w:r>
            <w:r w:rsidR="0012620C" w:rsidRPr="0012620C">
              <w:rPr>
                <w:noProof/>
                <w:webHidden/>
              </w:rPr>
              <w:fldChar w:fldCharType="separate"/>
            </w:r>
            <w:r w:rsidR="0012620C" w:rsidRPr="0012620C">
              <w:rPr>
                <w:noProof/>
                <w:webHidden/>
              </w:rPr>
              <w:t>51</w:t>
            </w:r>
            <w:r w:rsidR="0012620C" w:rsidRPr="0012620C">
              <w:rPr>
                <w:noProof/>
                <w:webHidden/>
              </w:rPr>
              <w:fldChar w:fldCharType="end"/>
            </w:r>
          </w:hyperlink>
        </w:p>
        <w:p w14:paraId="1FD40647" w14:textId="58376A43" w:rsidR="0012620C" w:rsidRPr="0012620C" w:rsidRDefault="00000000">
          <w:pPr>
            <w:pStyle w:val="TOC2"/>
            <w:rPr>
              <w:rFonts w:ascii="Times New Roman" w:eastAsiaTheme="minorEastAsia" w:hAnsi="Times New Roman" w:cstheme="minorBidi"/>
              <w:smallCaps w:val="0"/>
              <w:noProof/>
              <w:sz w:val="21"/>
              <w:szCs w:val="22"/>
            </w:rPr>
          </w:pPr>
          <w:hyperlink w:anchor="_Toc130371080" w:history="1">
            <w:r w:rsidR="0012620C" w:rsidRPr="0012620C">
              <w:rPr>
                <w:rStyle w:val="affa"/>
                <w:rFonts w:ascii="Times New Roman" w:hAnsi="Times New Roman"/>
                <w:noProof/>
                <w:u w:color="999999"/>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工业互联网概况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_Toc130371080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51</w:t>
            </w:r>
            <w:r w:rsidR="0012620C" w:rsidRPr="0012620C">
              <w:rPr>
                <w:rFonts w:ascii="Times New Roman" w:hAnsi="Times New Roman"/>
                <w:noProof/>
                <w:webHidden/>
              </w:rPr>
              <w:fldChar w:fldCharType="end"/>
            </w:r>
          </w:hyperlink>
        </w:p>
        <w:p w14:paraId="24019934" w14:textId="15224CB5" w:rsidR="0012620C" w:rsidRPr="0012620C" w:rsidRDefault="00000000">
          <w:pPr>
            <w:pStyle w:val="TOC3"/>
            <w:rPr>
              <w:rFonts w:eastAsiaTheme="minorEastAsia" w:cstheme="minorBidi"/>
              <w:iCs w:val="0"/>
              <w:noProof/>
              <w:sz w:val="21"/>
              <w:szCs w:val="22"/>
            </w:rPr>
          </w:pPr>
          <w:hyperlink w:anchor="_Toc130371081"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工业互联网总体发展状况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_Toc130371081 \h </w:instrText>
            </w:r>
            <w:r w:rsidR="0012620C" w:rsidRPr="0012620C">
              <w:rPr>
                <w:noProof/>
                <w:webHidden/>
              </w:rPr>
            </w:r>
            <w:r w:rsidR="0012620C" w:rsidRPr="0012620C">
              <w:rPr>
                <w:noProof/>
                <w:webHidden/>
              </w:rPr>
              <w:fldChar w:fldCharType="separate"/>
            </w:r>
            <w:r w:rsidR="0012620C" w:rsidRPr="0012620C">
              <w:rPr>
                <w:noProof/>
                <w:webHidden/>
              </w:rPr>
              <w:t>51</w:t>
            </w:r>
            <w:r w:rsidR="0012620C" w:rsidRPr="0012620C">
              <w:rPr>
                <w:noProof/>
                <w:webHidden/>
              </w:rPr>
              <w:fldChar w:fldCharType="end"/>
            </w:r>
          </w:hyperlink>
        </w:p>
        <w:p w14:paraId="6C5F1756" w14:textId="678D38A6" w:rsidR="0012620C" w:rsidRPr="0012620C" w:rsidRDefault="00000000">
          <w:pPr>
            <w:pStyle w:val="TOC3"/>
            <w:rPr>
              <w:rFonts w:eastAsiaTheme="minorEastAsia" w:cstheme="minorBidi"/>
              <w:iCs w:val="0"/>
              <w:noProof/>
              <w:sz w:val="21"/>
              <w:szCs w:val="22"/>
            </w:rPr>
          </w:pPr>
          <w:hyperlink w:anchor="_Toc130371082"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各地工业互联网发展状况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_Toc130371082 \h </w:instrText>
            </w:r>
            <w:r w:rsidR="0012620C" w:rsidRPr="0012620C">
              <w:rPr>
                <w:noProof/>
                <w:webHidden/>
              </w:rPr>
            </w:r>
            <w:r w:rsidR="0012620C" w:rsidRPr="0012620C">
              <w:rPr>
                <w:noProof/>
                <w:webHidden/>
              </w:rPr>
              <w:fldChar w:fldCharType="separate"/>
            </w:r>
            <w:r w:rsidR="0012620C" w:rsidRPr="0012620C">
              <w:rPr>
                <w:noProof/>
                <w:webHidden/>
              </w:rPr>
              <w:t>52</w:t>
            </w:r>
            <w:r w:rsidR="0012620C" w:rsidRPr="0012620C">
              <w:rPr>
                <w:noProof/>
                <w:webHidden/>
              </w:rPr>
              <w:fldChar w:fldCharType="end"/>
            </w:r>
          </w:hyperlink>
        </w:p>
        <w:p w14:paraId="170F27F8" w14:textId="091732C4" w:rsidR="0012620C" w:rsidRPr="0012620C" w:rsidRDefault="00000000">
          <w:pPr>
            <w:pStyle w:val="TOC2"/>
            <w:rPr>
              <w:rFonts w:ascii="Times New Roman" w:eastAsiaTheme="minorEastAsia" w:hAnsi="Times New Roman" w:cstheme="minorBidi"/>
              <w:smallCaps w:val="0"/>
              <w:noProof/>
              <w:sz w:val="21"/>
              <w:szCs w:val="22"/>
            </w:rPr>
          </w:pPr>
          <w:hyperlink w:anchor="_Toc130371083" w:history="1">
            <w:r w:rsidR="0012620C" w:rsidRPr="0012620C">
              <w:rPr>
                <w:rStyle w:val="affa"/>
                <w:rFonts w:ascii="Times New Roman" w:hAnsi="Times New Roman"/>
                <w:noProof/>
                <w:u w:color="999999"/>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5G+</w:t>
            </w:r>
            <w:r w:rsidR="0012620C" w:rsidRPr="0012620C">
              <w:rPr>
                <w:rStyle w:val="affa"/>
                <w:rFonts w:ascii="Times New Roman" w:hAnsi="Times New Roman"/>
                <w:noProof/>
                <w:u w:color="999999"/>
              </w:rPr>
              <w:t>工业互联网应用发展</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_Toc130371083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52</w:t>
            </w:r>
            <w:r w:rsidR="0012620C" w:rsidRPr="0012620C">
              <w:rPr>
                <w:rFonts w:ascii="Times New Roman" w:hAnsi="Times New Roman"/>
                <w:noProof/>
                <w:webHidden/>
              </w:rPr>
              <w:fldChar w:fldCharType="end"/>
            </w:r>
          </w:hyperlink>
        </w:p>
        <w:p w14:paraId="3B7D13F6" w14:textId="50165427" w:rsidR="0012620C" w:rsidRPr="0012620C" w:rsidRDefault="00000000">
          <w:pPr>
            <w:pStyle w:val="TOC3"/>
            <w:rPr>
              <w:rFonts w:eastAsiaTheme="minorEastAsia" w:cstheme="minorBidi"/>
              <w:iCs w:val="0"/>
              <w:noProof/>
              <w:sz w:val="21"/>
              <w:szCs w:val="22"/>
            </w:rPr>
          </w:pPr>
          <w:hyperlink w:anchor="_Toc130371084"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航空航天行业应用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_Toc130371084 \h </w:instrText>
            </w:r>
            <w:r w:rsidR="0012620C" w:rsidRPr="0012620C">
              <w:rPr>
                <w:noProof/>
                <w:webHidden/>
              </w:rPr>
            </w:r>
            <w:r w:rsidR="0012620C" w:rsidRPr="0012620C">
              <w:rPr>
                <w:noProof/>
                <w:webHidden/>
              </w:rPr>
              <w:fldChar w:fldCharType="separate"/>
            </w:r>
            <w:r w:rsidR="0012620C" w:rsidRPr="0012620C">
              <w:rPr>
                <w:noProof/>
                <w:webHidden/>
              </w:rPr>
              <w:t>53</w:t>
            </w:r>
            <w:r w:rsidR="0012620C" w:rsidRPr="0012620C">
              <w:rPr>
                <w:noProof/>
                <w:webHidden/>
              </w:rPr>
              <w:fldChar w:fldCharType="end"/>
            </w:r>
          </w:hyperlink>
        </w:p>
        <w:p w14:paraId="4873870E" w14:textId="1309878E" w:rsidR="0012620C" w:rsidRPr="0012620C" w:rsidRDefault="00000000">
          <w:pPr>
            <w:pStyle w:val="TOC3"/>
            <w:rPr>
              <w:rFonts w:eastAsiaTheme="minorEastAsia" w:cstheme="minorBidi"/>
              <w:iCs w:val="0"/>
              <w:noProof/>
              <w:sz w:val="21"/>
              <w:szCs w:val="22"/>
            </w:rPr>
          </w:pPr>
          <w:hyperlink w:anchor="_Toc130371085"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石化化工行业应用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_Toc130371085 \h </w:instrText>
            </w:r>
            <w:r w:rsidR="0012620C" w:rsidRPr="0012620C">
              <w:rPr>
                <w:noProof/>
                <w:webHidden/>
              </w:rPr>
            </w:r>
            <w:r w:rsidR="0012620C" w:rsidRPr="0012620C">
              <w:rPr>
                <w:noProof/>
                <w:webHidden/>
              </w:rPr>
              <w:fldChar w:fldCharType="separate"/>
            </w:r>
            <w:r w:rsidR="0012620C" w:rsidRPr="0012620C">
              <w:rPr>
                <w:noProof/>
                <w:webHidden/>
              </w:rPr>
              <w:t>53</w:t>
            </w:r>
            <w:r w:rsidR="0012620C" w:rsidRPr="0012620C">
              <w:rPr>
                <w:noProof/>
                <w:webHidden/>
              </w:rPr>
              <w:fldChar w:fldCharType="end"/>
            </w:r>
          </w:hyperlink>
        </w:p>
        <w:p w14:paraId="1310F0E4" w14:textId="6C8A8180" w:rsidR="0012620C" w:rsidRPr="0012620C" w:rsidRDefault="00000000">
          <w:pPr>
            <w:pStyle w:val="TOC3"/>
            <w:rPr>
              <w:rFonts w:eastAsiaTheme="minorEastAsia" w:cstheme="minorBidi"/>
              <w:iCs w:val="0"/>
              <w:noProof/>
              <w:sz w:val="21"/>
              <w:szCs w:val="22"/>
            </w:rPr>
          </w:pPr>
          <w:hyperlink w:anchor="_Toc130371086"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建材行业应用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_Toc130371086 \h </w:instrText>
            </w:r>
            <w:r w:rsidR="0012620C" w:rsidRPr="0012620C">
              <w:rPr>
                <w:noProof/>
                <w:webHidden/>
              </w:rPr>
            </w:r>
            <w:r w:rsidR="0012620C" w:rsidRPr="0012620C">
              <w:rPr>
                <w:noProof/>
                <w:webHidden/>
              </w:rPr>
              <w:fldChar w:fldCharType="separate"/>
            </w:r>
            <w:r w:rsidR="0012620C" w:rsidRPr="0012620C">
              <w:rPr>
                <w:noProof/>
                <w:webHidden/>
              </w:rPr>
              <w:t>54</w:t>
            </w:r>
            <w:r w:rsidR="0012620C" w:rsidRPr="0012620C">
              <w:rPr>
                <w:noProof/>
                <w:webHidden/>
              </w:rPr>
              <w:fldChar w:fldCharType="end"/>
            </w:r>
          </w:hyperlink>
        </w:p>
        <w:p w14:paraId="0BF61547" w14:textId="34E58729" w:rsidR="0012620C" w:rsidRPr="0012620C" w:rsidRDefault="00000000">
          <w:pPr>
            <w:pStyle w:val="TOC3"/>
            <w:rPr>
              <w:rFonts w:eastAsiaTheme="minorEastAsia" w:cstheme="minorBidi"/>
              <w:iCs w:val="0"/>
              <w:noProof/>
              <w:sz w:val="21"/>
              <w:szCs w:val="22"/>
            </w:rPr>
          </w:pPr>
          <w:hyperlink w:anchor="_Toc130371087"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港口行业应用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_Toc130371087 \h </w:instrText>
            </w:r>
            <w:r w:rsidR="0012620C" w:rsidRPr="0012620C">
              <w:rPr>
                <w:noProof/>
                <w:webHidden/>
              </w:rPr>
            </w:r>
            <w:r w:rsidR="0012620C" w:rsidRPr="0012620C">
              <w:rPr>
                <w:noProof/>
                <w:webHidden/>
              </w:rPr>
              <w:fldChar w:fldCharType="separate"/>
            </w:r>
            <w:r w:rsidR="0012620C" w:rsidRPr="0012620C">
              <w:rPr>
                <w:noProof/>
                <w:webHidden/>
              </w:rPr>
              <w:t>54</w:t>
            </w:r>
            <w:r w:rsidR="0012620C" w:rsidRPr="0012620C">
              <w:rPr>
                <w:noProof/>
                <w:webHidden/>
              </w:rPr>
              <w:fldChar w:fldCharType="end"/>
            </w:r>
          </w:hyperlink>
        </w:p>
        <w:p w14:paraId="7A9AEBFA" w14:textId="66524205" w:rsidR="0012620C" w:rsidRPr="0012620C" w:rsidRDefault="00000000">
          <w:pPr>
            <w:pStyle w:val="TOC3"/>
            <w:rPr>
              <w:rFonts w:eastAsiaTheme="minorEastAsia" w:cstheme="minorBidi"/>
              <w:iCs w:val="0"/>
              <w:noProof/>
              <w:sz w:val="21"/>
              <w:szCs w:val="22"/>
            </w:rPr>
          </w:pPr>
          <w:hyperlink w:anchor="_Toc130371088" w:history="1">
            <w:r w:rsidR="0012620C" w:rsidRPr="0012620C">
              <w:rPr>
                <w:rStyle w:val="affa"/>
                <w:rFonts w:eastAsia="楷体_GB2312"/>
                <w:noProof/>
              </w:rPr>
              <w:t>（五）</w:t>
            </w:r>
            <w:r w:rsidR="0012620C" w:rsidRPr="0012620C">
              <w:rPr>
                <w:rFonts w:eastAsiaTheme="minorEastAsia" w:cstheme="minorBidi"/>
                <w:iCs w:val="0"/>
                <w:noProof/>
                <w:sz w:val="21"/>
                <w:szCs w:val="22"/>
              </w:rPr>
              <w:tab/>
            </w:r>
            <w:r w:rsidR="0012620C" w:rsidRPr="0012620C">
              <w:rPr>
                <w:rStyle w:val="affa"/>
                <w:rFonts w:eastAsia="楷体_GB2312"/>
                <w:noProof/>
              </w:rPr>
              <w:t>纺织行业应用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_Toc130371088 \h </w:instrText>
            </w:r>
            <w:r w:rsidR="0012620C" w:rsidRPr="0012620C">
              <w:rPr>
                <w:noProof/>
                <w:webHidden/>
              </w:rPr>
            </w:r>
            <w:r w:rsidR="0012620C" w:rsidRPr="0012620C">
              <w:rPr>
                <w:noProof/>
                <w:webHidden/>
              </w:rPr>
              <w:fldChar w:fldCharType="separate"/>
            </w:r>
            <w:r w:rsidR="0012620C" w:rsidRPr="0012620C">
              <w:rPr>
                <w:noProof/>
                <w:webHidden/>
              </w:rPr>
              <w:t>55</w:t>
            </w:r>
            <w:r w:rsidR="0012620C" w:rsidRPr="0012620C">
              <w:rPr>
                <w:noProof/>
                <w:webHidden/>
              </w:rPr>
              <w:fldChar w:fldCharType="end"/>
            </w:r>
          </w:hyperlink>
        </w:p>
        <w:p w14:paraId="245BD5F3" w14:textId="1282482A" w:rsidR="0012620C" w:rsidRPr="0012620C" w:rsidRDefault="00000000">
          <w:pPr>
            <w:pStyle w:val="TOC3"/>
            <w:rPr>
              <w:rFonts w:eastAsiaTheme="minorEastAsia" w:cstheme="minorBidi"/>
              <w:iCs w:val="0"/>
              <w:noProof/>
              <w:sz w:val="21"/>
              <w:szCs w:val="22"/>
            </w:rPr>
          </w:pPr>
          <w:hyperlink w:anchor="_Toc130371089" w:history="1">
            <w:r w:rsidR="0012620C" w:rsidRPr="0012620C">
              <w:rPr>
                <w:rStyle w:val="affa"/>
                <w:rFonts w:eastAsia="楷体_GB2312"/>
                <w:noProof/>
              </w:rPr>
              <w:t>（六）</w:t>
            </w:r>
            <w:r w:rsidR="0012620C" w:rsidRPr="0012620C">
              <w:rPr>
                <w:rFonts w:eastAsiaTheme="minorEastAsia" w:cstheme="minorBidi"/>
                <w:iCs w:val="0"/>
                <w:noProof/>
                <w:sz w:val="21"/>
                <w:szCs w:val="22"/>
              </w:rPr>
              <w:tab/>
            </w:r>
            <w:r w:rsidR="0012620C" w:rsidRPr="0012620C">
              <w:rPr>
                <w:rStyle w:val="affa"/>
                <w:rFonts w:eastAsia="楷体_GB2312"/>
                <w:noProof/>
              </w:rPr>
              <w:t>家电行业应用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_Toc130371089 \h </w:instrText>
            </w:r>
            <w:r w:rsidR="0012620C" w:rsidRPr="0012620C">
              <w:rPr>
                <w:noProof/>
                <w:webHidden/>
              </w:rPr>
            </w:r>
            <w:r w:rsidR="0012620C" w:rsidRPr="0012620C">
              <w:rPr>
                <w:noProof/>
                <w:webHidden/>
              </w:rPr>
              <w:fldChar w:fldCharType="separate"/>
            </w:r>
            <w:r w:rsidR="0012620C" w:rsidRPr="0012620C">
              <w:rPr>
                <w:noProof/>
                <w:webHidden/>
              </w:rPr>
              <w:t>56</w:t>
            </w:r>
            <w:r w:rsidR="0012620C" w:rsidRPr="0012620C">
              <w:rPr>
                <w:noProof/>
                <w:webHidden/>
              </w:rPr>
              <w:fldChar w:fldCharType="end"/>
            </w:r>
          </w:hyperlink>
        </w:p>
        <w:p w14:paraId="722B9621" w14:textId="6AE2150A" w:rsidR="0012620C" w:rsidRPr="0012620C" w:rsidRDefault="00000000">
          <w:pPr>
            <w:pStyle w:val="TOC1"/>
            <w:rPr>
              <w:rFonts w:eastAsiaTheme="minorEastAsia" w:cstheme="minorBidi"/>
              <w:b w:val="0"/>
              <w:bCs w:val="0"/>
              <w:caps w:val="0"/>
              <w:noProof/>
              <w:sz w:val="21"/>
              <w:szCs w:val="22"/>
            </w:rPr>
          </w:pPr>
          <w:hyperlink w:anchor="_Toc130371090" w:history="1">
            <w:r w:rsidR="0012620C" w:rsidRPr="0012620C">
              <w:rPr>
                <w:rStyle w:val="affa"/>
                <w:noProof/>
              </w:rPr>
              <w:t>第五章</w:t>
            </w:r>
            <w:r w:rsidR="0012620C" w:rsidRPr="0012620C">
              <w:rPr>
                <w:rFonts w:eastAsiaTheme="minorEastAsia" w:cstheme="minorBidi"/>
                <w:b w:val="0"/>
                <w:bCs w:val="0"/>
                <w:caps w:val="0"/>
                <w:noProof/>
                <w:sz w:val="21"/>
                <w:szCs w:val="22"/>
              </w:rPr>
              <w:tab/>
            </w:r>
            <w:r w:rsidR="0012620C" w:rsidRPr="0012620C">
              <w:rPr>
                <w:rStyle w:val="affa"/>
                <w:noProof/>
              </w:rPr>
              <w:t>在线政务服务发展状况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_Toc130371090 \h </w:instrText>
            </w:r>
            <w:r w:rsidR="0012620C" w:rsidRPr="0012620C">
              <w:rPr>
                <w:noProof/>
                <w:webHidden/>
              </w:rPr>
            </w:r>
            <w:r w:rsidR="0012620C" w:rsidRPr="0012620C">
              <w:rPr>
                <w:noProof/>
                <w:webHidden/>
              </w:rPr>
              <w:fldChar w:fldCharType="separate"/>
            </w:r>
            <w:r w:rsidR="0012620C" w:rsidRPr="0012620C">
              <w:rPr>
                <w:noProof/>
                <w:webHidden/>
              </w:rPr>
              <w:t>57</w:t>
            </w:r>
            <w:r w:rsidR="0012620C" w:rsidRPr="0012620C">
              <w:rPr>
                <w:noProof/>
                <w:webHidden/>
              </w:rPr>
              <w:fldChar w:fldCharType="end"/>
            </w:r>
          </w:hyperlink>
        </w:p>
        <w:p w14:paraId="0D2B5B70" w14:textId="0A3C20E2" w:rsidR="0012620C" w:rsidRPr="0012620C" w:rsidRDefault="00000000">
          <w:pPr>
            <w:pStyle w:val="TOC2"/>
            <w:rPr>
              <w:rFonts w:ascii="Times New Roman" w:eastAsiaTheme="minorEastAsia" w:hAnsi="Times New Roman" w:cstheme="minorBidi"/>
              <w:smallCaps w:val="0"/>
              <w:noProof/>
              <w:sz w:val="21"/>
              <w:szCs w:val="22"/>
            </w:rPr>
          </w:pPr>
          <w:hyperlink w:anchor="_Toc130371091" w:history="1">
            <w:r w:rsidR="0012620C" w:rsidRPr="0012620C">
              <w:rPr>
                <w:rStyle w:val="affa"/>
                <w:rFonts w:ascii="Times New Roman" w:hAnsi="Times New Roman"/>
                <w:noProof/>
                <w:u w:color="999999"/>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在线政务服务发展状况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_Toc130371091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57</w:t>
            </w:r>
            <w:r w:rsidR="0012620C" w:rsidRPr="0012620C">
              <w:rPr>
                <w:rFonts w:ascii="Times New Roman" w:hAnsi="Times New Roman"/>
                <w:noProof/>
                <w:webHidden/>
              </w:rPr>
              <w:fldChar w:fldCharType="end"/>
            </w:r>
          </w:hyperlink>
        </w:p>
        <w:p w14:paraId="535F9D72" w14:textId="3AF13FAB" w:rsidR="0012620C" w:rsidRPr="0012620C" w:rsidRDefault="00000000">
          <w:pPr>
            <w:pStyle w:val="TOC2"/>
            <w:rPr>
              <w:rFonts w:ascii="Times New Roman" w:eastAsiaTheme="minorEastAsia" w:hAnsi="Times New Roman" w:cstheme="minorBidi"/>
              <w:smallCaps w:val="0"/>
              <w:noProof/>
              <w:sz w:val="21"/>
              <w:szCs w:val="22"/>
            </w:rPr>
          </w:pPr>
          <w:hyperlink w:anchor="_Toc130371092" w:history="1">
            <w:r w:rsidR="0012620C" w:rsidRPr="0012620C">
              <w:rPr>
                <w:rStyle w:val="affa"/>
                <w:rFonts w:ascii="Times New Roman" w:hAnsi="Times New Roman"/>
                <w:noProof/>
                <w:u w:color="999999"/>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全国一体化政务服务平台发展状况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_Toc130371092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58</w:t>
            </w:r>
            <w:r w:rsidR="0012620C" w:rsidRPr="0012620C">
              <w:rPr>
                <w:rFonts w:ascii="Times New Roman" w:hAnsi="Times New Roman"/>
                <w:noProof/>
                <w:webHidden/>
              </w:rPr>
              <w:fldChar w:fldCharType="end"/>
            </w:r>
          </w:hyperlink>
        </w:p>
        <w:p w14:paraId="1627FC61" w14:textId="0E4A4636" w:rsidR="0012620C" w:rsidRPr="0012620C" w:rsidRDefault="00000000">
          <w:pPr>
            <w:pStyle w:val="TOC2"/>
            <w:rPr>
              <w:rFonts w:ascii="Times New Roman" w:eastAsiaTheme="minorEastAsia" w:hAnsi="Times New Roman" w:cstheme="minorBidi"/>
              <w:smallCaps w:val="0"/>
              <w:noProof/>
              <w:sz w:val="21"/>
              <w:szCs w:val="22"/>
            </w:rPr>
          </w:pPr>
          <w:hyperlink w:anchor="_Toc130371093" w:history="1">
            <w:r w:rsidR="0012620C" w:rsidRPr="0012620C">
              <w:rPr>
                <w:rStyle w:val="affa"/>
                <w:rFonts w:ascii="Times New Roman" w:hAnsi="Times New Roman"/>
                <w:noProof/>
                <w:u w:color="999999"/>
              </w:rPr>
              <w:t>三、</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政府网站发展状况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_Toc130371093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59</w:t>
            </w:r>
            <w:r w:rsidR="0012620C" w:rsidRPr="0012620C">
              <w:rPr>
                <w:rFonts w:ascii="Times New Roman" w:hAnsi="Times New Roman"/>
                <w:noProof/>
                <w:webHidden/>
              </w:rPr>
              <w:fldChar w:fldCharType="end"/>
            </w:r>
          </w:hyperlink>
        </w:p>
        <w:p w14:paraId="1709C02D" w14:textId="5CA792A0" w:rsidR="0012620C" w:rsidRPr="0012620C" w:rsidRDefault="00000000">
          <w:pPr>
            <w:pStyle w:val="TOC3"/>
            <w:rPr>
              <w:rFonts w:eastAsiaTheme="minorEastAsia" w:cstheme="minorBidi"/>
              <w:iCs w:val="0"/>
              <w:noProof/>
              <w:sz w:val="21"/>
              <w:szCs w:val="22"/>
            </w:rPr>
          </w:pPr>
          <w:hyperlink w:anchor="_Toc130371094"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政府网站总体及分省状况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_Toc130371094 \h </w:instrText>
            </w:r>
            <w:r w:rsidR="0012620C" w:rsidRPr="0012620C">
              <w:rPr>
                <w:noProof/>
                <w:webHidden/>
              </w:rPr>
            </w:r>
            <w:r w:rsidR="0012620C" w:rsidRPr="0012620C">
              <w:rPr>
                <w:noProof/>
                <w:webHidden/>
              </w:rPr>
              <w:fldChar w:fldCharType="separate"/>
            </w:r>
            <w:r w:rsidR="0012620C" w:rsidRPr="0012620C">
              <w:rPr>
                <w:noProof/>
                <w:webHidden/>
              </w:rPr>
              <w:t>59</w:t>
            </w:r>
            <w:r w:rsidR="0012620C" w:rsidRPr="0012620C">
              <w:rPr>
                <w:noProof/>
                <w:webHidden/>
              </w:rPr>
              <w:fldChar w:fldCharType="end"/>
            </w:r>
          </w:hyperlink>
        </w:p>
        <w:p w14:paraId="6C1E34E5" w14:textId="453BC76D" w:rsidR="0012620C" w:rsidRPr="0012620C" w:rsidRDefault="00000000">
          <w:pPr>
            <w:pStyle w:val="TOC3"/>
            <w:rPr>
              <w:rFonts w:eastAsiaTheme="minorEastAsia" w:cstheme="minorBidi"/>
              <w:iCs w:val="0"/>
              <w:noProof/>
              <w:sz w:val="21"/>
              <w:szCs w:val="22"/>
            </w:rPr>
          </w:pPr>
          <w:hyperlink w:anchor="_Toc130371095"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各行政级别政府网站数量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_Toc130371095 \h </w:instrText>
            </w:r>
            <w:r w:rsidR="0012620C" w:rsidRPr="0012620C">
              <w:rPr>
                <w:noProof/>
                <w:webHidden/>
              </w:rPr>
            </w:r>
            <w:r w:rsidR="0012620C" w:rsidRPr="0012620C">
              <w:rPr>
                <w:noProof/>
                <w:webHidden/>
              </w:rPr>
              <w:fldChar w:fldCharType="separate"/>
            </w:r>
            <w:r w:rsidR="0012620C" w:rsidRPr="0012620C">
              <w:rPr>
                <w:noProof/>
                <w:webHidden/>
              </w:rPr>
              <w:t>61</w:t>
            </w:r>
            <w:r w:rsidR="0012620C" w:rsidRPr="0012620C">
              <w:rPr>
                <w:noProof/>
                <w:webHidden/>
              </w:rPr>
              <w:fldChar w:fldCharType="end"/>
            </w:r>
          </w:hyperlink>
        </w:p>
        <w:p w14:paraId="5DE01805" w14:textId="3EA1E5B7" w:rsidR="0012620C" w:rsidRPr="0012620C" w:rsidRDefault="00000000">
          <w:pPr>
            <w:pStyle w:val="TOC3"/>
            <w:rPr>
              <w:rFonts w:eastAsiaTheme="minorEastAsia" w:cstheme="minorBidi"/>
              <w:iCs w:val="0"/>
              <w:noProof/>
              <w:sz w:val="21"/>
              <w:szCs w:val="22"/>
            </w:rPr>
          </w:pPr>
          <w:hyperlink w:anchor="_Toc130371096" w:history="1">
            <w:r w:rsidR="0012620C" w:rsidRPr="0012620C">
              <w:rPr>
                <w:rStyle w:val="affa"/>
                <w:rFonts w:eastAsia="楷体_GB2312"/>
                <w:noProof/>
              </w:rPr>
              <w:t>（三）</w:t>
            </w:r>
            <w:r w:rsidR="0012620C" w:rsidRPr="0012620C">
              <w:rPr>
                <w:rFonts w:eastAsiaTheme="minorEastAsia" w:cstheme="minorBidi"/>
                <w:iCs w:val="0"/>
                <w:noProof/>
                <w:sz w:val="21"/>
                <w:szCs w:val="22"/>
              </w:rPr>
              <w:tab/>
            </w:r>
            <w:r w:rsidR="0012620C" w:rsidRPr="0012620C">
              <w:rPr>
                <w:rStyle w:val="affa"/>
                <w:rFonts w:eastAsia="楷体_GB2312"/>
                <w:noProof/>
              </w:rPr>
              <w:t>各行政级别政府网站栏目数量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_Toc130371096 \h </w:instrText>
            </w:r>
            <w:r w:rsidR="0012620C" w:rsidRPr="0012620C">
              <w:rPr>
                <w:noProof/>
                <w:webHidden/>
              </w:rPr>
            </w:r>
            <w:r w:rsidR="0012620C" w:rsidRPr="0012620C">
              <w:rPr>
                <w:noProof/>
                <w:webHidden/>
              </w:rPr>
              <w:fldChar w:fldCharType="separate"/>
            </w:r>
            <w:r w:rsidR="0012620C" w:rsidRPr="0012620C">
              <w:rPr>
                <w:noProof/>
                <w:webHidden/>
              </w:rPr>
              <w:t>61</w:t>
            </w:r>
            <w:r w:rsidR="0012620C" w:rsidRPr="0012620C">
              <w:rPr>
                <w:noProof/>
                <w:webHidden/>
              </w:rPr>
              <w:fldChar w:fldCharType="end"/>
            </w:r>
          </w:hyperlink>
        </w:p>
        <w:p w14:paraId="79066821" w14:textId="6236EECA" w:rsidR="0012620C" w:rsidRPr="0012620C" w:rsidRDefault="00000000">
          <w:pPr>
            <w:pStyle w:val="TOC3"/>
            <w:rPr>
              <w:rFonts w:eastAsiaTheme="minorEastAsia" w:cstheme="minorBidi"/>
              <w:iCs w:val="0"/>
              <w:noProof/>
              <w:sz w:val="21"/>
              <w:szCs w:val="22"/>
            </w:rPr>
          </w:pPr>
          <w:hyperlink w:anchor="_Toc130371097" w:history="1">
            <w:r w:rsidR="0012620C" w:rsidRPr="0012620C">
              <w:rPr>
                <w:rStyle w:val="affa"/>
                <w:rFonts w:eastAsia="楷体_GB2312"/>
                <w:noProof/>
              </w:rPr>
              <w:t>（四）</w:t>
            </w:r>
            <w:r w:rsidR="0012620C" w:rsidRPr="0012620C">
              <w:rPr>
                <w:rFonts w:eastAsiaTheme="minorEastAsia" w:cstheme="minorBidi"/>
                <w:iCs w:val="0"/>
                <w:noProof/>
                <w:sz w:val="21"/>
                <w:szCs w:val="22"/>
              </w:rPr>
              <w:tab/>
            </w:r>
            <w:r w:rsidR="0012620C" w:rsidRPr="0012620C">
              <w:rPr>
                <w:rStyle w:val="affa"/>
                <w:rFonts w:eastAsia="楷体_GB2312"/>
                <w:noProof/>
              </w:rPr>
              <w:t>各行政级别政府网站首页文章更新量</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_Toc130371097 \h </w:instrText>
            </w:r>
            <w:r w:rsidR="0012620C" w:rsidRPr="0012620C">
              <w:rPr>
                <w:noProof/>
                <w:webHidden/>
              </w:rPr>
            </w:r>
            <w:r w:rsidR="0012620C" w:rsidRPr="0012620C">
              <w:rPr>
                <w:noProof/>
                <w:webHidden/>
              </w:rPr>
              <w:fldChar w:fldCharType="separate"/>
            </w:r>
            <w:r w:rsidR="0012620C" w:rsidRPr="0012620C">
              <w:rPr>
                <w:noProof/>
                <w:webHidden/>
              </w:rPr>
              <w:t>62</w:t>
            </w:r>
            <w:r w:rsidR="0012620C" w:rsidRPr="0012620C">
              <w:rPr>
                <w:noProof/>
                <w:webHidden/>
              </w:rPr>
              <w:fldChar w:fldCharType="end"/>
            </w:r>
          </w:hyperlink>
        </w:p>
        <w:p w14:paraId="05D5C4E9" w14:textId="4A311F60" w:rsidR="0012620C" w:rsidRPr="0012620C" w:rsidRDefault="00000000">
          <w:pPr>
            <w:pStyle w:val="TOC2"/>
            <w:rPr>
              <w:rFonts w:ascii="Times New Roman" w:eastAsiaTheme="minorEastAsia" w:hAnsi="Times New Roman" w:cstheme="minorBidi"/>
              <w:smallCaps w:val="0"/>
              <w:noProof/>
              <w:sz w:val="21"/>
              <w:szCs w:val="22"/>
            </w:rPr>
          </w:pPr>
          <w:hyperlink w:anchor="_Toc130371098" w:history="1">
            <w:r w:rsidR="0012620C" w:rsidRPr="0012620C">
              <w:rPr>
                <w:rStyle w:val="affa"/>
                <w:rFonts w:ascii="Times New Roman" w:hAnsi="Times New Roman"/>
                <w:noProof/>
                <w:u w:color="999999"/>
              </w:rPr>
              <w:t>四、</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u w:color="999999"/>
              </w:rPr>
              <w:t>政务新媒体发展状况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_Toc130371098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63</w:t>
            </w:r>
            <w:r w:rsidR="0012620C" w:rsidRPr="0012620C">
              <w:rPr>
                <w:rFonts w:ascii="Times New Roman" w:hAnsi="Times New Roman"/>
                <w:noProof/>
                <w:webHidden/>
              </w:rPr>
              <w:fldChar w:fldCharType="end"/>
            </w:r>
          </w:hyperlink>
        </w:p>
        <w:p w14:paraId="74EFC920" w14:textId="3D9EC230" w:rsidR="0012620C" w:rsidRPr="0012620C" w:rsidRDefault="00000000">
          <w:pPr>
            <w:pStyle w:val="TOC3"/>
            <w:rPr>
              <w:rFonts w:eastAsiaTheme="minorEastAsia" w:cstheme="minorBidi"/>
              <w:iCs w:val="0"/>
              <w:noProof/>
              <w:sz w:val="21"/>
              <w:szCs w:val="22"/>
            </w:rPr>
          </w:pPr>
          <w:hyperlink w:anchor="_Toc130371099"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政务机构微博发展状况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_Toc130371099 \h </w:instrText>
            </w:r>
            <w:r w:rsidR="0012620C" w:rsidRPr="0012620C">
              <w:rPr>
                <w:noProof/>
                <w:webHidden/>
              </w:rPr>
            </w:r>
            <w:r w:rsidR="0012620C" w:rsidRPr="0012620C">
              <w:rPr>
                <w:noProof/>
                <w:webHidden/>
              </w:rPr>
              <w:fldChar w:fldCharType="separate"/>
            </w:r>
            <w:r w:rsidR="0012620C" w:rsidRPr="0012620C">
              <w:rPr>
                <w:noProof/>
                <w:webHidden/>
              </w:rPr>
              <w:t>63</w:t>
            </w:r>
            <w:r w:rsidR="0012620C" w:rsidRPr="0012620C">
              <w:rPr>
                <w:noProof/>
                <w:webHidden/>
              </w:rPr>
              <w:fldChar w:fldCharType="end"/>
            </w:r>
          </w:hyperlink>
        </w:p>
        <w:p w14:paraId="2E03D074" w14:textId="0A1A6465" w:rsidR="0012620C" w:rsidRPr="0012620C" w:rsidRDefault="00000000">
          <w:pPr>
            <w:pStyle w:val="TOC3"/>
            <w:rPr>
              <w:rFonts w:eastAsiaTheme="minorEastAsia" w:cstheme="minorBidi"/>
              <w:iCs w:val="0"/>
              <w:noProof/>
              <w:sz w:val="21"/>
              <w:szCs w:val="22"/>
            </w:rPr>
          </w:pPr>
          <w:hyperlink w:anchor="_Toc130371100"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政务机构微信发展状况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_Toc130371100 \h </w:instrText>
            </w:r>
            <w:r w:rsidR="0012620C" w:rsidRPr="0012620C">
              <w:rPr>
                <w:noProof/>
                <w:webHidden/>
              </w:rPr>
            </w:r>
            <w:r w:rsidR="0012620C" w:rsidRPr="0012620C">
              <w:rPr>
                <w:noProof/>
                <w:webHidden/>
              </w:rPr>
              <w:fldChar w:fldCharType="separate"/>
            </w:r>
            <w:r w:rsidR="0012620C" w:rsidRPr="0012620C">
              <w:rPr>
                <w:noProof/>
                <w:webHidden/>
              </w:rPr>
              <w:t>64</w:t>
            </w:r>
            <w:r w:rsidR="0012620C" w:rsidRPr="0012620C">
              <w:rPr>
                <w:noProof/>
                <w:webHidden/>
              </w:rPr>
              <w:fldChar w:fldCharType="end"/>
            </w:r>
          </w:hyperlink>
        </w:p>
        <w:p w14:paraId="6360C77B" w14:textId="5EE48780" w:rsidR="0012620C" w:rsidRPr="0012620C" w:rsidRDefault="00000000">
          <w:pPr>
            <w:pStyle w:val="TOC1"/>
            <w:rPr>
              <w:rFonts w:eastAsiaTheme="minorEastAsia" w:cstheme="minorBidi"/>
              <w:b w:val="0"/>
              <w:bCs w:val="0"/>
              <w:caps w:val="0"/>
              <w:noProof/>
              <w:sz w:val="21"/>
              <w:szCs w:val="22"/>
            </w:rPr>
          </w:pPr>
          <w:hyperlink w:anchor="_Toc130371101" w:history="1">
            <w:r w:rsidR="0012620C" w:rsidRPr="0012620C">
              <w:rPr>
                <w:rStyle w:val="affa"/>
                <w:noProof/>
              </w:rPr>
              <w:t>第六章</w:t>
            </w:r>
            <w:r w:rsidR="0012620C" w:rsidRPr="0012620C">
              <w:rPr>
                <w:rFonts w:eastAsiaTheme="minorEastAsia" w:cstheme="minorBidi"/>
                <w:b w:val="0"/>
                <w:bCs w:val="0"/>
                <w:caps w:val="0"/>
                <w:noProof/>
                <w:sz w:val="21"/>
                <w:szCs w:val="22"/>
              </w:rPr>
              <w:tab/>
            </w:r>
            <w:r w:rsidR="0012620C" w:rsidRPr="0012620C">
              <w:rPr>
                <w:rStyle w:val="affa"/>
                <w:noProof/>
              </w:rPr>
              <w:t>互联网安全状况</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_Toc130371101 \h </w:instrText>
            </w:r>
            <w:r w:rsidR="0012620C" w:rsidRPr="0012620C">
              <w:rPr>
                <w:noProof/>
                <w:webHidden/>
              </w:rPr>
            </w:r>
            <w:r w:rsidR="0012620C" w:rsidRPr="0012620C">
              <w:rPr>
                <w:noProof/>
                <w:webHidden/>
              </w:rPr>
              <w:fldChar w:fldCharType="separate"/>
            </w:r>
            <w:r w:rsidR="0012620C" w:rsidRPr="0012620C">
              <w:rPr>
                <w:noProof/>
                <w:webHidden/>
              </w:rPr>
              <w:t>65</w:t>
            </w:r>
            <w:r w:rsidR="0012620C" w:rsidRPr="0012620C">
              <w:rPr>
                <w:noProof/>
                <w:webHidden/>
              </w:rPr>
              <w:fldChar w:fldCharType="end"/>
            </w:r>
          </w:hyperlink>
        </w:p>
        <w:p w14:paraId="12D1B59E" w14:textId="19A80125" w:rsidR="0012620C" w:rsidRPr="0012620C" w:rsidRDefault="00000000">
          <w:pPr>
            <w:pStyle w:val="TOC2"/>
            <w:rPr>
              <w:rFonts w:ascii="Times New Roman" w:eastAsiaTheme="minorEastAsia" w:hAnsi="Times New Roman" w:cstheme="minorBidi"/>
              <w:smallCaps w:val="0"/>
              <w:noProof/>
              <w:sz w:val="21"/>
              <w:szCs w:val="22"/>
            </w:rPr>
          </w:pPr>
          <w:hyperlink w:anchor="_Toc130371102" w:history="1">
            <w:r w:rsidR="0012620C" w:rsidRPr="0012620C">
              <w:rPr>
                <w:rStyle w:val="affa"/>
                <w:rFonts w:ascii="Times New Roman" w:hAnsi="Times New Roman"/>
                <w:noProof/>
              </w:rPr>
              <w:t>一、</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网民网络安全事件发生状况</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_Toc130371102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65</w:t>
            </w:r>
            <w:r w:rsidR="0012620C" w:rsidRPr="0012620C">
              <w:rPr>
                <w:rFonts w:ascii="Times New Roman" w:hAnsi="Times New Roman"/>
                <w:noProof/>
                <w:webHidden/>
              </w:rPr>
              <w:fldChar w:fldCharType="end"/>
            </w:r>
          </w:hyperlink>
        </w:p>
        <w:p w14:paraId="12313283" w14:textId="08DC649D" w:rsidR="0012620C" w:rsidRPr="0012620C" w:rsidRDefault="00000000">
          <w:pPr>
            <w:pStyle w:val="TOC3"/>
            <w:rPr>
              <w:rFonts w:eastAsiaTheme="minorEastAsia" w:cstheme="minorBidi"/>
              <w:iCs w:val="0"/>
              <w:noProof/>
              <w:sz w:val="21"/>
              <w:szCs w:val="22"/>
            </w:rPr>
          </w:pPr>
          <w:hyperlink w:anchor="_Toc130371103" w:history="1">
            <w:r w:rsidR="0012620C" w:rsidRPr="0012620C">
              <w:rPr>
                <w:rStyle w:val="affa"/>
                <w:rFonts w:eastAsia="楷体_GB2312"/>
                <w:noProof/>
              </w:rPr>
              <w:t>（一）</w:t>
            </w:r>
            <w:r w:rsidR="0012620C" w:rsidRPr="0012620C">
              <w:rPr>
                <w:rFonts w:eastAsiaTheme="minorEastAsia" w:cstheme="minorBidi"/>
                <w:iCs w:val="0"/>
                <w:noProof/>
                <w:sz w:val="21"/>
                <w:szCs w:val="22"/>
              </w:rPr>
              <w:tab/>
            </w:r>
            <w:r w:rsidR="0012620C" w:rsidRPr="0012620C">
              <w:rPr>
                <w:rStyle w:val="affa"/>
                <w:rFonts w:eastAsia="楷体_GB2312"/>
                <w:noProof/>
              </w:rPr>
              <w:t>网民遭遇各类网络安全问题的比例</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_Toc130371103 \h </w:instrText>
            </w:r>
            <w:r w:rsidR="0012620C" w:rsidRPr="0012620C">
              <w:rPr>
                <w:noProof/>
                <w:webHidden/>
              </w:rPr>
            </w:r>
            <w:r w:rsidR="0012620C" w:rsidRPr="0012620C">
              <w:rPr>
                <w:noProof/>
                <w:webHidden/>
              </w:rPr>
              <w:fldChar w:fldCharType="separate"/>
            </w:r>
            <w:r w:rsidR="0012620C" w:rsidRPr="0012620C">
              <w:rPr>
                <w:noProof/>
                <w:webHidden/>
              </w:rPr>
              <w:t>65</w:t>
            </w:r>
            <w:r w:rsidR="0012620C" w:rsidRPr="0012620C">
              <w:rPr>
                <w:noProof/>
                <w:webHidden/>
              </w:rPr>
              <w:fldChar w:fldCharType="end"/>
            </w:r>
          </w:hyperlink>
        </w:p>
        <w:p w14:paraId="046B8357" w14:textId="09B63C7E" w:rsidR="0012620C" w:rsidRPr="0012620C" w:rsidRDefault="00000000">
          <w:pPr>
            <w:pStyle w:val="TOC3"/>
            <w:rPr>
              <w:rFonts w:eastAsiaTheme="minorEastAsia" w:cstheme="minorBidi"/>
              <w:iCs w:val="0"/>
              <w:noProof/>
              <w:sz w:val="21"/>
              <w:szCs w:val="22"/>
            </w:rPr>
          </w:pPr>
          <w:hyperlink w:anchor="_Toc130371104" w:history="1">
            <w:r w:rsidR="0012620C" w:rsidRPr="0012620C">
              <w:rPr>
                <w:rStyle w:val="affa"/>
                <w:rFonts w:eastAsia="楷体_GB2312"/>
                <w:noProof/>
              </w:rPr>
              <w:t>（二）</w:t>
            </w:r>
            <w:r w:rsidR="0012620C" w:rsidRPr="0012620C">
              <w:rPr>
                <w:rFonts w:eastAsiaTheme="minorEastAsia" w:cstheme="minorBidi"/>
                <w:iCs w:val="0"/>
                <w:noProof/>
                <w:sz w:val="21"/>
                <w:szCs w:val="22"/>
              </w:rPr>
              <w:tab/>
            </w:r>
            <w:r w:rsidR="0012620C" w:rsidRPr="0012620C">
              <w:rPr>
                <w:rStyle w:val="affa"/>
                <w:rFonts w:eastAsia="楷体_GB2312"/>
                <w:noProof/>
              </w:rPr>
              <w:t>网民遭遇各类网络诈骗问题的比例</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_Toc130371104 \h </w:instrText>
            </w:r>
            <w:r w:rsidR="0012620C" w:rsidRPr="0012620C">
              <w:rPr>
                <w:noProof/>
                <w:webHidden/>
              </w:rPr>
            </w:r>
            <w:r w:rsidR="0012620C" w:rsidRPr="0012620C">
              <w:rPr>
                <w:noProof/>
                <w:webHidden/>
              </w:rPr>
              <w:fldChar w:fldCharType="separate"/>
            </w:r>
            <w:r w:rsidR="0012620C" w:rsidRPr="0012620C">
              <w:rPr>
                <w:noProof/>
                <w:webHidden/>
              </w:rPr>
              <w:t>65</w:t>
            </w:r>
            <w:r w:rsidR="0012620C" w:rsidRPr="0012620C">
              <w:rPr>
                <w:noProof/>
                <w:webHidden/>
              </w:rPr>
              <w:fldChar w:fldCharType="end"/>
            </w:r>
          </w:hyperlink>
        </w:p>
        <w:p w14:paraId="2B9A597A" w14:textId="2F28C8F4" w:rsidR="0012620C" w:rsidRPr="0012620C" w:rsidRDefault="00000000">
          <w:pPr>
            <w:pStyle w:val="TOC2"/>
            <w:rPr>
              <w:rFonts w:ascii="Times New Roman" w:eastAsiaTheme="minorEastAsia" w:hAnsi="Times New Roman" w:cstheme="minorBidi"/>
              <w:smallCaps w:val="0"/>
              <w:noProof/>
              <w:sz w:val="21"/>
              <w:szCs w:val="22"/>
            </w:rPr>
          </w:pPr>
          <w:hyperlink w:anchor="_Toc130371105" w:history="1">
            <w:r w:rsidR="0012620C" w:rsidRPr="0012620C">
              <w:rPr>
                <w:rStyle w:val="affa"/>
                <w:rFonts w:ascii="Times New Roman" w:hAnsi="Times New Roman"/>
                <w:noProof/>
              </w:rPr>
              <w:t>二、</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工业互联网安全</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_Toc130371105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66</w:t>
            </w:r>
            <w:r w:rsidR="0012620C" w:rsidRPr="0012620C">
              <w:rPr>
                <w:rFonts w:ascii="Times New Roman" w:hAnsi="Times New Roman"/>
                <w:noProof/>
                <w:webHidden/>
              </w:rPr>
              <w:fldChar w:fldCharType="end"/>
            </w:r>
          </w:hyperlink>
        </w:p>
        <w:p w14:paraId="5B6771FD" w14:textId="197BB8FE" w:rsidR="0012620C" w:rsidRPr="0012620C" w:rsidRDefault="00000000">
          <w:pPr>
            <w:pStyle w:val="TOC2"/>
            <w:rPr>
              <w:rFonts w:ascii="Times New Roman" w:eastAsiaTheme="minorEastAsia" w:hAnsi="Times New Roman" w:cstheme="minorBidi"/>
              <w:smallCaps w:val="0"/>
              <w:noProof/>
              <w:sz w:val="21"/>
              <w:szCs w:val="22"/>
            </w:rPr>
          </w:pPr>
          <w:hyperlink w:anchor="_Toc130371106" w:history="1">
            <w:r w:rsidR="0012620C" w:rsidRPr="0012620C">
              <w:rPr>
                <w:rStyle w:val="affa"/>
                <w:rFonts w:ascii="Times New Roman" w:hAnsi="Times New Roman"/>
                <w:noProof/>
              </w:rPr>
              <w:t>三、</w:t>
            </w:r>
            <w:r w:rsidR="0012620C" w:rsidRPr="0012620C">
              <w:rPr>
                <w:rFonts w:ascii="Times New Roman" w:eastAsiaTheme="minorEastAsia" w:hAnsi="Times New Roman" w:cstheme="minorBidi"/>
                <w:smallCaps w:val="0"/>
                <w:noProof/>
                <w:sz w:val="21"/>
                <w:szCs w:val="22"/>
              </w:rPr>
              <w:tab/>
            </w:r>
            <w:r w:rsidR="0012620C" w:rsidRPr="0012620C">
              <w:rPr>
                <w:rStyle w:val="affa"/>
                <w:rFonts w:ascii="Times New Roman" w:hAnsi="Times New Roman"/>
                <w:noProof/>
              </w:rPr>
              <w:t>全国各级网络举报部门受理举报数量</w:t>
            </w:r>
            <w:r w:rsidR="0012620C" w:rsidRPr="0012620C">
              <w:rPr>
                <w:rFonts w:ascii="Times New Roman" w:hAnsi="Times New Roman"/>
                <w:noProof/>
                <w:webHidden/>
              </w:rPr>
              <w:tab/>
            </w:r>
            <w:r w:rsidR="0012620C" w:rsidRPr="0012620C">
              <w:rPr>
                <w:rFonts w:ascii="Times New Roman" w:hAnsi="Times New Roman"/>
                <w:noProof/>
                <w:webHidden/>
              </w:rPr>
              <w:fldChar w:fldCharType="begin"/>
            </w:r>
            <w:r w:rsidR="0012620C" w:rsidRPr="0012620C">
              <w:rPr>
                <w:rFonts w:ascii="Times New Roman" w:hAnsi="Times New Roman"/>
                <w:noProof/>
                <w:webHidden/>
              </w:rPr>
              <w:instrText xml:space="preserve"> PAGEREF _Toc130371106 \h </w:instrText>
            </w:r>
            <w:r w:rsidR="0012620C" w:rsidRPr="0012620C">
              <w:rPr>
                <w:rFonts w:ascii="Times New Roman" w:hAnsi="Times New Roman"/>
                <w:noProof/>
                <w:webHidden/>
              </w:rPr>
            </w:r>
            <w:r w:rsidR="0012620C" w:rsidRPr="0012620C">
              <w:rPr>
                <w:rFonts w:ascii="Times New Roman" w:hAnsi="Times New Roman"/>
                <w:noProof/>
                <w:webHidden/>
              </w:rPr>
              <w:fldChar w:fldCharType="separate"/>
            </w:r>
            <w:r w:rsidR="0012620C" w:rsidRPr="0012620C">
              <w:rPr>
                <w:rFonts w:ascii="Times New Roman" w:hAnsi="Times New Roman"/>
                <w:noProof/>
                <w:webHidden/>
              </w:rPr>
              <w:t>67</w:t>
            </w:r>
            <w:r w:rsidR="0012620C" w:rsidRPr="0012620C">
              <w:rPr>
                <w:rFonts w:ascii="Times New Roman" w:hAnsi="Times New Roman"/>
                <w:noProof/>
                <w:webHidden/>
              </w:rPr>
              <w:fldChar w:fldCharType="end"/>
            </w:r>
          </w:hyperlink>
        </w:p>
        <w:p w14:paraId="2A8CDA7E" w14:textId="6A408B4E" w:rsidR="0012620C" w:rsidRPr="0012620C" w:rsidRDefault="00000000">
          <w:pPr>
            <w:pStyle w:val="TOC1"/>
            <w:rPr>
              <w:rFonts w:eastAsiaTheme="minorEastAsia" w:cstheme="minorBidi"/>
              <w:b w:val="0"/>
              <w:bCs w:val="0"/>
              <w:caps w:val="0"/>
              <w:noProof/>
              <w:sz w:val="21"/>
              <w:szCs w:val="22"/>
            </w:rPr>
          </w:pPr>
          <w:hyperlink w:anchor="_Toc130371107" w:history="1">
            <w:r w:rsidR="0012620C" w:rsidRPr="0012620C">
              <w:rPr>
                <w:rStyle w:val="affa"/>
                <w:noProof/>
              </w:rPr>
              <w:t>附录一</w:t>
            </w:r>
            <w:r w:rsidR="0012620C" w:rsidRPr="0012620C">
              <w:rPr>
                <w:rFonts w:eastAsiaTheme="minorEastAsia" w:cstheme="minorBidi"/>
                <w:b w:val="0"/>
                <w:bCs w:val="0"/>
                <w:caps w:val="0"/>
                <w:noProof/>
                <w:sz w:val="21"/>
                <w:szCs w:val="22"/>
              </w:rPr>
              <w:tab/>
            </w:r>
            <w:r w:rsidR="0012620C" w:rsidRPr="0012620C">
              <w:rPr>
                <w:rStyle w:val="affa"/>
                <w:noProof/>
              </w:rPr>
              <w:t>调查方法</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_Toc130371107 \h </w:instrText>
            </w:r>
            <w:r w:rsidR="0012620C" w:rsidRPr="0012620C">
              <w:rPr>
                <w:noProof/>
                <w:webHidden/>
              </w:rPr>
            </w:r>
            <w:r w:rsidR="0012620C" w:rsidRPr="0012620C">
              <w:rPr>
                <w:noProof/>
                <w:webHidden/>
              </w:rPr>
              <w:fldChar w:fldCharType="separate"/>
            </w:r>
            <w:r w:rsidR="0012620C" w:rsidRPr="0012620C">
              <w:rPr>
                <w:noProof/>
                <w:webHidden/>
              </w:rPr>
              <w:t>69</w:t>
            </w:r>
            <w:r w:rsidR="0012620C" w:rsidRPr="0012620C">
              <w:rPr>
                <w:noProof/>
                <w:webHidden/>
              </w:rPr>
              <w:fldChar w:fldCharType="end"/>
            </w:r>
          </w:hyperlink>
        </w:p>
        <w:p w14:paraId="7FBA9A7B" w14:textId="6602ECFB" w:rsidR="0012620C" w:rsidRPr="0012620C" w:rsidRDefault="00000000">
          <w:pPr>
            <w:pStyle w:val="TOC1"/>
            <w:rPr>
              <w:rFonts w:eastAsiaTheme="minorEastAsia" w:cstheme="minorBidi"/>
              <w:b w:val="0"/>
              <w:bCs w:val="0"/>
              <w:caps w:val="0"/>
              <w:noProof/>
              <w:sz w:val="21"/>
              <w:szCs w:val="22"/>
            </w:rPr>
          </w:pPr>
          <w:hyperlink w:anchor="_Toc130371112" w:history="1">
            <w:r w:rsidR="0012620C" w:rsidRPr="0012620C">
              <w:rPr>
                <w:rStyle w:val="affa"/>
                <w:noProof/>
              </w:rPr>
              <w:t>附录二</w:t>
            </w:r>
            <w:r w:rsidR="0012620C" w:rsidRPr="0012620C">
              <w:rPr>
                <w:rFonts w:eastAsiaTheme="minorEastAsia" w:cstheme="minorBidi"/>
                <w:b w:val="0"/>
                <w:bCs w:val="0"/>
                <w:caps w:val="0"/>
                <w:noProof/>
                <w:sz w:val="21"/>
                <w:szCs w:val="22"/>
              </w:rPr>
              <w:tab/>
            </w:r>
            <w:r w:rsidR="0012620C" w:rsidRPr="0012620C">
              <w:rPr>
                <w:rStyle w:val="affa"/>
                <w:noProof/>
              </w:rPr>
              <w:t>互联网基础资源附表</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_Toc130371112 \h </w:instrText>
            </w:r>
            <w:r w:rsidR="0012620C" w:rsidRPr="0012620C">
              <w:rPr>
                <w:noProof/>
                <w:webHidden/>
              </w:rPr>
            </w:r>
            <w:r w:rsidR="0012620C" w:rsidRPr="0012620C">
              <w:rPr>
                <w:noProof/>
                <w:webHidden/>
              </w:rPr>
              <w:fldChar w:fldCharType="separate"/>
            </w:r>
            <w:r w:rsidR="0012620C" w:rsidRPr="0012620C">
              <w:rPr>
                <w:noProof/>
                <w:webHidden/>
              </w:rPr>
              <w:t>73</w:t>
            </w:r>
            <w:r w:rsidR="0012620C" w:rsidRPr="0012620C">
              <w:rPr>
                <w:noProof/>
                <w:webHidden/>
              </w:rPr>
              <w:fldChar w:fldCharType="end"/>
            </w:r>
          </w:hyperlink>
        </w:p>
        <w:p w14:paraId="34C54F47" w14:textId="37878E73" w:rsidR="0012620C" w:rsidRPr="0012620C" w:rsidRDefault="00000000">
          <w:pPr>
            <w:pStyle w:val="TOC1"/>
            <w:rPr>
              <w:rFonts w:eastAsiaTheme="minorEastAsia" w:cstheme="minorBidi"/>
              <w:b w:val="0"/>
              <w:bCs w:val="0"/>
              <w:caps w:val="0"/>
              <w:noProof/>
              <w:sz w:val="21"/>
              <w:szCs w:val="22"/>
            </w:rPr>
          </w:pPr>
          <w:hyperlink w:anchor="_Toc130371113" w:history="1">
            <w:r w:rsidR="0012620C" w:rsidRPr="0012620C">
              <w:rPr>
                <w:rStyle w:val="affa"/>
                <w:noProof/>
              </w:rPr>
              <w:t>附录三</w:t>
            </w:r>
            <w:r w:rsidR="0012620C" w:rsidRPr="0012620C">
              <w:rPr>
                <w:rFonts w:eastAsiaTheme="minorEastAsia" w:cstheme="minorBidi"/>
                <w:b w:val="0"/>
                <w:bCs w:val="0"/>
                <w:caps w:val="0"/>
                <w:noProof/>
                <w:sz w:val="21"/>
                <w:szCs w:val="22"/>
              </w:rPr>
              <w:tab/>
            </w:r>
            <w:r w:rsidR="0012620C" w:rsidRPr="0012620C">
              <w:rPr>
                <w:rStyle w:val="affa"/>
                <w:noProof/>
              </w:rPr>
              <w:t>调查支持单位</w:t>
            </w:r>
            <w:r w:rsidR="0012620C" w:rsidRPr="0012620C">
              <w:rPr>
                <w:noProof/>
                <w:webHidden/>
              </w:rPr>
              <w:tab/>
            </w:r>
            <w:r w:rsidR="0012620C" w:rsidRPr="0012620C">
              <w:rPr>
                <w:noProof/>
                <w:webHidden/>
              </w:rPr>
              <w:fldChar w:fldCharType="begin"/>
            </w:r>
            <w:r w:rsidR="0012620C" w:rsidRPr="0012620C">
              <w:rPr>
                <w:noProof/>
                <w:webHidden/>
              </w:rPr>
              <w:instrText xml:space="preserve"> PAGEREF _Toc130371113 \h </w:instrText>
            </w:r>
            <w:r w:rsidR="0012620C" w:rsidRPr="0012620C">
              <w:rPr>
                <w:noProof/>
                <w:webHidden/>
              </w:rPr>
            </w:r>
            <w:r w:rsidR="0012620C" w:rsidRPr="0012620C">
              <w:rPr>
                <w:noProof/>
                <w:webHidden/>
              </w:rPr>
              <w:fldChar w:fldCharType="separate"/>
            </w:r>
            <w:r w:rsidR="0012620C" w:rsidRPr="0012620C">
              <w:rPr>
                <w:noProof/>
                <w:webHidden/>
              </w:rPr>
              <w:t>80</w:t>
            </w:r>
            <w:r w:rsidR="0012620C" w:rsidRPr="0012620C">
              <w:rPr>
                <w:noProof/>
                <w:webHidden/>
              </w:rPr>
              <w:fldChar w:fldCharType="end"/>
            </w:r>
          </w:hyperlink>
        </w:p>
        <w:p w14:paraId="35170D86" w14:textId="23BB5BEC" w:rsidR="00AA6A8C" w:rsidRPr="00883549" w:rsidRDefault="000E2C05" w:rsidP="00DF05C0">
          <w:pPr>
            <w:pStyle w:val="TOC1"/>
          </w:pPr>
          <w:r w:rsidRPr="0012620C">
            <w:rPr>
              <w:highlight w:val="yellow"/>
            </w:rPr>
            <w:fldChar w:fldCharType="end"/>
          </w:r>
        </w:p>
      </w:sdtContent>
    </w:sdt>
    <w:p w14:paraId="506EA665" w14:textId="77777777" w:rsidR="00AA6A8C" w:rsidRPr="00883549" w:rsidRDefault="000E2C05" w:rsidP="00DF05C0">
      <w:pPr>
        <w:widowControl/>
        <w:spacing w:line="240" w:lineRule="auto"/>
        <w:ind w:firstLineChars="0" w:firstLine="0"/>
        <w:jc w:val="left"/>
        <w:rPr>
          <w:color w:val="000000" w:themeColor="text1"/>
        </w:rPr>
      </w:pPr>
      <w:r w:rsidRPr="00883549">
        <w:rPr>
          <w:color w:val="000000" w:themeColor="text1"/>
        </w:rPr>
        <w:lastRenderedPageBreak/>
        <w:br w:type="page"/>
      </w:r>
    </w:p>
    <w:p w14:paraId="3FF24CEE" w14:textId="77777777" w:rsidR="00AA6A8C" w:rsidRPr="00883549" w:rsidRDefault="00AA6A8C" w:rsidP="00DF05C0">
      <w:pPr>
        <w:ind w:firstLine="420"/>
        <w:rPr>
          <w:color w:val="000000" w:themeColor="text1"/>
        </w:rPr>
        <w:sectPr w:rsidR="00AA6A8C" w:rsidRPr="00883549" w:rsidSect="00822F63">
          <w:headerReference w:type="even" r:id="rId27"/>
          <w:headerReference w:type="default" r:id="rId28"/>
          <w:footerReference w:type="even" r:id="rId29"/>
          <w:footerReference w:type="default" r:id="rId30"/>
          <w:headerReference w:type="first" r:id="rId31"/>
          <w:pgSz w:w="11906" w:h="16838"/>
          <w:pgMar w:top="1440" w:right="1800" w:bottom="1440" w:left="1800" w:header="851" w:footer="992" w:gutter="0"/>
          <w:pgNumType w:fmt="upperRoman" w:start="1"/>
          <w:cols w:space="425"/>
          <w:docGrid w:type="lines" w:linePitch="312"/>
        </w:sectPr>
      </w:pPr>
    </w:p>
    <w:p w14:paraId="4D7E10F0" w14:textId="77777777" w:rsidR="00AA6A8C" w:rsidRPr="00883549" w:rsidRDefault="000E2C05" w:rsidP="00DF05C0">
      <w:pPr>
        <w:pStyle w:val="1"/>
        <w:spacing w:before="120" w:after="600" w:line="312" w:lineRule="auto"/>
        <w:ind w:firstLineChars="0" w:firstLine="0"/>
        <w:rPr>
          <w:rFonts w:eastAsia="仿宋_GB2312"/>
          <w:b/>
          <w:color w:val="000000" w:themeColor="text1"/>
          <w:sz w:val="52"/>
          <w:szCs w:val="52"/>
        </w:rPr>
      </w:pPr>
      <w:bookmarkStart w:id="125" w:name="_Toc121294570"/>
      <w:bookmarkStart w:id="126" w:name="_Toc2110"/>
      <w:bookmarkStart w:id="127" w:name="_Toc28906"/>
      <w:bookmarkStart w:id="128" w:name="_Toc8891"/>
      <w:bookmarkStart w:id="129" w:name="_Toc16497"/>
      <w:bookmarkStart w:id="130" w:name="_Toc18805"/>
      <w:bookmarkStart w:id="131" w:name="_Toc122418652"/>
      <w:bookmarkStart w:id="132" w:name="_Toc125793508"/>
      <w:bookmarkStart w:id="133" w:name="_Toc125960349"/>
      <w:bookmarkStart w:id="134" w:name="_Toc125960490"/>
      <w:bookmarkStart w:id="135" w:name="_Toc125990607"/>
      <w:bookmarkStart w:id="136" w:name="_Toc126678055"/>
      <w:bookmarkStart w:id="137" w:name="_Toc126767736"/>
      <w:bookmarkStart w:id="138" w:name="_Toc126826770"/>
      <w:bookmarkStart w:id="139" w:name="_Toc127176548"/>
      <w:bookmarkStart w:id="140" w:name="_Toc127186888"/>
      <w:bookmarkStart w:id="141" w:name="_Toc127198732"/>
      <w:bookmarkStart w:id="142" w:name="_Toc127339988"/>
      <w:bookmarkStart w:id="143" w:name="_Toc127438892"/>
      <w:bookmarkStart w:id="144" w:name="_Toc127446623"/>
      <w:bookmarkStart w:id="145" w:name="_Toc127450157"/>
      <w:bookmarkStart w:id="146" w:name="_Toc127515904"/>
      <w:bookmarkStart w:id="147" w:name="_Toc127795355"/>
      <w:bookmarkStart w:id="148" w:name="_Toc127795546"/>
      <w:bookmarkStart w:id="149" w:name="_Toc128037886"/>
      <w:bookmarkStart w:id="150" w:name="_Toc128043511"/>
      <w:bookmarkStart w:id="151" w:name="_Toc128141075"/>
      <w:bookmarkStart w:id="152" w:name="_Toc128406923"/>
      <w:bookmarkStart w:id="153" w:name="_Toc128471285"/>
      <w:bookmarkStart w:id="154" w:name="_Toc128474863"/>
      <w:bookmarkStart w:id="155" w:name="_Toc128575920"/>
      <w:bookmarkStart w:id="156" w:name="_Toc128662621"/>
      <w:bookmarkStart w:id="157" w:name="_Toc130371032"/>
      <w:bookmarkStart w:id="158" w:name="_Toc17098346"/>
      <w:bookmarkStart w:id="159" w:name="_Toc62048768"/>
      <w:bookmarkStart w:id="160" w:name="_Toc16079356"/>
      <w:bookmarkStart w:id="161" w:name="_Toc17044242"/>
      <w:bookmarkStart w:id="162" w:name="_Toc62801364"/>
      <w:bookmarkStart w:id="163" w:name="_Toc36294921"/>
      <w:bookmarkStart w:id="164" w:name="_Toc17104797"/>
      <w:bookmarkStart w:id="165" w:name="_Toc37749826"/>
      <w:bookmarkStart w:id="166" w:name="_Toc15661013"/>
      <w:bookmarkStart w:id="167" w:name="_Toc44487622"/>
      <w:bookmarkStart w:id="168" w:name="_Toc16346333"/>
      <w:bookmarkStart w:id="169" w:name="_Toc35246570"/>
      <w:bookmarkStart w:id="170" w:name="_Toc50115970"/>
      <w:bookmarkStart w:id="171" w:name="_Toc16244074"/>
      <w:bookmarkStart w:id="172" w:name="_Toc17043870"/>
      <w:bookmarkStart w:id="173" w:name="_Toc61866469"/>
      <w:bookmarkStart w:id="174" w:name="_Toc50045022"/>
      <w:bookmarkStart w:id="175" w:name="_Toc36015923"/>
      <w:bookmarkStart w:id="176" w:name="_Toc61350938"/>
      <w:bookmarkStart w:id="177" w:name="_Toc62458441"/>
      <w:bookmarkStart w:id="178" w:name="_Toc15569620"/>
      <w:bookmarkStart w:id="179" w:name="_Toc51771105"/>
      <w:bookmarkStart w:id="180" w:name="_Toc16234451"/>
      <w:bookmarkStart w:id="181" w:name="_Toc17053374"/>
      <w:bookmarkStart w:id="182" w:name="_Toc16845885"/>
      <w:bookmarkStart w:id="183" w:name="_Toc17129167"/>
      <w:bookmarkStart w:id="184" w:name="_Toc51327146"/>
      <w:bookmarkStart w:id="185" w:name="_Toc36720922"/>
      <w:bookmarkStart w:id="186" w:name="_Toc169939553"/>
      <w:bookmarkStart w:id="187" w:name="OLE_LINK2"/>
      <w:bookmarkStart w:id="188" w:name="_Toc170906138"/>
      <w:bookmarkStart w:id="189" w:name="_Toc170028808"/>
      <w:bookmarkStart w:id="190" w:name="_Toc171146598"/>
      <w:bookmarkStart w:id="191" w:name="_Toc185062457"/>
      <w:bookmarkStart w:id="192" w:name="_Toc345950524"/>
      <w:bookmarkStart w:id="193" w:name="_Toc171076902"/>
      <w:bookmarkStart w:id="194" w:name="_Toc170283065"/>
      <w:bookmarkStart w:id="195" w:name="_Toc376784060"/>
      <w:bookmarkStart w:id="196" w:name="_Toc219196066"/>
      <w:bookmarkStart w:id="197" w:name="_Toc329704199"/>
      <w:bookmarkEnd w:id="23"/>
      <w:bookmarkEnd w:id="24"/>
      <w:bookmarkEnd w:id="25"/>
      <w:bookmarkEnd w:id="26"/>
      <w:bookmarkEnd w:id="27"/>
      <w:bookmarkEnd w:id="28"/>
      <w:bookmarkEnd w:id="29"/>
      <w:bookmarkEnd w:id="30"/>
      <w:bookmarkEnd w:id="31"/>
      <w:bookmarkEnd w:id="32"/>
      <w:bookmarkEnd w:id="33"/>
      <w:r w:rsidRPr="00883549">
        <w:rPr>
          <w:rFonts w:eastAsia="仿宋_GB2312" w:hint="eastAsia"/>
          <w:b/>
          <w:color w:val="000000" w:themeColor="text1"/>
          <w:sz w:val="52"/>
          <w:szCs w:val="52"/>
        </w:rPr>
        <w:lastRenderedPageBreak/>
        <w:t>核心数据</w:t>
      </w:r>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p>
    <w:p w14:paraId="58B7955A" w14:textId="77777777" w:rsidR="00DB36E9" w:rsidRPr="00883549" w:rsidRDefault="00DB36E9" w:rsidP="00DF05C0">
      <w:pPr>
        <w:numPr>
          <w:ilvl w:val="0"/>
          <w:numId w:val="1"/>
        </w:numPr>
        <w:ind w:hangingChars="200"/>
        <w:rPr>
          <w:color w:val="000000"/>
          <w:szCs w:val="21"/>
        </w:rPr>
      </w:pPr>
      <w:bookmarkStart w:id="198" w:name="_Toc17129169"/>
      <w:bookmarkStart w:id="199" w:name="_Toc170906139"/>
      <w:bookmarkStart w:id="200" w:name="_Toc376784088"/>
      <w:bookmarkStart w:id="201" w:name="_Toc185062480"/>
      <w:bookmarkStart w:id="202" w:name="_Toc170028813"/>
      <w:bookmarkStart w:id="203" w:name="_Toc169939558"/>
      <w:bookmarkStart w:id="204" w:name="_Toc219196087"/>
      <w:bookmarkStart w:id="205" w:name="_Toc170283078"/>
      <w:bookmarkStart w:id="206" w:name="_Toc345950553"/>
      <w:bookmarkStart w:id="207" w:name="_Toc171146603"/>
      <w:bookmarkStart w:id="208" w:name="_Toc456859280"/>
      <w:bookmarkStart w:id="209" w:name="_Toc171076921"/>
      <w:bookmarkStart w:id="210" w:name="_Toc314260132"/>
      <w:bookmarkStart w:id="211" w:name="_Toc251246684"/>
      <w:bookmarkStart w:id="212" w:name="_Toc329704231"/>
      <w:bookmarkStart w:id="213" w:name="_Toc361770789"/>
      <w:bookmarkStart w:id="214" w:name="_Toc345950568"/>
      <w:bookmarkStart w:id="215" w:name="_Toc376784103"/>
      <w:bookmarkStart w:id="216" w:name="_Toc377551894"/>
      <w:bookmarkStart w:id="217" w:name="_Toc330334596"/>
      <w:bookmarkStart w:id="218" w:name="_Toc330398676"/>
      <w:bookmarkStart w:id="219" w:name="_Toc330398675"/>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r w:rsidRPr="00883549">
        <w:rPr>
          <w:rFonts w:hint="eastAsia"/>
          <w:color w:val="000000"/>
          <w:szCs w:val="21"/>
        </w:rPr>
        <w:t>截至</w:t>
      </w:r>
      <w:r w:rsidRPr="00883549">
        <w:rPr>
          <w:color w:val="000000"/>
          <w:szCs w:val="21"/>
        </w:rPr>
        <w:t>2022</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，我国网民规模达</w:t>
      </w:r>
      <w:r w:rsidRPr="00883549">
        <w:rPr>
          <w:color w:val="000000"/>
        </w:rPr>
        <w:t>10.67</w:t>
      </w:r>
      <w:r w:rsidRPr="00883549">
        <w:rPr>
          <w:rFonts w:hint="eastAsia"/>
          <w:color w:val="000000"/>
          <w:szCs w:val="21"/>
        </w:rPr>
        <w:t>亿，较</w:t>
      </w:r>
      <w:r w:rsidRPr="00883549">
        <w:rPr>
          <w:color w:val="000000"/>
          <w:szCs w:val="21"/>
        </w:rPr>
        <w:t>2021</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增长</w:t>
      </w:r>
      <w:r w:rsidRPr="00883549">
        <w:rPr>
          <w:color w:val="000000"/>
        </w:rPr>
        <w:t>3549</w:t>
      </w:r>
      <w:r w:rsidRPr="00883549">
        <w:rPr>
          <w:rFonts w:hint="eastAsia"/>
          <w:color w:val="000000"/>
          <w:szCs w:val="21"/>
        </w:rPr>
        <w:t>万，互联网普及率达</w:t>
      </w:r>
      <w:r w:rsidRPr="00883549">
        <w:rPr>
          <w:color w:val="000000"/>
        </w:rPr>
        <w:t>75.6</w:t>
      </w:r>
      <w:r w:rsidRPr="00883549">
        <w:rPr>
          <w:color w:val="000000"/>
          <w:szCs w:val="21"/>
        </w:rPr>
        <w:t>%</w:t>
      </w:r>
      <w:r w:rsidRPr="00883549">
        <w:rPr>
          <w:rFonts w:hint="eastAsia"/>
          <w:color w:val="000000"/>
          <w:szCs w:val="21"/>
        </w:rPr>
        <w:t>，较</w:t>
      </w:r>
      <w:r w:rsidRPr="00883549">
        <w:rPr>
          <w:color w:val="000000"/>
          <w:szCs w:val="21"/>
        </w:rPr>
        <w:t>2021</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提升</w:t>
      </w:r>
      <w:r w:rsidRPr="00883549">
        <w:rPr>
          <w:color w:val="000000"/>
        </w:rPr>
        <w:t>2.6</w:t>
      </w:r>
      <w:r w:rsidRPr="00883549">
        <w:rPr>
          <w:rFonts w:hint="eastAsia"/>
          <w:color w:val="000000"/>
          <w:szCs w:val="21"/>
        </w:rPr>
        <w:t>个百分点。</w:t>
      </w:r>
    </w:p>
    <w:p w14:paraId="15E977E9" w14:textId="77777777" w:rsidR="00DB36E9" w:rsidRPr="00883549" w:rsidRDefault="00DB36E9" w:rsidP="00DF05C0">
      <w:pPr>
        <w:numPr>
          <w:ilvl w:val="0"/>
          <w:numId w:val="1"/>
        </w:numPr>
        <w:ind w:hangingChars="200"/>
        <w:rPr>
          <w:color w:val="000000"/>
          <w:szCs w:val="21"/>
        </w:rPr>
      </w:pPr>
      <w:r w:rsidRPr="00883549">
        <w:rPr>
          <w:rFonts w:hint="eastAsia"/>
          <w:color w:val="000000"/>
          <w:szCs w:val="21"/>
        </w:rPr>
        <w:t>截至</w:t>
      </w:r>
      <w:r w:rsidRPr="00883549">
        <w:rPr>
          <w:color w:val="000000"/>
          <w:szCs w:val="21"/>
        </w:rPr>
        <w:t>2022</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，我国手机网民规模达</w:t>
      </w:r>
      <w:r w:rsidRPr="00883549">
        <w:rPr>
          <w:color w:val="000000"/>
        </w:rPr>
        <w:t>10.65</w:t>
      </w:r>
      <w:r w:rsidRPr="00883549">
        <w:rPr>
          <w:rFonts w:hint="eastAsia"/>
          <w:color w:val="000000"/>
          <w:szCs w:val="21"/>
        </w:rPr>
        <w:t>亿，较</w:t>
      </w:r>
      <w:r w:rsidRPr="00883549">
        <w:rPr>
          <w:color w:val="000000"/>
          <w:szCs w:val="21"/>
        </w:rPr>
        <w:t>2021</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增长</w:t>
      </w:r>
      <w:r w:rsidRPr="00883549">
        <w:rPr>
          <w:color w:val="000000"/>
        </w:rPr>
        <w:t>3636</w:t>
      </w:r>
      <w:r w:rsidRPr="00883549">
        <w:rPr>
          <w:rFonts w:hint="eastAsia"/>
          <w:color w:val="000000"/>
          <w:szCs w:val="21"/>
        </w:rPr>
        <w:t>万，</w:t>
      </w:r>
      <w:r w:rsidRPr="00883549">
        <w:rPr>
          <w:rFonts w:hint="eastAsia"/>
          <w:color w:val="000000"/>
        </w:rPr>
        <w:t>网民使用手机上网的比例为</w:t>
      </w:r>
      <w:r w:rsidRPr="00883549">
        <w:rPr>
          <w:color w:val="000000"/>
        </w:rPr>
        <w:t>99.8%</w:t>
      </w:r>
      <w:r w:rsidRPr="00883549">
        <w:rPr>
          <w:rFonts w:hint="eastAsia"/>
          <w:color w:val="000000"/>
        </w:rPr>
        <w:t>。</w:t>
      </w:r>
    </w:p>
    <w:p w14:paraId="38A9F3CC"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，我国农村网民规模达</w:t>
      </w:r>
      <w:r w:rsidRPr="00883549">
        <w:rPr>
          <w:color w:val="000000"/>
        </w:rPr>
        <w:t>3.08</w:t>
      </w:r>
      <w:r w:rsidRPr="00883549">
        <w:rPr>
          <w:rFonts w:hint="eastAsia"/>
          <w:color w:val="000000"/>
        </w:rPr>
        <w:t>亿，占网民整体的</w:t>
      </w:r>
      <w:r w:rsidRPr="00883549">
        <w:rPr>
          <w:color w:val="000000"/>
        </w:rPr>
        <w:t>28.9%</w:t>
      </w:r>
      <w:r w:rsidRPr="00883549">
        <w:rPr>
          <w:rFonts w:hint="eastAsia"/>
          <w:color w:val="000000"/>
        </w:rPr>
        <w:t>；城镇网民规模达</w:t>
      </w:r>
      <w:r w:rsidRPr="00883549">
        <w:rPr>
          <w:color w:val="000000"/>
        </w:rPr>
        <w:t>7.59</w:t>
      </w:r>
      <w:r w:rsidRPr="00883549">
        <w:rPr>
          <w:rFonts w:hint="eastAsia"/>
          <w:color w:val="000000"/>
        </w:rPr>
        <w:t>亿，占网民整体的</w:t>
      </w:r>
      <w:r w:rsidRPr="00883549">
        <w:rPr>
          <w:color w:val="000000"/>
        </w:rPr>
        <w:t>71.1%</w:t>
      </w:r>
      <w:r w:rsidRPr="00883549">
        <w:rPr>
          <w:rFonts w:hint="eastAsia"/>
          <w:color w:val="000000"/>
        </w:rPr>
        <w:t>。</w:t>
      </w:r>
    </w:p>
    <w:p w14:paraId="6AFA9DE4" w14:textId="77777777" w:rsidR="00DB36E9" w:rsidRPr="00883549" w:rsidRDefault="00DB36E9" w:rsidP="00DF05C0">
      <w:pPr>
        <w:numPr>
          <w:ilvl w:val="0"/>
          <w:numId w:val="1"/>
        </w:numPr>
        <w:ind w:hangingChars="200"/>
        <w:rPr>
          <w:color w:val="000000"/>
          <w:szCs w:val="21"/>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，我国网民使用手机上网的比例达</w:t>
      </w:r>
      <w:r w:rsidRPr="00883549">
        <w:rPr>
          <w:color w:val="000000"/>
        </w:rPr>
        <w:t>99.8%</w:t>
      </w:r>
      <w:r w:rsidRPr="00883549">
        <w:rPr>
          <w:rFonts w:hint="eastAsia"/>
          <w:color w:val="000000"/>
        </w:rPr>
        <w:t>；使用电视上网的比例为</w:t>
      </w:r>
      <w:r w:rsidRPr="00883549">
        <w:rPr>
          <w:color w:val="000000"/>
        </w:rPr>
        <w:t>25.9%</w:t>
      </w:r>
      <w:r w:rsidRPr="00883549">
        <w:rPr>
          <w:rFonts w:hint="eastAsia"/>
          <w:color w:val="000000"/>
        </w:rPr>
        <w:t>；使用台式电脑、笔记本电脑、平板电脑上网的比例分别为</w:t>
      </w:r>
      <w:r w:rsidRPr="00883549">
        <w:rPr>
          <w:color w:val="000000"/>
        </w:rPr>
        <w:t>34.2%</w:t>
      </w:r>
      <w:r w:rsidRPr="00883549">
        <w:rPr>
          <w:rFonts w:hint="eastAsia"/>
          <w:color w:val="000000"/>
        </w:rPr>
        <w:t>、</w:t>
      </w:r>
      <w:r w:rsidRPr="00883549">
        <w:rPr>
          <w:color w:val="000000"/>
        </w:rPr>
        <w:t>32.8%</w:t>
      </w:r>
      <w:r w:rsidRPr="00883549">
        <w:rPr>
          <w:rFonts w:hint="eastAsia"/>
          <w:color w:val="000000"/>
        </w:rPr>
        <w:t>和</w:t>
      </w:r>
      <w:r w:rsidRPr="00883549">
        <w:rPr>
          <w:color w:val="000000"/>
        </w:rPr>
        <w:t>28.5%</w:t>
      </w:r>
      <w:r w:rsidRPr="00883549">
        <w:rPr>
          <w:rFonts w:hint="eastAsia"/>
          <w:color w:val="000000"/>
        </w:rPr>
        <w:t>。</w:t>
      </w:r>
    </w:p>
    <w:p w14:paraId="2B882A4B" w14:textId="28E00BB9" w:rsidR="00DB36E9" w:rsidRPr="00883549" w:rsidRDefault="00DB36E9" w:rsidP="00DF05C0">
      <w:pPr>
        <w:numPr>
          <w:ilvl w:val="0"/>
          <w:numId w:val="1"/>
        </w:numPr>
        <w:ind w:hangingChars="200"/>
        <w:rPr>
          <w:color w:val="000000"/>
          <w:szCs w:val="21"/>
        </w:rPr>
      </w:pPr>
      <w:r w:rsidRPr="00883549">
        <w:rPr>
          <w:rFonts w:hint="eastAsia"/>
          <w:color w:val="000000"/>
          <w:szCs w:val="21"/>
        </w:rPr>
        <w:t>截至</w:t>
      </w:r>
      <w:r w:rsidRPr="00883549">
        <w:rPr>
          <w:color w:val="000000"/>
          <w:szCs w:val="21"/>
        </w:rPr>
        <w:t>2022</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，我国</w:t>
      </w:r>
      <w:r w:rsidRPr="00883549">
        <w:rPr>
          <w:color w:val="000000"/>
          <w:szCs w:val="21"/>
        </w:rPr>
        <w:t>IPv6</w:t>
      </w:r>
      <w:r w:rsidRPr="00883549">
        <w:rPr>
          <w:rFonts w:hint="eastAsia"/>
          <w:color w:val="000000"/>
          <w:szCs w:val="21"/>
        </w:rPr>
        <w:t>地址数量为</w:t>
      </w:r>
      <w:r w:rsidRPr="00883549">
        <w:rPr>
          <w:color w:val="000000"/>
          <w:szCs w:val="21"/>
        </w:rPr>
        <w:t>67369</w:t>
      </w:r>
      <w:r w:rsidRPr="00883549">
        <w:rPr>
          <w:color w:val="000000"/>
          <w:szCs w:val="21"/>
        </w:rPr>
        <w:t>块</w:t>
      </w:r>
      <w:r w:rsidRPr="00883549">
        <w:rPr>
          <w:color w:val="000000"/>
          <w:szCs w:val="21"/>
        </w:rPr>
        <w:t>/32</w:t>
      </w:r>
      <w:r w:rsidRPr="00883549">
        <w:rPr>
          <w:rFonts w:hint="eastAsia"/>
          <w:color w:val="000000"/>
          <w:szCs w:val="21"/>
        </w:rPr>
        <w:t>，较</w:t>
      </w:r>
      <w:r w:rsidRPr="00883549">
        <w:rPr>
          <w:color w:val="000000"/>
          <w:szCs w:val="21"/>
        </w:rPr>
        <w:t>2021</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增长</w:t>
      </w:r>
      <w:r w:rsidR="002F6FFA" w:rsidRPr="00883549">
        <w:rPr>
          <w:color w:val="000000"/>
          <w:szCs w:val="21"/>
        </w:rPr>
        <w:t>6.8</w:t>
      </w:r>
      <w:r w:rsidRPr="00883549">
        <w:rPr>
          <w:rFonts w:hint="eastAsia"/>
          <w:color w:val="000000"/>
          <w:szCs w:val="21"/>
        </w:rPr>
        <w:t>%</w:t>
      </w:r>
      <w:r w:rsidRPr="00883549">
        <w:rPr>
          <w:rFonts w:hint="eastAsia"/>
          <w:color w:val="000000"/>
          <w:szCs w:val="21"/>
        </w:rPr>
        <w:t>。</w:t>
      </w:r>
    </w:p>
    <w:p w14:paraId="21CB3978" w14:textId="77777777" w:rsidR="00DB36E9" w:rsidRPr="00883549" w:rsidRDefault="00DB36E9" w:rsidP="00DF05C0">
      <w:pPr>
        <w:numPr>
          <w:ilvl w:val="0"/>
          <w:numId w:val="1"/>
        </w:numPr>
        <w:ind w:hangingChars="200"/>
        <w:rPr>
          <w:color w:val="000000"/>
          <w:szCs w:val="21"/>
        </w:rPr>
      </w:pPr>
      <w:r w:rsidRPr="00883549">
        <w:rPr>
          <w:rFonts w:hint="eastAsia"/>
          <w:color w:val="000000"/>
          <w:szCs w:val="21"/>
        </w:rPr>
        <w:t>截至</w:t>
      </w:r>
      <w:r w:rsidRPr="00883549">
        <w:rPr>
          <w:color w:val="000000"/>
          <w:szCs w:val="21"/>
        </w:rPr>
        <w:t>2022</w:t>
      </w:r>
      <w:r w:rsidRPr="00883549">
        <w:rPr>
          <w:color w:val="000000"/>
          <w:szCs w:val="21"/>
        </w:rPr>
        <w:t>年</w:t>
      </w:r>
      <w:r w:rsidRPr="00883549">
        <w:rPr>
          <w:color w:val="000000"/>
          <w:szCs w:val="21"/>
        </w:rPr>
        <w:t>12</w:t>
      </w:r>
      <w:r w:rsidRPr="00883549">
        <w:rPr>
          <w:color w:val="000000"/>
          <w:szCs w:val="21"/>
        </w:rPr>
        <w:t>月</w:t>
      </w:r>
      <w:r w:rsidRPr="00883549">
        <w:rPr>
          <w:rFonts w:hint="eastAsia"/>
          <w:color w:val="000000"/>
          <w:szCs w:val="21"/>
        </w:rPr>
        <w:t>，我国域名总数为</w:t>
      </w:r>
      <w:r w:rsidRPr="00883549">
        <w:rPr>
          <w:color w:val="000000"/>
          <w:szCs w:val="21"/>
        </w:rPr>
        <w:t>3440</w:t>
      </w:r>
      <w:r w:rsidRPr="00883549">
        <w:rPr>
          <w:rFonts w:hint="eastAsia"/>
          <w:color w:val="000000"/>
          <w:szCs w:val="21"/>
        </w:rPr>
        <w:t>万个。其中，“</w:t>
      </w:r>
      <w:r w:rsidRPr="00883549">
        <w:rPr>
          <w:color w:val="000000"/>
          <w:szCs w:val="21"/>
        </w:rPr>
        <w:t>.CN</w:t>
      </w:r>
      <w:r w:rsidRPr="00883549">
        <w:rPr>
          <w:rFonts w:hint="eastAsia"/>
          <w:color w:val="000000"/>
          <w:szCs w:val="21"/>
        </w:rPr>
        <w:t>”域名数量为</w:t>
      </w:r>
      <w:r w:rsidRPr="00883549">
        <w:rPr>
          <w:color w:val="000000"/>
          <w:szCs w:val="21"/>
        </w:rPr>
        <w:t>2010</w:t>
      </w:r>
      <w:r w:rsidRPr="00883549">
        <w:rPr>
          <w:rFonts w:hint="eastAsia"/>
          <w:color w:val="000000"/>
          <w:szCs w:val="21"/>
        </w:rPr>
        <w:t>万个，占我国域名总数的</w:t>
      </w:r>
      <w:r w:rsidRPr="00883549">
        <w:rPr>
          <w:color w:val="000000"/>
          <w:szCs w:val="21"/>
        </w:rPr>
        <w:t>58.4%</w:t>
      </w:r>
      <w:r w:rsidRPr="00883549">
        <w:rPr>
          <w:rFonts w:hint="eastAsia"/>
          <w:color w:val="000000"/>
          <w:szCs w:val="21"/>
        </w:rPr>
        <w:t>。</w:t>
      </w:r>
    </w:p>
    <w:p w14:paraId="0C68693E"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，我国即时通信用户规模达</w:t>
      </w:r>
      <w:r w:rsidRPr="00883549">
        <w:rPr>
          <w:color w:val="000000"/>
        </w:rPr>
        <w:t>10.38</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3141</w:t>
      </w:r>
      <w:r w:rsidRPr="00883549">
        <w:rPr>
          <w:rFonts w:hint="eastAsia"/>
          <w:color w:val="000000"/>
        </w:rPr>
        <w:t>万，占网民整体的</w:t>
      </w:r>
      <w:r w:rsidRPr="00883549">
        <w:rPr>
          <w:color w:val="000000"/>
        </w:rPr>
        <w:t>97.2%</w:t>
      </w:r>
      <w:r w:rsidRPr="00883549">
        <w:rPr>
          <w:rFonts w:hint="eastAsia"/>
          <w:color w:val="000000"/>
        </w:rPr>
        <w:t>。</w:t>
      </w:r>
    </w:p>
    <w:p w14:paraId="1C9A2F4A"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，我国网络视频（</w:t>
      </w:r>
      <w:proofErr w:type="gramStart"/>
      <w:r w:rsidRPr="00883549">
        <w:rPr>
          <w:rFonts w:hint="eastAsia"/>
          <w:color w:val="000000"/>
        </w:rPr>
        <w:t>含短视频</w:t>
      </w:r>
      <w:proofErr w:type="gramEnd"/>
      <w:r w:rsidRPr="00883549">
        <w:rPr>
          <w:rFonts w:hint="eastAsia"/>
          <w:color w:val="000000"/>
        </w:rPr>
        <w:t>）用户规模达</w:t>
      </w:r>
      <w:r w:rsidRPr="00883549">
        <w:rPr>
          <w:color w:val="000000"/>
        </w:rPr>
        <w:t>10.31</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5586</w:t>
      </w:r>
      <w:r w:rsidRPr="00883549">
        <w:rPr>
          <w:rFonts w:hint="eastAsia"/>
          <w:color w:val="000000"/>
        </w:rPr>
        <w:t>万，占网民整体的</w:t>
      </w:r>
      <w:r w:rsidRPr="00883549">
        <w:rPr>
          <w:color w:val="000000"/>
        </w:rPr>
        <w:t>96.5%</w:t>
      </w:r>
      <w:r w:rsidRPr="00883549">
        <w:rPr>
          <w:rFonts w:hint="eastAsia"/>
          <w:color w:val="000000"/>
        </w:rPr>
        <w:t>；其中，短视频用户规模达</w:t>
      </w:r>
      <w:r w:rsidRPr="00883549">
        <w:rPr>
          <w:color w:val="000000"/>
        </w:rPr>
        <w:t>10.12</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7770</w:t>
      </w:r>
      <w:r w:rsidRPr="00883549">
        <w:rPr>
          <w:rFonts w:hint="eastAsia"/>
          <w:color w:val="000000"/>
        </w:rPr>
        <w:t>万，占网民整体的</w:t>
      </w:r>
      <w:r w:rsidRPr="00883549">
        <w:rPr>
          <w:color w:val="000000"/>
        </w:rPr>
        <w:t>94.8%</w:t>
      </w:r>
      <w:r w:rsidRPr="00883549">
        <w:rPr>
          <w:rFonts w:hint="eastAsia"/>
          <w:color w:val="000000"/>
        </w:rPr>
        <w:t>。</w:t>
      </w:r>
    </w:p>
    <w:p w14:paraId="6214F376"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，我国网络支付用户规模达</w:t>
      </w:r>
      <w:r w:rsidRPr="00883549">
        <w:rPr>
          <w:color w:val="000000"/>
        </w:rPr>
        <w:t>9.11</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781</w:t>
      </w:r>
      <w:r w:rsidRPr="00883549">
        <w:rPr>
          <w:rFonts w:hint="eastAsia"/>
          <w:color w:val="000000"/>
        </w:rPr>
        <w:t>万，占网民整体的</w:t>
      </w:r>
      <w:r w:rsidRPr="00883549">
        <w:rPr>
          <w:color w:val="000000"/>
        </w:rPr>
        <w:t>85.4%</w:t>
      </w:r>
      <w:r w:rsidRPr="00883549">
        <w:rPr>
          <w:rFonts w:hint="eastAsia"/>
          <w:color w:val="000000"/>
        </w:rPr>
        <w:t>。</w:t>
      </w:r>
    </w:p>
    <w:p w14:paraId="58CCDDF1" w14:textId="77777777" w:rsidR="00DB36E9" w:rsidRPr="00883549" w:rsidRDefault="00DB36E9" w:rsidP="00DF05C0">
      <w:pPr>
        <w:numPr>
          <w:ilvl w:val="0"/>
          <w:numId w:val="1"/>
        </w:numPr>
        <w:ind w:hangingChars="200"/>
        <w:rPr>
          <w:color w:val="000000"/>
        </w:rPr>
      </w:pPr>
      <w:r w:rsidRPr="00883549">
        <w:rPr>
          <w:rFonts w:hint="eastAsia"/>
          <w:color w:val="000000"/>
          <w:lang w:val="zh-CN"/>
        </w:rPr>
        <w:t>截至</w:t>
      </w:r>
      <w:r w:rsidRPr="00883549">
        <w:rPr>
          <w:color w:val="000000"/>
          <w:lang w:val="zh-CN"/>
        </w:rPr>
        <w:t>2022</w:t>
      </w:r>
      <w:r w:rsidRPr="00883549">
        <w:rPr>
          <w:color w:val="000000"/>
          <w:lang w:val="zh-CN"/>
        </w:rPr>
        <w:t>年</w:t>
      </w:r>
      <w:r w:rsidRPr="00883549">
        <w:rPr>
          <w:color w:val="000000"/>
          <w:lang w:val="zh-CN"/>
        </w:rPr>
        <w:t>12</w:t>
      </w:r>
      <w:r w:rsidRPr="00883549">
        <w:rPr>
          <w:color w:val="000000"/>
          <w:lang w:val="zh-CN"/>
        </w:rPr>
        <w:t>月</w:t>
      </w:r>
      <w:r w:rsidRPr="00883549">
        <w:rPr>
          <w:rFonts w:hint="eastAsia"/>
          <w:color w:val="000000"/>
          <w:lang w:val="zh-CN"/>
        </w:rPr>
        <w:t>，我国网络购物用户规模达</w:t>
      </w:r>
      <w:r w:rsidRPr="00883549">
        <w:rPr>
          <w:color w:val="000000"/>
        </w:rPr>
        <w:t>8.45</w:t>
      </w:r>
      <w:r w:rsidRPr="00883549">
        <w:rPr>
          <w:rFonts w:hint="eastAsia"/>
          <w:color w:val="000000"/>
          <w:lang w:val="zh-CN"/>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lang w:val="zh-CN"/>
        </w:rPr>
        <w:t>增长</w:t>
      </w:r>
      <w:r w:rsidRPr="00883549">
        <w:rPr>
          <w:color w:val="000000"/>
        </w:rPr>
        <w:t>319</w:t>
      </w:r>
      <w:r w:rsidRPr="00883549">
        <w:rPr>
          <w:rFonts w:hint="eastAsia"/>
          <w:color w:val="000000"/>
        </w:rPr>
        <w:t>万</w:t>
      </w:r>
      <w:r w:rsidRPr="00883549">
        <w:rPr>
          <w:rFonts w:hint="eastAsia"/>
          <w:color w:val="000000"/>
          <w:lang w:val="zh-CN"/>
        </w:rPr>
        <w:t>，占网民整体的</w:t>
      </w:r>
      <w:r w:rsidRPr="00883549">
        <w:rPr>
          <w:color w:val="000000"/>
        </w:rPr>
        <w:t>79.2</w:t>
      </w:r>
      <w:r w:rsidRPr="00883549">
        <w:rPr>
          <w:color w:val="000000"/>
          <w:lang w:val="zh-CN"/>
        </w:rPr>
        <w:t>%</w:t>
      </w:r>
      <w:r w:rsidRPr="00883549">
        <w:rPr>
          <w:rFonts w:hint="eastAsia"/>
          <w:color w:val="000000"/>
          <w:lang w:val="zh-CN"/>
        </w:rPr>
        <w:t>。</w:t>
      </w:r>
    </w:p>
    <w:p w14:paraId="466B4BDB"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Pr="00883549">
        <w:rPr>
          <w:rFonts w:hint="eastAsia"/>
          <w:color w:val="000000"/>
        </w:rPr>
        <w:t>，我国网络新闻用户规模达</w:t>
      </w:r>
      <w:r w:rsidRPr="00883549">
        <w:rPr>
          <w:color w:val="000000"/>
        </w:rPr>
        <w:t>7.83</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1216</w:t>
      </w:r>
      <w:r w:rsidRPr="00883549">
        <w:rPr>
          <w:rFonts w:hint="eastAsia"/>
          <w:color w:val="000000"/>
        </w:rPr>
        <w:t>万，占网民整体的</w:t>
      </w:r>
      <w:r w:rsidRPr="00883549">
        <w:rPr>
          <w:color w:val="000000"/>
        </w:rPr>
        <w:t>73.4%</w:t>
      </w:r>
      <w:r w:rsidRPr="00883549">
        <w:rPr>
          <w:rFonts w:hint="eastAsia"/>
          <w:color w:val="000000"/>
        </w:rPr>
        <w:t>。</w:t>
      </w:r>
    </w:p>
    <w:p w14:paraId="1D49DA37" w14:textId="77777777"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月，我国网络直播用户规模达</w:t>
      </w:r>
      <w:r w:rsidRPr="00883549">
        <w:rPr>
          <w:rFonts w:hint="eastAsia"/>
          <w:color w:val="000000"/>
        </w:rPr>
        <w:t>7</w:t>
      </w:r>
      <w:r w:rsidRPr="00883549">
        <w:rPr>
          <w:color w:val="000000"/>
        </w:rPr>
        <w:t>.51</w:t>
      </w:r>
      <w:r w:rsidRPr="00883549">
        <w:rPr>
          <w:color w:val="000000"/>
        </w:rPr>
        <w:t>亿，较</w:t>
      </w:r>
      <w:r w:rsidRPr="00883549">
        <w:rPr>
          <w:color w:val="000000"/>
        </w:rPr>
        <w:t>2021</w:t>
      </w:r>
      <w:r w:rsidRPr="00883549">
        <w:rPr>
          <w:color w:val="000000"/>
        </w:rPr>
        <w:t>年</w:t>
      </w:r>
      <w:r w:rsidRPr="00883549">
        <w:rPr>
          <w:color w:val="000000"/>
        </w:rPr>
        <w:t>12</w:t>
      </w:r>
      <w:r w:rsidRPr="00883549">
        <w:rPr>
          <w:color w:val="000000"/>
        </w:rPr>
        <w:t>月增长</w:t>
      </w:r>
      <w:r w:rsidRPr="00883549">
        <w:rPr>
          <w:color w:val="000000"/>
        </w:rPr>
        <w:t>4728</w:t>
      </w:r>
      <w:r w:rsidRPr="00883549">
        <w:rPr>
          <w:color w:val="000000"/>
        </w:rPr>
        <w:t>万，占网民整体的</w:t>
      </w:r>
      <w:r w:rsidRPr="00883549">
        <w:rPr>
          <w:color w:val="000000"/>
        </w:rPr>
        <w:t>70.3%</w:t>
      </w:r>
      <w:r w:rsidRPr="00883549">
        <w:rPr>
          <w:color w:val="000000"/>
        </w:rPr>
        <w:t>。</w:t>
      </w:r>
    </w:p>
    <w:p w14:paraId="354538A9" w14:textId="67100F1F"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00E1051F" w:rsidRPr="00883549">
        <w:rPr>
          <w:rFonts w:hint="eastAsia"/>
          <w:color w:val="000000"/>
        </w:rPr>
        <w:t>，我国</w:t>
      </w:r>
      <w:r w:rsidRPr="00883549">
        <w:rPr>
          <w:rFonts w:hint="eastAsia"/>
          <w:color w:val="000000"/>
        </w:rPr>
        <w:t>线</w:t>
      </w:r>
      <w:r w:rsidR="00E1051F" w:rsidRPr="00883549">
        <w:rPr>
          <w:rFonts w:hint="eastAsia"/>
          <w:color w:val="000000"/>
        </w:rPr>
        <w:t>上</w:t>
      </w:r>
      <w:r w:rsidRPr="00883549">
        <w:rPr>
          <w:rFonts w:hint="eastAsia"/>
          <w:color w:val="000000"/>
        </w:rPr>
        <w:t>办公用户规模达</w:t>
      </w:r>
      <w:r w:rsidRPr="00883549">
        <w:rPr>
          <w:color w:val="000000"/>
        </w:rPr>
        <w:t>5.40</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7078</w:t>
      </w:r>
      <w:r w:rsidRPr="00883549">
        <w:rPr>
          <w:rFonts w:hint="eastAsia"/>
          <w:color w:val="000000"/>
        </w:rPr>
        <w:t>万，占网民整体的</w:t>
      </w:r>
      <w:r w:rsidRPr="00883549">
        <w:rPr>
          <w:color w:val="000000"/>
        </w:rPr>
        <w:t>50.6%</w:t>
      </w:r>
      <w:r w:rsidRPr="00883549">
        <w:rPr>
          <w:rFonts w:hint="eastAsia"/>
          <w:color w:val="000000"/>
        </w:rPr>
        <w:t>。</w:t>
      </w:r>
    </w:p>
    <w:p w14:paraId="3B9B8C94" w14:textId="77777777" w:rsidR="00DB36E9" w:rsidRPr="00883549" w:rsidRDefault="00DB36E9" w:rsidP="00DF05C0">
      <w:pPr>
        <w:numPr>
          <w:ilvl w:val="0"/>
          <w:numId w:val="1"/>
        </w:numPr>
        <w:ind w:hangingChars="200"/>
        <w:rPr>
          <w:color w:val="000000"/>
        </w:rPr>
      </w:pPr>
      <w:r w:rsidRPr="00883549">
        <w:rPr>
          <w:rFonts w:hint="eastAsia"/>
          <w:color w:val="000000"/>
        </w:rPr>
        <w:lastRenderedPageBreak/>
        <w:t>截至</w:t>
      </w:r>
      <w:r w:rsidRPr="00883549">
        <w:rPr>
          <w:color w:val="000000"/>
        </w:rPr>
        <w:t>2022</w:t>
      </w:r>
      <w:r w:rsidRPr="00883549">
        <w:rPr>
          <w:color w:val="000000"/>
        </w:rPr>
        <w:t>年</w:t>
      </w:r>
      <w:r w:rsidRPr="00883549">
        <w:rPr>
          <w:color w:val="000000"/>
        </w:rPr>
        <w:t>12</w:t>
      </w:r>
      <w:r w:rsidRPr="00883549">
        <w:rPr>
          <w:color w:val="000000"/>
        </w:rPr>
        <w:t>月，我国在线旅行预订用户规模达</w:t>
      </w:r>
      <w:r w:rsidRPr="00883549">
        <w:rPr>
          <w:color w:val="000000"/>
        </w:rPr>
        <w:t>4.23</w:t>
      </w:r>
      <w:r w:rsidRPr="00883549">
        <w:rPr>
          <w:color w:val="000000"/>
        </w:rPr>
        <w:t>亿，较</w:t>
      </w:r>
      <w:r w:rsidRPr="00883549">
        <w:rPr>
          <w:color w:val="000000"/>
        </w:rPr>
        <w:t>2021</w:t>
      </w:r>
      <w:r w:rsidRPr="00883549">
        <w:rPr>
          <w:color w:val="000000"/>
        </w:rPr>
        <w:t>年</w:t>
      </w:r>
      <w:r w:rsidRPr="00883549">
        <w:rPr>
          <w:color w:val="000000"/>
        </w:rPr>
        <w:t>12</w:t>
      </w:r>
      <w:r w:rsidRPr="00883549">
        <w:rPr>
          <w:color w:val="000000"/>
        </w:rPr>
        <w:t>月增加</w:t>
      </w:r>
      <w:r w:rsidRPr="00883549">
        <w:rPr>
          <w:color w:val="000000"/>
        </w:rPr>
        <w:t>2561</w:t>
      </w:r>
      <w:r w:rsidRPr="00883549">
        <w:rPr>
          <w:color w:val="000000"/>
        </w:rPr>
        <w:t>万，占网民整体的</w:t>
      </w:r>
      <w:r w:rsidRPr="00883549">
        <w:rPr>
          <w:color w:val="000000"/>
        </w:rPr>
        <w:t>39.6%</w:t>
      </w:r>
      <w:r w:rsidRPr="00883549">
        <w:rPr>
          <w:color w:val="000000"/>
        </w:rPr>
        <w:t>。</w:t>
      </w:r>
    </w:p>
    <w:p w14:paraId="596CD3CB" w14:textId="581BE161" w:rsidR="00DB36E9" w:rsidRPr="00883549" w:rsidRDefault="00DB36E9" w:rsidP="00DF05C0">
      <w:pPr>
        <w:numPr>
          <w:ilvl w:val="0"/>
          <w:numId w:val="1"/>
        </w:numPr>
        <w:ind w:hangingChars="200"/>
        <w:rPr>
          <w:color w:val="000000"/>
        </w:rPr>
      </w:pPr>
      <w:r w:rsidRPr="00883549">
        <w:rPr>
          <w:rFonts w:hint="eastAsia"/>
          <w:color w:val="000000"/>
        </w:rPr>
        <w:t>截至</w:t>
      </w:r>
      <w:r w:rsidRPr="00883549">
        <w:rPr>
          <w:color w:val="000000"/>
        </w:rPr>
        <w:t>2022</w:t>
      </w:r>
      <w:r w:rsidRPr="00883549">
        <w:rPr>
          <w:color w:val="000000"/>
        </w:rPr>
        <w:t>年</w:t>
      </w:r>
      <w:r w:rsidRPr="00883549">
        <w:rPr>
          <w:color w:val="000000"/>
        </w:rPr>
        <w:t>12</w:t>
      </w:r>
      <w:r w:rsidRPr="00883549">
        <w:rPr>
          <w:color w:val="000000"/>
        </w:rPr>
        <w:t>月</w:t>
      </w:r>
      <w:r w:rsidR="00E1051F" w:rsidRPr="00883549">
        <w:rPr>
          <w:rFonts w:hint="eastAsia"/>
          <w:color w:val="000000"/>
        </w:rPr>
        <w:t>，我国互联网</w:t>
      </w:r>
      <w:r w:rsidRPr="00883549">
        <w:rPr>
          <w:rFonts w:hint="eastAsia"/>
          <w:color w:val="000000"/>
        </w:rPr>
        <w:t>医疗用户规模达</w:t>
      </w:r>
      <w:r w:rsidRPr="00883549">
        <w:rPr>
          <w:color w:val="000000"/>
        </w:rPr>
        <w:t>3.63</w:t>
      </w:r>
      <w:r w:rsidRPr="00883549">
        <w:rPr>
          <w:rFonts w:hint="eastAsia"/>
          <w:color w:val="000000"/>
        </w:rPr>
        <w:t>亿，较</w:t>
      </w:r>
      <w:r w:rsidRPr="00883549">
        <w:rPr>
          <w:color w:val="000000"/>
        </w:rPr>
        <w:t>2021</w:t>
      </w:r>
      <w:r w:rsidRPr="00883549">
        <w:rPr>
          <w:color w:val="000000"/>
        </w:rPr>
        <w:t>年</w:t>
      </w:r>
      <w:r w:rsidRPr="00883549">
        <w:rPr>
          <w:color w:val="000000"/>
        </w:rPr>
        <w:t>12</w:t>
      </w:r>
      <w:r w:rsidRPr="00883549">
        <w:rPr>
          <w:color w:val="000000"/>
        </w:rPr>
        <w:t>月</w:t>
      </w:r>
      <w:r w:rsidRPr="00883549">
        <w:rPr>
          <w:rFonts w:hint="eastAsia"/>
          <w:color w:val="000000"/>
        </w:rPr>
        <w:t>增长</w:t>
      </w:r>
      <w:r w:rsidRPr="00883549">
        <w:rPr>
          <w:color w:val="000000"/>
        </w:rPr>
        <w:t>6466</w:t>
      </w:r>
      <w:r w:rsidRPr="00883549">
        <w:rPr>
          <w:rFonts w:hint="eastAsia"/>
          <w:color w:val="000000"/>
        </w:rPr>
        <w:t>万，占网民整体的</w:t>
      </w:r>
      <w:r w:rsidRPr="00883549">
        <w:rPr>
          <w:color w:val="000000"/>
        </w:rPr>
        <w:t>34.0%</w:t>
      </w:r>
      <w:r w:rsidRPr="00883549">
        <w:rPr>
          <w:rFonts w:hint="eastAsia"/>
          <w:color w:val="000000"/>
        </w:rPr>
        <w:t>。</w:t>
      </w:r>
    </w:p>
    <w:p w14:paraId="6ACD23B8" w14:textId="333162BE" w:rsidR="008A5687" w:rsidRPr="00883549" w:rsidRDefault="008A5687" w:rsidP="00DF05C0">
      <w:pPr>
        <w:ind w:firstLineChars="0"/>
        <w:rPr>
          <w:color w:val="000000" w:themeColor="text1"/>
        </w:rPr>
      </w:pPr>
    </w:p>
    <w:p w14:paraId="33F624BB" w14:textId="538B84A6" w:rsidR="00162B28" w:rsidRPr="00883549" w:rsidRDefault="00162B28" w:rsidP="00DF05C0">
      <w:pPr>
        <w:ind w:firstLineChars="0"/>
        <w:rPr>
          <w:color w:val="000000" w:themeColor="text1"/>
        </w:rPr>
      </w:pPr>
    </w:p>
    <w:p w14:paraId="2A6CAE38" w14:textId="77777777" w:rsidR="00162B28" w:rsidRPr="00883549" w:rsidRDefault="00162B28" w:rsidP="00DF05C0">
      <w:pPr>
        <w:ind w:firstLineChars="0"/>
        <w:rPr>
          <w:color w:val="000000" w:themeColor="text1"/>
        </w:rPr>
        <w:sectPr w:rsidR="00162B28" w:rsidRPr="00883549" w:rsidSect="00822F63">
          <w:headerReference w:type="even" r:id="rId32"/>
          <w:headerReference w:type="default" r:id="rId33"/>
          <w:headerReference w:type="first" r:id="rId34"/>
          <w:footerReference w:type="first" r:id="rId35"/>
          <w:pgSz w:w="11906" w:h="16838"/>
          <w:pgMar w:top="1440" w:right="1843" w:bottom="1440" w:left="1797" w:header="851" w:footer="992" w:gutter="0"/>
          <w:pgNumType w:start="1"/>
          <w:cols w:space="425"/>
          <w:docGrid w:type="lines" w:linePitch="312"/>
        </w:sectPr>
      </w:pPr>
    </w:p>
    <w:p w14:paraId="12001002" w14:textId="27792E69" w:rsidR="00AA6A8C" w:rsidRPr="00883549" w:rsidRDefault="000E2C05" w:rsidP="00DF05C0">
      <w:pPr>
        <w:pStyle w:val="1"/>
        <w:numPr>
          <w:ilvl w:val="0"/>
          <w:numId w:val="2"/>
        </w:numPr>
        <w:spacing w:before="120" w:after="600" w:line="312" w:lineRule="auto"/>
        <w:ind w:left="0" w:firstLineChars="0" w:firstLine="0"/>
        <w:rPr>
          <w:rFonts w:eastAsia="仿宋_GB2312"/>
          <w:b/>
          <w:color w:val="000000" w:themeColor="text1"/>
          <w:sz w:val="52"/>
          <w:szCs w:val="52"/>
        </w:rPr>
      </w:pPr>
      <w:bookmarkStart w:id="220" w:name="_Toc12887"/>
      <w:bookmarkStart w:id="221" w:name="_Toc15566"/>
      <w:bookmarkStart w:id="222" w:name="_Toc25400"/>
      <w:bookmarkStart w:id="223" w:name="_Toc11863"/>
      <w:bookmarkStart w:id="224" w:name="_Toc4874"/>
      <w:bookmarkStart w:id="225" w:name="_Toc130371033"/>
      <w:bookmarkStart w:id="226" w:name="_Toc78288078"/>
      <w:bookmarkStart w:id="227" w:name="_Toc376784086"/>
      <w:bookmarkStart w:id="228" w:name="_Toc314260130"/>
      <w:bookmarkStart w:id="229" w:name="_Toc345950551"/>
      <w:bookmarkStart w:id="230" w:name="_Toc456859278"/>
      <w:bookmarkEnd w:id="198"/>
      <w:r w:rsidRPr="00883549">
        <w:rPr>
          <w:rFonts w:eastAsia="仿宋_GB2312" w:hint="eastAsia"/>
          <w:b/>
          <w:color w:val="000000" w:themeColor="text1"/>
          <w:sz w:val="52"/>
          <w:szCs w:val="52"/>
        </w:rPr>
        <w:lastRenderedPageBreak/>
        <w:t>互联网基础建设状况</w:t>
      </w:r>
      <w:bookmarkEnd w:id="220"/>
      <w:bookmarkEnd w:id="221"/>
      <w:bookmarkEnd w:id="222"/>
      <w:bookmarkEnd w:id="223"/>
      <w:bookmarkEnd w:id="224"/>
      <w:bookmarkEnd w:id="225"/>
    </w:p>
    <w:p w14:paraId="2772E46F" w14:textId="77777777" w:rsidR="00AA6A8C" w:rsidRPr="00883549" w:rsidRDefault="000E2C05" w:rsidP="00C6036C">
      <w:pPr>
        <w:pStyle w:val="2"/>
        <w:numPr>
          <w:ilvl w:val="0"/>
          <w:numId w:val="3"/>
        </w:numPr>
        <w:spacing w:before="400" w:after="300" w:line="312" w:lineRule="auto"/>
        <w:ind w:left="0" w:firstLine="0"/>
        <w:rPr>
          <w:rFonts w:eastAsia="黑体"/>
          <w:color w:val="000000" w:themeColor="text1"/>
          <w:sz w:val="36"/>
          <w:szCs w:val="36"/>
        </w:rPr>
      </w:pPr>
      <w:bookmarkStart w:id="231" w:name="_Toc799"/>
      <w:bookmarkStart w:id="232" w:name="_Toc29048"/>
      <w:bookmarkStart w:id="233" w:name="_Toc29366"/>
      <w:bookmarkStart w:id="234" w:name="_Toc15344"/>
      <w:bookmarkStart w:id="235" w:name="_Toc8990"/>
      <w:bookmarkStart w:id="236" w:name="_Toc130371034"/>
      <w:r w:rsidRPr="00883549">
        <w:rPr>
          <w:rFonts w:eastAsia="黑体" w:hint="eastAsia"/>
          <w:color w:val="000000" w:themeColor="text1"/>
          <w:sz w:val="36"/>
          <w:szCs w:val="36"/>
        </w:rPr>
        <w:t>互联网基础资源</w:t>
      </w:r>
      <w:bookmarkEnd w:id="231"/>
      <w:bookmarkEnd w:id="232"/>
      <w:bookmarkEnd w:id="233"/>
      <w:bookmarkEnd w:id="234"/>
      <w:bookmarkEnd w:id="235"/>
      <w:bookmarkEnd w:id="236"/>
    </w:p>
    <w:p w14:paraId="3B58A576" w14:textId="4E9A01C9" w:rsidR="003E6C78" w:rsidRPr="00883549" w:rsidRDefault="003E6C78"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w:t>
      </w:r>
      <w:bookmarkStart w:id="237" w:name="_Hlk96083319"/>
      <w:r w:rsidRPr="00883549">
        <w:rPr>
          <w:rFonts w:hint="eastAsia"/>
          <w:color w:val="000000" w:themeColor="text1"/>
          <w:szCs w:val="21"/>
        </w:rPr>
        <w:t>我国</w:t>
      </w:r>
      <w:r w:rsidRPr="00883549">
        <w:rPr>
          <w:color w:val="000000" w:themeColor="text1"/>
          <w:szCs w:val="21"/>
        </w:rPr>
        <w:t>IPv4</w:t>
      </w:r>
      <w:r w:rsidRPr="00883549">
        <w:rPr>
          <w:rFonts w:hint="eastAsia"/>
          <w:color w:val="000000" w:themeColor="text1"/>
          <w:szCs w:val="21"/>
        </w:rPr>
        <w:t>地址数量为</w:t>
      </w:r>
      <w:r w:rsidRPr="00883549">
        <w:rPr>
          <w:color w:val="000000" w:themeColor="text1"/>
          <w:szCs w:val="21"/>
        </w:rPr>
        <w:t>39182</w:t>
      </w:r>
      <w:r w:rsidRPr="00883549">
        <w:rPr>
          <w:rFonts w:hint="eastAsia"/>
          <w:color w:val="000000" w:themeColor="text1"/>
          <w:szCs w:val="21"/>
        </w:rPr>
        <w:t>万个</w:t>
      </w:r>
      <w:bookmarkEnd w:id="237"/>
      <w:r w:rsidRPr="00883549">
        <w:rPr>
          <w:rFonts w:hint="eastAsia"/>
          <w:color w:val="000000" w:themeColor="text1"/>
          <w:szCs w:val="21"/>
        </w:rPr>
        <w:t>，</w:t>
      </w:r>
      <w:r w:rsidRPr="00883549">
        <w:rPr>
          <w:color w:val="000000" w:themeColor="text1"/>
          <w:szCs w:val="21"/>
        </w:rPr>
        <w:t>IPv6</w:t>
      </w:r>
      <w:r w:rsidRPr="00883549">
        <w:rPr>
          <w:rFonts w:hint="eastAsia"/>
          <w:color w:val="000000" w:themeColor="text1"/>
          <w:szCs w:val="21"/>
        </w:rPr>
        <w:t>地址数量为</w:t>
      </w:r>
      <w:r w:rsidRPr="00883549">
        <w:rPr>
          <w:color w:val="000000" w:themeColor="text1"/>
          <w:szCs w:val="21"/>
        </w:rPr>
        <w:t>67369</w:t>
      </w:r>
      <w:r w:rsidRPr="00883549">
        <w:rPr>
          <w:rFonts w:hint="eastAsia"/>
          <w:color w:val="000000" w:themeColor="text1"/>
          <w:szCs w:val="21"/>
        </w:rPr>
        <w:t>块</w:t>
      </w:r>
      <w:r w:rsidRPr="00883549">
        <w:rPr>
          <w:color w:val="000000" w:themeColor="text1"/>
          <w:szCs w:val="21"/>
        </w:rPr>
        <w:t>/32</w:t>
      </w:r>
      <w:r w:rsidRPr="00883549">
        <w:rPr>
          <w:rFonts w:hint="eastAsia"/>
          <w:color w:val="000000" w:themeColor="text1"/>
          <w:szCs w:val="21"/>
        </w:rPr>
        <w:t>，</w:t>
      </w:r>
      <w:bookmarkStart w:id="238" w:name="_Hlk96083242"/>
      <w:r w:rsidRPr="00883549">
        <w:rPr>
          <w:rFonts w:hint="eastAsia"/>
          <w:color w:val="000000" w:themeColor="text1"/>
        </w:rPr>
        <w:t>IP</w:t>
      </w:r>
      <w:r w:rsidRPr="00883549">
        <w:rPr>
          <w:color w:val="000000" w:themeColor="text1"/>
        </w:rPr>
        <w:t>v6</w:t>
      </w:r>
      <w:r w:rsidRPr="00883549">
        <w:rPr>
          <w:color w:val="000000" w:themeColor="text1"/>
        </w:rPr>
        <w:t>活跃用户数达</w:t>
      </w:r>
      <w:r w:rsidRPr="00883549">
        <w:rPr>
          <w:color w:val="000000" w:themeColor="text1"/>
        </w:rPr>
        <w:t>7.28</w:t>
      </w:r>
      <w:r w:rsidRPr="00883549">
        <w:rPr>
          <w:rFonts w:hint="eastAsia"/>
          <w:color w:val="000000" w:themeColor="text1"/>
        </w:rPr>
        <w:t>亿</w:t>
      </w:r>
      <w:bookmarkEnd w:id="238"/>
      <w:r w:rsidRPr="00883549">
        <w:rPr>
          <w:rFonts w:hint="eastAsia"/>
          <w:color w:val="000000" w:themeColor="text1"/>
          <w:szCs w:val="21"/>
        </w:rPr>
        <w:t>；我国域名总数为</w:t>
      </w:r>
      <w:r w:rsidRPr="00883549">
        <w:rPr>
          <w:color w:val="000000" w:themeColor="text1"/>
          <w:szCs w:val="21"/>
        </w:rPr>
        <w:t>3440</w:t>
      </w:r>
      <w:r w:rsidRPr="00883549">
        <w:rPr>
          <w:rFonts w:hint="eastAsia"/>
          <w:color w:val="000000" w:themeColor="text1"/>
          <w:szCs w:val="21"/>
        </w:rPr>
        <w:t>万个，其中，“</w:t>
      </w:r>
      <w:r w:rsidRPr="00883549">
        <w:rPr>
          <w:rFonts w:hint="eastAsia"/>
          <w:color w:val="000000" w:themeColor="text1"/>
          <w:szCs w:val="21"/>
        </w:rPr>
        <w:t>.CN</w:t>
      </w:r>
      <w:r w:rsidRPr="00883549">
        <w:rPr>
          <w:rFonts w:hint="eastAsia"/>
          <w:color w:val="000000" w:themeColor="text1"/>
          <w:szCs w:val="21"/>
        </w:rPr>
        <w:t>”域名数量为</w:t>
      </w:r>
      <w:r w:rsidRPr="00883549">
        <w:rPr>
          <w:color w:val="000000" w:themeColor="text1"/>
          <w:szCs w:val="21"/>
        </w:rPr>
        <w:t>2010</w:t>
      </w:r>
      <w:r w:rsidRPr="00883549">
        <w:rPr>
          <w:rFonts w:hint="eastAsia"/>
          <w:color w:val="000000" w:themeColor="text1"/>
          <w:szCs w:val="21"/>
        </w:rPr>
        <w:t>万个，占我国域名总数的</w:t>
      </w:r>
      <w:r w:rsidRPr="00883549">
        <w:rPr>
          <w:color w:val="000000" w:themeColor="text1"/>
          <w:szCs w:val="21"/>
        </w:rPr>
        <w:t>58.4</w:t>
      </w:r>
      <w:r w:rsidRPr="00883549">
        <w:rPr>
          <w:rFonts w:hint="eastAsia"/>
          <w:color w:val="000000" w:themeColor="text1"/>
          <w:szCs w:val="21"/>
        </w:rPr>
        <w:t>%</w:t>
      </w:r>
      <w:r w:rsidRPr="00883549">
        <w:rPr>
          <w:rFonts w:hint="eastAsia"/>
          <w:color w:val="000000" w:themeColor="text1"/>
          <w:szCs w:val="21"/>
        </w:rPr>
        <w:t>；我国</w:t>
      </w:r>
      <w:r w:rsidRPr="00883549">
        <w:rPr>
          <w:rFonts w:hint="eastAsia"/>
          <w:color w:val="000000" w:themeColor="text1"/>
        </w:rPr>
        <w:t>移动电话基站总数达</w:t>
      </w:r>
      <w:r w:rsidRPr="00883549">
        <w:rPr>
          <w:bCs/>
        </w:rPr>
        <w:t>1083</w:t>
      </w:r>
      <w:r w:rsidRPr="00883549">
        <w:rPr>
          <w:rFonts w:hint="eastAsia"/>
          <w:color w:val="000000" w:themeColor="text1"/>
        </w:rPr>
        <w:t>万个，</w:t>
      </w:r>
      <w:r w:rsidRPr="00883549">
        <w:rPr>
          <w:color w:val="000000" w:themeColor="text1"/>
          <w:szCs w:val="21"/>
        </w:rPr>
        <w:t>互联网宽带接入端口数量达</w:t>
      </w:r>
      <w:r w:rsidRPr="00883549">
        <w:rPr>
          <w:color w:val="070707"/>
        </w:rPr>
        <w:t>10.71</w:t>
      </w:r>
      <w:r w:rsidRPr="00883549">
        <w:rPr>
          <w:rFonts w:hint="eastAsia"/>
          <w:color w:val="070707"/>
        </w:rPr>
        <w:t>亿个</w:t>
      </w:r>
      <w:r w:rsidRPr="00883549">
        <w:rPr>
          <w:color w:val="000000" w:themeColor="text1"/>
          <w:szCs w:val="21"/>
        </w:rPr>
        <w:t>，</w:t>
      </w:r>
      <w:r w:rsidRPr="00883549">
        <w:rPr>
          <w:rFonts w:hint="eastAsia"/>
          <w:color w:val="000000" w:themeColor="text1"/>
          <w:szCs w:val="21"/>
        </w:rPr>
        <w:t>光缆线路总长度达</w:t>
      </w:r>
      <w:r w:rsidRPr="00883549">
        <w:rPr>
          <w:color w:val="000000" w:themeColor="text1"/>
          <w:szCs w:val="21"/>
        </w:rPr>
        <w:t>5958</w:t>
      </w:r>
      <w:r w:rsidRPr="00883549">
        <w:rPr>
          <w:rFonts w:hint="eastAsia"/>
          <w:color w:val="070707"/>
        </w:rPr>
        <w:t>万公里</w:t>
      </w:r>
      <w:r w:rsidRPr="00883549">
        <w:rPr>
          <w:rFonts w:hint="eastAsia"/>
          <w:color w:val="000000" w:themeColor="text1"/>
          <w:szCs w:val="21"/>
        </w:rPr>
        <w:t>。</w:t>
      </w:r>
    </w:p>
    <w:p w14:paraId="3BC0182E" w14:textId="37658341" w:rsidR="00AA6A8C" w:rsidRPr="00883549" w:rsidRDefault="000E2C05" w:rsidP="00DF05C0">
      <w:pPr>
        <w:pStyle w:val="a4"/>
        <w:spacing w:before="156"/>
        <w:rPr>
          <w:rFonts w:cs="Times New Roman"/>
        </w:rPr>
      </w:pPr>
      <w:r w:rsidRPr="00883549">
        <w:rPr>
          <w:rFonts w:hint="eastAsia"/>
        </w:rPr>
        <w:t>表</w:t>
      </w:r>
      <w:r w:rsidRPr="00883549">
        <w:t xml:space="preserve"> </w:t>
      </w:r>
      <w:r w:rsidRPr="00883549">
        <w:fldChar w:fldCharType="begin"/>
      </w:r>
      <w:r w:rsidRPr="00883549">
        <w:instrText xml:space="preserve"> SEQ </w:instrText>
      </w:r>
      <w:r w:rsidRPr="00883549">
        <w:rPr>
          <w:rFonts w:hint="eastAsia"/>
        </w:rPr>
        <w:instrText>表</w:instrText>
      </w:r>
      <w:r w:rsidRPr="00883549">
        <w:instrText xml:space="preserve"> \* ARABIC </w:instrText>
      </w:r>
      <w:r w:rsidRPr="00883549">
        <w:fldChar w:fldCharType="separate"/>
      </w:r>
      <w:r w:rsidR="0070025D">
        <w:rPr>
          <w:noProof/>
        </w:rPr>
        <w:t>1</w:t>
      </w:r>
      <w:r w:rsidRPr="00883549">
        <w:fldChar w:fldCharType="end"/>
      </w:r>
      <w:r w:rsidRPr="00883549">
        <w:t xml:space="preserve">  </w:t>
      </w:r>
      <w:r w:rsidRPr="00883549">
        <w:rPr>
          <w:rFonts w:cs="Times New Roman"/>
        </w:rPr>
        <w:t>2021.12-2022.12</w:t>
      </w:r>
      <w:r w:rsidRPr="00883549">
        <w:rPr>
          <w:rFonts w:cs="Times New Roman" w:hint="eastAsia"/>
        </w:rPr>
        <w:t>互联网基础资源对比</w:t>
      </w:r>
    </w:p>
    <w:tbl>
      <w:tblPr>
        <w:tblStyle w:val="1414"/>
        <w:tblW w:w="4205" w:type="pct"/>
        <w:jc w:val="center"/>
        <w:tblLayout w:type="fixed"/>
        <w:tblLook w:val="04A0" w:firstRow="1" w:lastRow="0" w:firstColumn="1" w:lastColumn="0" w:noHBand="0" w:noVBand="1"/>
      </w:tblPr>
      <w:tblGrid>
        <w:gridCol w:w="3187"/>
        <w:gridCol w:w="1973"/>
        <w:gridCol w:w="1973"/>
      </w:tblGrid>
      <w:tr w:rsidR="00AA6A8C" w:rsidRPr="00883549" w14:paraId="3D66973B" w14:textId="77777777">
        <w:trPr>
          <w:trHeight w:val="300"/>
          <w:jc w:val="center"/>
        </w:trPr>
        <w:tc>
          <w:tcPr>
            <w:tcW w:w="2234" w:type="pct"/>
            <w:tcBorders>
              <w:top w:val="double" w:sz="4" w:space="0" w:color="auto"/>
              <w:left w:val="nil"/>
              <w:bottom w:val="single" w:sz="4" w:space="0" w:color="auto"/>
              <w:right w:val="single" w:sz="4" w:space="0" w:color="auto"/>
            </w:tcBorders>
            <w:noWrap/>
          </w:tcPr>
          <w:p w14:paraId="536C8370" w14:textId="3840DE2D" w:rsidR="00AA6A8C" w:rsidRPr="00883549" w:rsidRDefault="007778FB"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分类</w:t>
            </w:r>
          </w:p>
        </w:tc>
        <w:tc>
          <w:tcPr>
            <w:tcW w:w="1383" w:type="pct"/>
            <w:tcBorders>
              <w:top w:val="double" w:sz="4" w:space="0" w:color="auto"/>
              <w:left w:val="single" w:sz="4" w:space="0" w:color="auto"/>
              <w:bottom w:val="single" w:sz="4" w:space="0" w:color="auto"/>
              <w:right w:val="nil"/>
            </w:tcBorders>
          </w:tcPr>
          <w:p w14:paraId="04FB3AA8" w14:textId="77777777" w:rsidR="00AA6A8C" w:rsidRPr="00883549" w:rsidRDefault="000E2C0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color w:val="000000" w:themeColor="text1"/>
                <w:sz w:val="18"/>
                <w:szCs w:val="18"/>
              </w:rPr>
              <w:t>2021</w:t>
            </w:r>
            <w:r w:rsidRPr="00883549">
              <w:rPr>
                <w:rFonts w:ascii="Times New Roman" w:hAnsi="Times New Roman"/>
                <w:color w:val="000000" w:themeColor="text1"/>
                <w:sz w:val="18"/>
                <w:szCs w:val="18"/>
              </w:rPr>
              <w:t>年</w:t>
            </w:r>
            <w:r w:rsidRPr="00883549">
              <w:rPr>
                <w:rFonts w:ascii="Times New Roman" w:hAnsi="Times New Roman"/>
                <w:color w:val="000000" w:themeColor="text1"/>
                <w:sz w:val="18"/>
                <w:szCs w:val="18"/>
              </w:rPr>
              <w:t>12</w:t>
            </w:r>
            <w:r w:rsidRPr="00883549">
              <w:rPr>
                <w:rFonts w:ascii="Times New Roman" w:hAnsi="Times New Roman"/>
                <w:color w:val="000000" w:themeColor="text1"/>
                <w:sz w:val="18"/>
                <w:szCs w:val="18"/>
              </w:rPr>
              <w:t>月</w:t>
            </w:r>
          </w:p>
        </w:tc>
        <w:tc>
          <w:tcPr>
            <w:tcW w:w="1383" w:type="pct"/>
            <w:tcBorders>
              <w:top w:val="double" w:sz="4" w:space="0" w:color="auto"/>
              <w:left w:val="single" w:sz="4" w:space="0" w:color="auto"/>
              <w:bottom w:val="single" w:sz="4" w:space="0" w:color="auto"/>
              <w:right w:val="nil"/>
            </w:tcBorders>
          </w:tcPr>
          <w:p w14:paraId="3505DFC7" w14:textId="77777777" w:rsidR="00AA6A8C" w:rsidRPr="00883549" w:rsidRDefault="000E2C0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color w:val="000000" w:themeColor="text1"/>
                <w:sz w:val="18"/>
                <w:szCs w:val="18"/>
              </w:rPr>
              <w:t>2022</w:t>
            </w:r>
            <w:r w:rsidRPr="00883549">
              <w:rPr>
                <w:rFonts w:ascii="Times New Roman" w:hAnsi="Times New Roman"/>
                <w:color w:val="000000" w:themeColor="text1"/>
                <w:sz w:val="18"/>
                <w:szCs w:val="18"/>
              </w:rPr>
              <w:t>年</w:t>
            </w:r>
            <w:r w:rsidRPr="00883549">
              <w:rPr>
                <w:rFonts w:ascii="Times New Roman" w:hAnsi="Times New Roman"/>
                <w:color w:val="000000" w:themeColor="text1"/>
                <w:sz w:val="18"/>
                <w:szCs w:val="18"/>
              </w:rPr>
              <w:t>12</w:t>
            </w:r>
            <w:r w:rsidRPr="00883549">
              <w:rPr>
                <w:rFonts w:ascii="Times New Roman" w:hAnsi="Times New Roman"/>
                <w:color w:val="000000" w:themeColor="text1"/>
                <w:sz w:val="18"/>
                <w:szCs w:val="18"/>
              </w:rPr>
              <w:t>月</w:t>
            </w:r>
          </w:p>
        </w:tc>
      </w:tr>
      <w:tr w:rsidR="00AA6A8C" w:rsidRPr="00883549" w14:paraId="747398BE" w14:textId="77777777">
        <w:trPr>
          <w:trHeight w:val="300"/>
          <w:jc w:val="center"/>
        </w:trPr>
        <w:tc>
          <w:tcPr>
            <w:tcW w:w="2234" w:type="pct"/>
            <w:tcBorders>
              <w:top w:val="single" w:sz="4" w:space="0" w:color="auto"/>
              <w:left w:val="nil"/>
              <w:bottom w:val="single" w:sz="4" w:space="0" w:color="auto"/>
            </w:tcBorders>
            <w:noWrap/>
          </w:tcPr>
          <w:p w14:paraId="112B2266" w14:textId="77777777" w:rsidR="00AA6A8C" w:rsidRPr="00883549" w:rsidRDefault="000E2C05"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color w:val="000000" w:themeColor="text1"/>
                <w:sz w:val="18"/>
                <w:szCs w:val="18"/>
              </w:rPr>
              <w:t>IPv4</w:t>
            </w:r>
            <w:r w:rsidRPr="00883549">
              <w:rPr>
                <w:rFonts w:ascii="Times New Roman" w:hAnsi="Times New Roman"/>
                <w:color w:val="000000" w:themeColor="text1"/>
                <w:sz w:val="18"/>
                <w:szCs w:val="18"/>
              </w:rPr>
              <w:t>（</w:t>
            </w:r>
            <w:proofErr w:type="gramStart"/>
            <w:r w:rsidRPr="00883549">
              <w:rPr>
                <w:rFonts w:ascii="Times New Roman" w:hAnsi="Times New Roman"/>
                <w:color w:val="000000" w:themeColor="text1"/>
                <w:sz w:val="18"/>
                <w:szCs w:val="18"/>
              </w:rPr>
              <w:t>个</w:t>
            </w:r>
            <w:proofErr w:type="gramEnd"/>
            <w:r w:rsidRPr="00883549">
              <w:rPr>
                <w:rFonts w:ascii="Times New Roman" w:hAnsi="Times New Roman"/>
                <w:color w:val="000000" w:themeColor="text1"/>
                <w:sz w:val="18"/>
                <w:szCs w:val="18"/>
              </w:rPr>
              <w:t>）</w:t>
            </w:r>
          </w:p>
          <w:p w14:paraId="58D1F763" w14:textId="2BFA252A"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color w:val="000000" w:themeColor="text1"/>
                <w:sz w:val="18"/>
                <w:szCs w:val="18"/>
              </w:rPr>
              <w:t>IPv6</w:t>
            </w:r>
            <w:r w:rsidRPr="00883549">
              <w:rPr>
                <w:rFonts w:ascii="Times New Roman" w:hAnsi="Times New Roman"/>
                <w:color w:val="000000" w:themeColor="text1"/>
                <w:sz w:val="18"/>
                <w:szCs w:val="18"/>
              </w:rPr>
              <w:t>（块</w:t>
            </w:r>
            <w:r w:rsidRPr="00883549">
              <w:rPr>
                <w:rFonts w:ascii="Times New Roman" w:hAnsi="Times New Roman"/>
                <w:color w:val="000000" w:themeColor="text1"/>
                <w:sz w:val="18"/>
                <w:szCs w:val="18"/>
              </w:rPr>
              <w:t>/32</w:t>
            </w:r>
            <w:r w:rsidRPr="00883549">
              <w:rPr>
                <w:rFonts w:ascii="Times New Roman" w:hAnsi="Times New Roman"/>
                <w:color w:val="000000" w:themeColor="text1"/>
                <w:sz w:val="18"/>
                <w:szCs w:val="18"/>
              </w:rPr>
              <w:t>）</w:t>
            </w:r>
          </w:p>
          <w:p w14:paraId="7EEA1228" w14:textId="46A8AB2E"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color w:val="000000" w:themeColor="text1"/>
                <w:sz w:val="18"/>
                <w:szCs w:val="18"/>
              </w:rPr>
              <w:t>IPv6</w:t>
            </w:r>
            <w:r w:rsidRPr="00883549">
              <w:rPr>
                <w:rFonts w:ascii="Times New Roman" w:hAnsi="Times New Roman"/>
                <w:color w:val="000000" w:themeColor="text1"/>
                <w:sz w:val="18"/>
                <w:szCs w:val="18"/>
              </w:rPr>
              <w:t>活跃用户数（</w:t>
            </w:r>
            <w:r w:rsidRPr="00883549">
              <w:rPr>
                <w:rFonts w:ascii="Times New Roman" w:hAnsi="Times New Roman" w:hint="eastAsia"/>
                <w:color w:val="000000" w:themeColor="text1"/>
                <w:sz w:val="18"/>
                <w:szCs w:val="18"/>
              </w:rPr>
              <w:t>亿</w:t>
            </w:r>
            <w:r w:rsidRPr="00883549">
              <w:rPr>
                <w:rFonts w:ascii="Times New Roman" w:hAnsi="Times New Roman"/>
                <w:color w:val="000000" w:themeColor="text1"/>
                <w:sz w:val="18"/>
                <w:szCs w:val="18"/>
              </w:rPr>
              <w:t>）</w:t>
            </w:r>
          </w:p>
          <w:p w14:paraId="233ECDE3" w14:textId="644DB847"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color w:val="000000" w:themeColor="text1"/>
                <w:sz w:val="18"/>
                <w:szCs w:val="18"/>
              </w:rPr>
              <w:t>域名（</w:t>
            </w:r>
            <w:proofErr w:type="gramStart"/>
            <w:r w:rsidRPr="00883549">
              <w:rPr>
                <w:rFonts w:ascii="Times New Roman" w:hAnsi="Times New Roman"/>
                <w:color w:val="000000" w:themeColor="text1"/>
                <w:sz w:val="18"/>
                <w:szCs w:val="18"/>
              </w:rPr>
              <w:t>个</w:t>
            </w:r>
            <w:proofErr w:type="gramEnd"/>
            <w:r w:rsidRPr="00883549">
              <w:rPr>
                <w:rFonts w:ascii="Times New Roman" w:hAnsi="Times New Roman"/>
                <w:color w:val="000000" w:themeColor="text1"/>
                <w:sz w:val="18"/>
                <w:szCs w:val="18"/>
              </w:rPr>
              <w:t>）</w:t>
            </w:r>
          </w:p>
          <w:p w14:paraId="064D1FEF" w14:textId="779D7230" w:rsidR="00085617" w:rsidRPr="00883549" w:rsidRDefault="00085617" w:rsidP="00DF05C0">
            <w:pPr>
              <w:spacing w:line="240" w:lineRule="auto"/>
              <w:ind w:firstLineChars="100" w:firstLine="180"/>
              <w:rPr>
                <w:rFonts w:ascii="Times New Roman" w:hAnsi="Times New Roman"/>
                <w:color w:val="000000" w:themeColor="text1"/>
                <w:sz w:val="18"/>
                <w:szCs w:val="18"/>
              </w:rPr>
            </w:pPr>
            <w:r w:rsidRPr="00883549">
              <w:rPr>
                <w:rFonts w:ascii="Times New Roman" w:hAnsi="Times New Roman"/>
                <w:color w:val="000000" w:themeColor="text1"/>
                <w:sz w:val="18"/>
                <w:szCs w:val="18"/>
              </w:rPr>
              <w:t>其中</w:t>
            </w:r>
            <w:r w:rsidRPr="00883549">
              <w:rPr>
                <w:rFonts w:ascii="Times New Roman" w:hAnsi="Times New Roman" w:hint="eastAsia"/>
                <w:color w:val="000000" w:themeColor="text1"/>
                <w:sz w:val="18"/>
                <w:szCs w:val="18"/>
              </w:rPr>
              <w:t>“</w:t>
            </w:r>
            <w:r w:rsidRPr="00883549">
              <w:rPr>
                <w:rFonts w:ascii="Times New Roman" w:hAnsi="Times New Roman"/>
                <w:color w:val="000000" w:themeColor="text1"/>
                <w:sz w:val="18"/>
                <w:szCs w:val="18"/>
              </w:rPr>
              <w:t>.CN</w:t>
            </w:r>
            <w:r w:rsidRPr="00883549">
              <w:rPr>
                <w:rFonts w:ascii="Times New Roman" w:hAnsi="Times New Roman" w:hint="eastAsia"/>
                <w:color w:val="000000" w:themeColor="text1"/>
                <w:sz w:val="18"/>
                <w:szCs w:val="18"/>
              </w:rPr>
              <w:t>”</w:t>
            </w:r>
            <w:r w:rsidRPr="00883549">
              <w:rPr>
                <w:rFonts w:ascii="Times New Roman" w:hAnsi="Times New Roman"/>
                <w:color w:val="000000" w:themeColor="text1"/>
                <w:sz w:val="18"/>
                <w:szCs w:val="18"/>
              </w:rPr>
              <w:t>域名（</w:t>
            </w:r>
            <w:proofErr w:type="gramStart"/>
            <w:r w:rsidRPr="00883549">
              <w:rPr>
                <w:rFonts w:ascii="Times New Roman" w:hAnsi="Times New Roman"/>
                <w:color w:val="000000" w:themeColor="text1"/>
                <w:sz w:val="18"/>
                <w:szCs w:val="18"/>
              </w:rPr>
              <w:t>个</w:t>
            </w:r>
            <w:proofErr w:type="gramEnd"/>
            <w:r w:rsidRPr="00883549">
              <w:rPr>
                <w:rFonts w:ascii="Times New Roman" w:hAnsi="Times New Roman"/>
                <w:color w:val="000000" w:themeColor="text1"/>
                <w:sz w:val="18"/>
                <w:szCs w:val="18"/>
              </w:rPr>
              <w:t>）</w:t>
            </w:r>
          </w:p>
          <w:p w14:paraId="25842430" w14:textId="16C7BB68"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移动</w:t>
            </w:r>
            <w:r w:rsidRPr="00883549">
              <w:rPr>
                <w:rFonts w:ascii="Times New Roman" w:hAnsi="Times New Roman"/>
                <w:color w:val="000000" w:themeColor="text1"/>
                <w:sz w:val="18"/>
                <w:szCs w:val="18"/>
              </w:rPr>
              <w:t>电话基站</w:t>
            </w:r>
            <w:r w:rsidRPr="00883549">
              <w:rPr>
                <w:rFonts w:ascii="Times New Roman" w:hAnsi="Times New Roman" w:hint="eastAsia"/>
                <w:color w:val="000000" w:themeColor="text1"/>
                <w:sz w:val="18"/>
                <w:szCs w:val="18"/>
              </w:rPr>
              <w:t>（万个）</w:t>
            </w:r>
          </w:p>
          <w:p w14:paraId="4B1CDEBE" w14:textId="77777777"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互联网宽带接入端口（亿个）</w:t>
            </w:r>
          </w:p>
          <w:p w14:paraId="23C48648" w14:textId="183390C5" w:rsidR="00085617" w:rsidRPr="00883549" w:rsidRDefault="00085617" w:rsidP="00DF05C0">
            <w:pPr>
              <w:spacing w:line="240" w:lineRule="auto"/>
              <w:ind w:firstLineChars="0" w:firstLine="0"/>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光缆</w:t>
            </w:r>
            <w:r w:rsidRPr="00883549">
              <w:rPr>
                <w:rFonts w:ascii="Times New Roman" w:hAnsi="Times New Roman"/>
                <w:color w:val="000000" w:themeColor="text1"/>
                <w:sz w:val="18"/>
                <w:szCs w:val="18"/>
              </w:rPr>
              <w:t>线路长度（</w:t>
            </w:r>
            <w:proofErr w:type="gramStart"/>
            <w:r w:rsidRPr="00883549">
              <w:rPr>
                <w:rFonts w:ascii="Times New Roman" w:hAnsi="Times New Roman" w:hint="eastAsia"/>
                <w:color w:val="000000" w:themeColor="text1"/>
                <w:sz w:val="18"/>
                <w:szCs w:val="18"/>
              </w:rPr>
              <w:t>万</w:t>
            </w:r>
            <w:r w:rsidRPr="00883549">
              <w:rPr>
                <w:rFonts w:ascii="Times New Roman" w:hAnsi="Times New Roman"/>
                <w:color w:val="000000" w:themeColor="text1"/>
                <w:sz w:val="18"/>
                <w:szCs w:val="18"/>
              </w:rPr>
              <w:t>公里</w:t>
            </w:r>
            <w:proofErr w:type="gramEnd"/>
            <w:r w:rsidRPr="00883549">
              <w:rPr>
                <w:rFonts w:ascii="Times New Roman" w:hAnsi="Times New Roman"/>
                <w:color w:val="000000" w:themeColor="text1"/>
                <w:sz w:val="18"/>
                <w:szCs w:val="18"/>
              </w:rPr>
              <w:t>）</w:t>
            </w:r>
          </w:p>
        </w:tc>
        <w:tc>
          <w:tcPr>
            <w:tcW w:w="1383" w:type="pct"/>
            <w:tcBorders>
              <w:top w:val="single" w:sz="4" w:space="0" w:color="auto"/>
              <w:bottom w:val="single" w:sz="4" w:space="0" w:color="auto"/>
              <w:right w:val="nil"/>
            </w:tcBorders>
          </w:tcPr>
          <w:p w14:paraId="214FB97D" w14:textId="77777777" w:rsidR="00AA6A8C" w:rsidRPr="00883549" w:rsidRDefault="000E2C05"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392,486,656</w:t>
            </w:r>
          </w:p>
          <w:p w14:paraId="4FFFE5E5" w14:textId="77777777" w:rsidR="00085617" w:rsidRPr="00883549" w:rsidRDefault="00085617"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63,052</w:t>
            </w:r>
          </w:p>
          <w:p w14:paraId="1E3ED9CA" w14:textId="77777777" w:rsidR="00085617" w:rsidRPr="00883549" w:rsidRDefault="00085617" w:rsidP="00DF05C0">
            <w:pPr>
              <w:spacing w:line="240" w:lineRule="auto"/>
              <w:ind w:rightChars="74" w:right="155" w:firstLineChars="0" w:firstLine="0"/>
              <w:jc w:val="right"/>
              <w:rPr>
                <w:rFonts w:ascii="Times New Roman" w:eastAsiaTheme="minorEastAsia" w:hAnsi="Times New Roman"/>
                <w:color w:val="000000" w:themeColor="text1"/>
                <w:sz w:val="18"/>
                <w:szCs w:val="20"/>
              </w:rPr>
            </w:pPr>
            <w:r w:rsidRPr="00883549">
              <w:rPr>
                <w:rFonts w:ascii="Times New Roman" w:eastAsiaTheme="minorEastAsia" w:hAnsi="Times New Roman"/>
                <w:color w:val="000000" w:themeColor="text1"/>
                <w:sz w:val="18"/>
                <w:szCs w:val="20"/>
              </w:rPr>
              <w:t>6.08</w:t>
            </w:r>
          </w:p>
          <w:p w14:paraId="21C45EFA" w14:textId="77777777" w:rsidR="00085617" w:rsidRPr="00883549" w:rsidRDefault="00085617" w:rsidP="00DF05C0">
            <w:pPr>
              <w:spacing w:line="240" w:lineRule="auto"/>
              <w:ind w:rightChars="74" w:right="155" w:firstLineChars="0" w:firstLine="0"/>
              <w:jc w:val="right"/>
              <w:rPr>
                <w:rFonts w:ascii="Times New Roman" w:hAnsi="Times New Roman"/>
                <w:color w:val="000000" w:themeColor="text1"/>
                <w:sz w:val="18"/>
                <w:szCs w:val="18"/>
              </w:rPr>
            </w:pPr>
            <w:r w:rsidRPr="00883549">
              <w:rPr>
                <w:rFonts w:ascii="Times New Roman" w:hAnsi="Times New Roman"/>
                <w:color w:val="000000" w:themeColor="text1"/>
                <w:sz w:val="18"/>
                <w:szCs w:val="18"/>
              </w:rPr>
              <w:t>35,931,063</w:t>
            </w:r>
          </w:p>
          <w:p w14:paraId="17B5ADC9" w14:textId="77777777" w:rsidR="00085617" w:rsidRPr="00883549" w:rsidRDefault="00085617" w:rsidP="00DF05C0">
            <w:pPr>
              <w:spacing w:line="240" w:lineRule="auto"/>
              <w:ind w:rightChars="74" w:right="155" w:firstLineChars="0" w:firstLine="0"/>
              <w:jc w:val="right"/>
              <w:rPr>
                <w:rFonts w:ascii="Times New Roman" w:hAnsi="Times New Roman"/>
                <w:sz w:val="18"/>
                <w:szCs w:val="18"/>
              </w:rPr>
            </w:pPr>
            <w:r w:rsidRPr="00883549">
              <w:rPr>
                <w:rFonts w:ascii="Times New Roman" w:hAnsi="Times New Roman"/>
                <w:sz w:val="18"/>
                <w:szCs w:val="18"/>
              </w:rPr>
              <w:t>20,410,139</w:t>
            </w:r>
          </w:p>
          <w:p w14:paraId="1BC52F14" w14:textId="77777777" w:rsidR="00085617" w:rsidRPr="00883549" w:rsidRDefault="00085617" w:rsidP="00DF05C0">
            <w:pPr>
              <w:spacing w:line="240" w:lineRule="auto"/>
              <w:ind w:rightChars="74" w:right="155" w:firstLineChars="0" w:firstLine="0"/>
              <w:jc w:val="right"/>
              <w:rPr>
                <w:rFonts w:ascii="Times New Roman" w:hAnsi="Times New Roman"/>
                <w:sz w:val="18"/>
                <w:szCs w:val="18"/>
              </w:rPr>
            </w:pPr>
            <w:r w:rsidRPr="00883549">
              <w:rPr>
                <w:rFonts w:ascii="Times New Roman" w:hAnsi="Times New Roman"/>
                <w:sz w:val="18"/>
                <w:szCs w:val="18"/>
              </w:rPr>
              <w:t>996</w:t>
            </w:r>
          </w:p>
          <w:p w14:paraId="5F8BBF2B" w14:textId="77777777" w:rsidR="00085617" w:rsidRPr="00883549" w:rsidRDefault="00085617" w:rsidP="00DF05C0">
            <w:pPr>
              <w:spacing w:line="240" w:lineRule="auto"/>
              <w:ind w:rightChars="74" w:right="155" w:firstLineChars="0" w:firstLine="0"/>
              <w:jc w:val="right"/>
              <w:rPr>
                <w:rFonts w:ascii="Times New Roman" w:hAnsi="Times New Roman"/>
                <w:caps/>
                <w:color w:val="000000" w:themeColor="text1"/>
                <w:sz w:val="18"/>
                <w:szCs w:val="18"/>
              </w:rPr>
            </w:pPr>
            <w:r w:rsidRPr="00883549">
              <w:rPr>
                <w:rFonts w:ascii="Times New Roman" w:hAnsi="Times New Roman"/>
                <w:caps/>
                <w:color w:val="000000" w:themeColor="text1"/>
                <w:sz w:val="18"/>
                <w:szCs w:val="18"/>
              </w:rPr>
              <w:t>10.18</w:t>
            </w:r>
          </w:p>
          <w:p w14:paraId="45603573" w14:textId="7BA27101" w:rsidR="00085617" w:rsidRPr="00883549" w:rsidRDefault="002C7139" w:rsidP="00DF05C0">
            <w:pPr>
              <w:spacing w:line="240" w:lineRule="auto"/>
              <w:ind w:rightChars="74" w:right="155" w:firstLineChars="0" w:firstLine="0"/>
              <w:jc w:val="right"/>
              <w:rPr>
                <w:rFonts w:ascii="Times New Roman" w:eastAsiaTheme="minorEastAsia" w:hAnsi="Times New Roman"/>
                <w:color w:val="000000" w:themeColor="text1"/>
                <w:sz w:val="18"/>
                <w:szCs w:val="20"/>
              </w:rPr>
            </w:pPr>
            <w:r w:rsidRPr="00883549">
              <w:rPr>
                <w:rFonts w:ascii="Times New Roman" w:eastAsiaTheme="minorEastAsia" w:hAnsi="Times New Roman"/>
                <w:color w:val="000000" w:themeColor="text1"/>
                <w:sz w:val="18"/>
                <w:szCs w:val="20"/>
              </w:rPr>
              <w:t>5</w:t>
            </w:r>
            <w:r w:rsidR="00415258" w:rsidRPr="00883549">
              <w:rPr>
                <w:rFonts w:ascii="Times New Roman" w:eastAsiaTheme="minorEastAsia" w:hAnsi="Times New Roman"/>
                <w:color w:val="000000" w:themeColor="text1"/>
                <w:sz w:val="18"/>
                <w:szCs w:val="20"/>
              </w:rPr>
              <w:t>,</w:t>
            </w:r>
            <w:r w:rsidRPr="00883549">
              <w:rPr>
                <w:rFonts w:ascii="Times New Roman" w:eastAsiaTheme="minorEastAsia" w:hAnsi="Times New Roman"/>
                <w:color w:val="000000" w:themeColor="text1"/>
                <w:sz w:val="18"/>
                <w:szCs w:val="20"/>
              </w:rPr>
              <w:t>488</w:t>
            </w:r>
          </w:p>
        </w:tc>
        <w:tc>
          <w:tcPr>
            <w:tcW w:w="1383" w:type="pct"/>
            <w:tcBorders>
              <w:top w:val="single" w:sz="4" w:space="0" w:color="auto"/>
              <w:bottom w:val="single" w:sz="4" w:space="0" w:color="auto"/>
              <w:right w:val="nil"/>
            </w:tcBorders>
          </w:tcPr>
          <w:p w14:paraId="3E72D046" w14:textId="77777777" w:rsidR="00AA6A8C" w:rsidRPr="00883549" w:rsidRDefault="003E6C7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391,822,848</w:t>
            </w:r>
          </w:p>
          <w:p w14:paraId="2A0FAB9B" w14:textId="77777777" w:rsidR="003E6C78" w:rsidRPr="00883549" w:rsidRDefault="003E6C7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67,369</w:t>
            </w:r>
          </w:p>
          <w:p w14:paraId="4FC12F2A" w14:textId="77777777" w:rsidR="003E6C78" w:rsidRPr="00883549" w:rsidRDefault="003E6C78" w:rsidP="00DF05C0">
            <w:pPr>
              <w:spacing w:line="240" w:lineRule="auto"/>
              <w:ind w:rightChars="74" w:right="155" w:firstLineChars="0" w:firstLine="0"/>
              <w:jc w:val="right"/>
              <w:rPr>
                <w:rFonts w:ascii="Times New Roman" w:eastAsiaTheme="minorEastAsia" w:hAnsi="Times New Roman"/>
                <w:color w:val="000000" w:themeColor="text1"/>
                <w:sz w:val="18"/>
                <w:szCs w:val="20"/>
              </w:rPr>
            </w:pPr>
            <w:r w:rsidRPr="00883549">
              <w:rPr>
                <w:rFonts w:ascii="Times New Roman" w:eastAsiaTheme="minorEastAsia" w:hAnsi="Times New Roman"/>
                <w:color w:val="000000" w:themeColor="text1"/>
                <w:sz w:val="18"/>
                <w:szCs w:val="20"/>
              </w:rPr>
              <w:t>7.28</w:t>
            </w:r>
          </w:p>
          <w:p w14:paraId="053F49D3" w14:textId="77777777" w:rsidR="003E6C78" w:rsidRPr="00883549" w:rsidRDefault="003E6C78" w:rsidP="00DF05C0">
            <w:pPr>
              <w:spacing w:line="240" w:lineRule="auto"/>
              <w:ind w:rightChars="74" w:right="155" w:firstLineChars="0" w:firstLine="0"/>
              <w:jc w:val="right"/>
              <w:rPr>
                <w:rFonts w:ascii="Times New Roman" w:eastAsiaTheme="minorEastAsia" w:hAnsi="Times New Roman"/>
                <w:color w:val="000000" w:themeColor="text1"/>
                <w:sz w:val="18"/>
                <w:szCs w:val="20"/>
              </w:rPr>
            </w:pPr>
            <w:r w:rsidRPr="00883549">
              <w:rPr>
                <w:rFonts w:ascii="Times New Roman" w:eastAsiaTheme="minorEastAsia" w:hAnsi="Times New Roman"/>
                <w:color w:val="000000" w:themeColor="text1"/>
                <w:sz w:val="18"/>
                <w:szCs w:val="20"/>
              </w:rPr>
              <w:t>34,400,483</w:t>
            </w:r>
          </w:p>
          <w:p w14:paraId="699C007A" w14:textId="0B5BBA40" w:rsidR="003E6C78" w:rsidRPr="00883549" w:rsidRDefault="003E6C78" w:rsidP="00D42C5B">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20,101,491</w:t>
            </w:r>
          </w:p>
          <w:p w14:paraId="0CAA583C" w14:textId="41AA79D8" w:rsidR="003E6C78" w:rsidRPr="00883549" w:rsidRDefault="003E6C78" w:rsidP="00D42C5B">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1083</w:t>
            </w:r>
          </w:p>
          <w:p w14:paraId="2E570F25" w14:textId="77777777" w:rsidR="003E6C78" w:rsidRPr="00883549" w:rsidRDefault="003E6C7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10.71</w:t>
            </w:r>
          </w:p>
          <w:p w14:paraId="16EF4696" w14:textId="2E42148C" w:rsidR="003E6C78" w:rsidRPr="00883549" w:rsidRDefault="003E6C7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5,958</w:t>
            </w:r>
          </w:p>
        </w:tc>
      </w:tr>
    </w:tbl>
    <w:p w14:paraId="629639D8" w14:textId="30AF37BA" w:rsidR="00AA6A8C" w:rsidRPr="00883549" w:rsidRDefault="000E2C05" w:rsidP="00C6036C">
      <w:pPr>
        <w:keepLines/>
        <w:numPr>
          <w:ilvl w:val="0"/>
          <w:numId w:val="4"/>
        </w:numPr>
        <w:topLinePunct/>
        <w:snapToGrid w:val="0"/>
        <w:spacing w:before="320" w:after="200"/>
        <w:ind w:left="0" w:firstLineChars="0" w:firstLine="0"/>
        <w:outlineLvl w:val="2"/>
        <w:rPr>
          <w:rFonts w:eastAsia="楷体_GB2312"/>
          <w:color w:val="000000" w:themeColor="text1"/>
          <w:sz w:val="30"/>
          <w:szCs w:val="30"/>
        </w:rPr>
      </w:pPr>
      <w:bookmarkStart w:id="239" w:name="_Toc3856"/>
      <w:bookmarkStart w:id="240" w:name="_Toc2178"/>
      <w:bookmarkStart w:id="241" w:name="_Toc18643"/>
      <w:bookmarkStart w:id="242" w:name="_Toc21924"/>
      <w:bookmarkStart w:id="243" w:name="_Toc16117"/>
      <w:bookmarkStart w:id="244" w:name="_Toc130371035"/>
      <w:r w:rsidRPr="00883549">
        <w:rPr>
          <w:rFonts w:eastAsia="楷体_GB2312"/>
          <w:color w:val="000000" w:themeColor="text1"/>
          <w:sz w:val="30"/>
          <w:szCs w:val="30"/>
        </w:rPr>
        <w:t>IP</w:t>
      </w:r>
      <w:r w:rsidRPr="00883549">
        <w:rPr>
          <w:rFonts w:eastAsia="楷体_GB2312" w:hint="eastAsia"/>
          <w:color w:val="000000" w:themeColor="text1"/>
          <w:sz w:val="30"/>
          <w:szCs w:val="30"/>
        </w:rPr>
        <w:t>地址</w:t>
      </w:r>
      <w:bookmarkEnd w:id="239"/>
      <w:bookmarkEnd w:id="240"/>
      <w:bookmarkEnd w:id="241"/>
      <w:bookmarkEnd w:id="242"/>
      <w:bookmarkEnd w:id="243"/>
      <w:bookmarkEnd w:id="244"/>
    </w:p>
    <w:p w14:paraId="02AC7222" w14:textId="46AD508E" w:rsidR="00D06087" w:rsidRPr="00883549" w:rsidRDefault="00D06087"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w:t>
      </w:r>
      <w:r w:rsidRPr="00883549">
        <w:rPr>
          <w:color w:val="000000" w:themeColor="text1"/>
          <w:szCs w:val="21"/>
        </w:rPr>
        <w:t>IPv6</w:t>
      </w:r>
      <w:r w:rsidRPr="00883549">
        <w:rPr>
          <w:rFonts w:hint="eastAsia"/>
          <w:color w:val="000000" w:themeColor="text1"/>
          <w:szCs w:val="21"/>
        </w:rPr>
        <w:t>地址数量为</w:t>
      </w:r>
      <w:r w:rsidRPr="00883549">
        <w:rPr>
          <w:color w:val="000000" w:themeColor="text1"/>
          <w:szCs w:val="21"/>
        </w:rPr>
        <w:t>67369</w:t>
      </w:r>
      <w:r w:rsidRPr="00883549">
        <w:rPr>
          <w:rFonts w:hint="eastAsia"/>
          <w:color w:val="000000" w:themeColor="text1"/>
          <w:szCs w:val="21"/>
        </w:rPr>
        <w:t>块</w:t>
      </w:r>
      <w:r w:rsidRPr="00883549">
        <w:rPr>
          <w:color w:val="000000" w:themeColor="text1"/>
          <w:szCs w:val="21"/>
        </w:rPr>
        <w:t>/32</w:t>
      </w:r>
      <w:r w:rsidRPr="00883549">
        <w:rPr>
          <w:rFonts w:hint="eastAsia"/>
          <w:color w:val="000000" w:themeColor="text1"/>
          <w:szCs w:val="21"/>
        </w:rPr>
        <w:t>，较</w:t>
      </w:r>
      <w:r w:rsidRPr="00883549">
        <w:rPr>
          <w:rFonts w:hint="eastAsia"/>
          <w:color w:val="000000" w:themeColor="text1"/>
          <w:szCs w:val="21"/>
        </w:rPr>
        <w:t>202</w:t>
      </w:r>
      <w:r w:rsidRPr="00883549">
        <w:rPr>
          <w:color w:val="000000" w:themeColor="text1"/>
          <w:szCs w:val="21"/>
        </w:rPr>
        <w:t>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月增长</w:t>
      </w:r>
      <w:r w:rsidR="002F6FFA" w:rsidRPr="00883549">
        <w:rPr>
          <w:color w:val="000000" w:themeColor="text1"/>
          <w:szCs w:val="21"/>
        </w:rPr>
        <w:t>6.8</w:t>
      </w:r>
      <w:r w:rsidRPr="00883549">
        <w:rPr>
          <w:color w:val="000000" w:themeColor="text1"/>
          <w:szCs w:val="21"/>
        </w:rPr>
        <w:t>%</w:t>
      </w:r>
      <w:r w:rsidRPr="00883549">
        <w:rPr>
          <w:rFonts w:hint="eastAsia"/>
          <w:color w:val="000000" w:themeColor="text1"/>
          <w:szCs w:val="21"/>
        </w:rPr>
        <w:t>。</w:t>
      </w:r>
      <w:r w:rsidRPr="00883549">
        <w:rPr>
          <w:rFonts w:hint="eastAsia"/>
          <w:color w:val="000000" w:themeColor="text1"/>
          <w:szCs w:val="21"/>
        </w:rPr>
        <w:t>CNNIC</w:t>
      </w:r>
      <w:r w:rsidRPr="00883549">
        <w:rPr>
          <w:rFonts w:hint="eastAsia"/>
          <w:color w:val="000000" w:themeColor="text1"/>
          <w:szCs w:val="21"/>
        </w:rPr>
        <w:t>监测范围内的全球知名度较高的</w:t>
      </w:r>
      <w:r w:rsidRPr="00883549">
        <w:rPr>
          <w:rFonts w:hint="eastAsia"/>
          <w:color w:val="000000" w:themeColor="text1"/>
          <w:szCs w:val="21"/>
        </w:rPr>
        <w:t>23</w:t>
      </w:r>
      <w:r w:rsidRPr="00883549">
        <w:rPr>
          <w:rFonts w:hint="eastAsia"/>
          <w:color w:val="000000" w:themeColor="text1"/>
          <w:szCs w:val="21"/>
        </w:rPr>
        <w:t>个公共递归服务中，有</w:t>
      </w:r>
      <w:r w:rsidRPr="00883549">
        <w:rPr>
          <w:rFonts w:hint="eastAsia"/>
          <w:color w:val="000000" w:themeColor="text1"/>
          <w:szCs w:val="21"/>
        </w:rPr>
        <w:t>14</w:t>
      </w:r>
      <w:r w:rsidRPr="00883549">
        <w:rPr>
          <w:rFonts w:hint="eastAsia"/>
          <w:color w:val="000000" w:themeColor="text1"/>
          <w:szCs w:val="21"/>
        </w:rPr>
        <w:t>个递归服务提供</w:t>
      </w:r>
      <w:r w:rsidRPr="00883549">
        <w:rPr>
          <w:rFonts w:hint="eastAsia"/>
          <w:color w:val="000000" w:themeColor="text1"/>
          <w:szCs w:val="21"/>
        </w:rPr>
        <w:t>IPv6</w:t>
      </w:r>
      <w:r w:rsidRPr="00883549">
        <w:rPr>
          <w:rFonts w:hint="eastAsia"/>
          <w:color w:val="000000" w:themeColor="text1"/>
          <w:szCs w:val="21"/>
        </w:rPr>
        <w:t>地址，占比为</w:t>
      </w:r>
      <w:r w:rsidRPr="00883549">
        <w:rPr>
          <w:rFonts w:hint="eastAsia"/>
          <w:color w:val="000000" w:themeColor="text1"/>
          <w:szCs w:val="21"/>
        </w:rPr>
        <w:t>60.</w:t>
      </w:r>
      <w:r w:rsidRPr="00883549">
        <w:rPr>
          <w:color w:val="000000" w:themeColor="text1"/>
          <w:szCs w:val="21"/>
        </w:rPr>
        <w:t>9</w:t>
      </w:r>
      <w:r w:rsidRPr="00883549">
        <w:rPr>
          <w:rFonts w:hint="eastAsia"/>
          <w:color w:val="000000" w:themeColor="text1"/>
          <w:szCs w:val="21"/>
        </w:rPr>
        <w:t>%</w:t>
      </w:r>
      <w:r w:rsidRPr="00883549">
        <w:rPr>
          <w:rFonts w:hint="eastAsia"/>
          <w:color w:val="000000" w:themeColor="text1"/>
          <w:szCs w:val="21"/>
        </w:rPr>
        <w:t>，其中有</w:t>
      </w:r>
      <w:r w:rsidRPr="00883549">
        <w:rPr>
          <w:rFonts w:hint="eastAsia"/>
          <w:color w:val="000000" w:themeColor="text1"/>
          <w:szCs w:val="21"/>
        </w:rPr>
        <w:t>13</w:t>
      </w:r>
      <w:r w:rsidRPr="00883549">
        <w:rPr>
          <w:rFonts w:hint="eastAsia"/>
          <w:color w:val="000000" w:themeColor="text1"/>
          <w:szCs w:val="21"/>
        </w:rPr>
        <w:t>个解析服务正常。</w:t>
      </w:r>
    </w:p>
    <w:p w14:paraId="2CA33C93" w14:textId="77777777" w:rsidR="00D06087" w:rsidRPr="00883549" w:rsidRDefault="00D06087" w:rsidP="00DF05C0">
      <w:pPr>
        <w:pStyle w:val="afff2"/>
        <w:spacing w:before="156"/>
        <w:rPr>
          <w:rFonts w:ascii="Times New Roman" w:hAnsi="Times New Roman"/>
          <w:color w:val="000000" w:themeColor="text1"/>
        </w:rPr>
      </w:pPr>
      <w:r w:rsidRPr="00883549">
        <w:rPr>
          <w:rFonts w:ascii="Times New Roman" w:hAnsi="Times New Roman" w:hint="eastAsia"/>
          <w:noProof/>
        </w:rPr>
        <w:lastRenderedPageBreak/>
        <w:drawing>
          <wp:inline distT="0" distB="0" distL="0" distR="0" wp14:anchorId="49FA8F58" wp14:editId="2C5A025B">
            <wp:extent cx="4533900" cy="2409825"/>
            <wp:effectExtent l="0" t="0" r="0" b="9525"/>
            <wp:docPr id="81"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1FAF85BC" w14:textId="3AED3496"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w:t>
      </w:r>
      <w:r w:rsidRPr="00883549">
        <w:fldChar w:fldCharType="end"/>
      </w:r>
      <w:r w:rsidRPr="00883549">
        <w:t xml:space="preserve"> </w:t>
      </w:r>
      <w:r w:rsidRPr="00883549">
        <w:rPr>
          <w:rFonts w:hint="eastAsia"/>
        </w:rPr>
        <w:t xml:space="preserve"> </w:t>
      </w:r>
      <w:r w:rsidRPr="00883549">
        <w:t>IPv6</w:t>
      </w:r>
      <w:r w:rsidRPr="00883549">
        <w:rPr>
          <w:rFonts w:hint="eastAsia"/>
        </w:rPr>
        <w:t>地址数量</w:t>
      </w:r>
      <w:r w:rsidRPr="00883549">
        <w:rPr>
          <w:rStyle w:val="affc"/>
        </w:rPr>
        <w:footnoteReference w:id="2"/>
      </w:r>
    </w:p>
    <w:p w14:paraId="72A4A57D" w14:textId="77777777" w:rsidR="00D06087" w:rsidRPr="00883549" w:rsidRDefault="00D06087" w:rsidP="00DF05C0">
      <w:pPr>
        <w:ind w:firstLine="420"/>
        <w:rPr>
          <w:color w:val="000000" w:themeColor="text1"/>
        </w:rPr>
      </w:pPr>
      <w:bookmarkStart w:id="245" w:name="_Toc409079046"/>
      <w:bookmarkStart w:id="246" w:name="_Toc472522553"/>
      <w:r w:rsidRPr="00883549">
        <w:rPr>
          <w:rFonts w:hint="eastAsia"/>
          <w:color w:val="000000" w:themeColor="text1"/>
        </w:rPr>
        <w:t>截至</w:t>
      </w:r>
      <w:r w:rsidRPr="00883549">
        <w:rPr>
          <w:rFonts w:hint="eastAsia"/>
          <w:color w:val="000000" w:themeColor="text1"/>
        </w:rPr>
        <w:t>202</w:t>
      </w:r>
      <w:r w:rsidRPr="00883549">
        <w:rPr>
          <w:color w:val="000000" w:themeColor="text1"/>
        </w:rPr>
        <w:t>2</w:t>
      </w:r>
      <w:r w:rsidRPr="00883549">
        <w:rPr>
          <w:rFonts w:hint="eastAsia"/>
          <w:color w:val="000000" w:themeColor="text1"/>
        </w:rPr>
        <w:t>年</w:t>
      </w:r>
      <w:r w:rsidRPr="00883549">
        <w:rPr>
          <w:color w:val="000000" w:themeColor="text1"/>
        </w:rPr>
        <w:t>12</w:t>
      </w:r>
      <w:r w:rsidRPr="00883549">
        <w:rPr>
          <w:rFonts w:hint="eastAsia"/>
          <w:color w:val="000000" w:themeColor="text1"/>
        </w:rPr>
        <w:t>月</w:t>
      </w:r>
      <w:r w:rsidRPr="00883549">
        <w:rPr>
          <w:color w:val="000000" w:themeColor="text1"/>
        </w:rPr>
        <w:t>，</w:t>
      </w:r>
      <w:r w:rsidRPr="00883549">
        <w:rPr>
          <w:rFonts w:hint="eastAsia"/>
          <w:color w:val="000000" w:themeColor="text1"/>
        </w:rPr>
        <w:t>我国</w:t>
      </w:r>
      <w:r w:rsidRPr="00883549">
        <w:rPr>
          <w:rFonts w:hint="eastAsia"/>
          <w:color w:val="000000" w:themeColor="text1"/>
        </w:rPr>
        <w:t>IP</w:t>
      </w:r>
      <w:r w:rsidRPr="00883549">
        <w:rPr>
          <w:color w:val="000000" w:themeColor="text1"/>
        </w:rPr>
        <w:t>v6</w:t>
      </w:r>
      <w:r w:rsidRPr="00883549">
        <w:rPr>
          <w:color w:val="000000" w:themeColor="text1"/>
        </w:rPr>
        <w:t>活跃用户数达</w:t>
      </w:r>
      <w:r w:rsidRPr="00883549">
        <w:rPr>
          <w:color w:val="000000" w:themeColor="text1"/>
        </w:rPr>
        <w:t>7.28</w:t>
      </w:r>
      <w:r w:rsidRPr="00883549">
        <w:rPr>
          <w:rFonts w:hint="eastAsia"/>
          <w:color w:val="000000" w:themeColor="text1"/>
        </w:rPr>
        <w:t>亿</w:t>
      </w:r>
      <w:r w:rsidRPr="00883549">
        <w:rPr>
          <w:color w:val="000000" w:themeColor="text1"/>
        </w:rPr>
        <w:t>。</w:t>
      </w:r>
    </w:p>
    <w:p w14:paraId="316D934A" w14:textId="77777777" w:rsidR="00D06087" w:rsidRPr="00883549" w:rsidRDefault="00D06087" w:rsidP="00DF05C0">
      <w:pPr>
        <w:pStyle w:val="afff2"/>
        <w:spacing w:before="156"/>
        <w:rPr>
          <w:rFonts w:ascii="Times New Roman" w:hAnsi="Times New Roman"/>
          <w:noProof/>
        </w:rPr>
      </w:pPr>
      <w:r w:rsidRPr="00883549">
        <w:rPr>
          <w:rFonts w:ascii="Times New Roman" w:hAnsi="Times New Roman"/>
          <w:noProof/>
        </w:rPr>
        <w:drawing>
          <wp:inline distT="0" distB="0" distL="0" distR="0" wp14:anchorId="1419194E" wp14:editId="67BB1E60">
            <wp:extent cx="4532400" cy="2408400"/>
            <wp:effectExtent l="0" t="0" r="1905" b="11430"/>
            <wp:docPr id="17" name="图表 1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5E2FC917" w14:textId="7CAAC493"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w:t>
      </w:r>
      <w:r w:rsidRPr="00883549">
        <w:fldChar w:fldCharType="end"/>
      </w:r>
      <w:r w:rsidRPr="00883549">
        <w:t xml:space="preserve">  </w:t>
      </w:r>
      <w:r w:rsidRPr="00883549">
        <w:rPr>
          <w:rFonts w:hint="eastAsia"/>
        </w:rPr>
        <w:t>IP</w:t>
      </w:r>
      <w:r w:rsidRPr="00883549">
        <w:t>v</w:t>
      </w:r>
      <w:r w:rsidRPr="00883549">
        <w:rPr>
          <w:rFonts w:hint="eastAsia"/>
        </w:rPr>
        <w:t>6</w:t>
      </w:r>
      <w:r w:rsidRPr="00883549">
        <w:rPr>
          <w:rFonts w:hint="eastAsia"/>
        </w:rPr>
        <w:t>活跃用户数</w:t>
      </w:r>
    </w:p>
    <w:bookmarkEnd w:id="245"/>
    <w:bookmarkEnd w:id="246"/>
    <w:p w14:paraId="5E8F0DF8" w14:textId="77777777" w:rsidR="00D06087" w:rsidRPr="00883549" w:rsidRDefault="00D06087" w:rsidP="00DF05C0">
      <w:pPr>
        <w:spacing w:beforeLines="50" w:before="156"/>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w:t>
      </w:r>
      <w:r w:rsidRPr="00883549">
        <w:rPr>
          <w:color w:val="000000" w:themeColor="text1"/>
          <w:szCs w:val="21"/>
        </w:rPr>
        <w:t>我国</w:t>
      </w:r>
      <w:r w:rsidRPr="00883549">
        <w:rPr>
          <w:color w:val="000000" w:themeColor="text1"/>
          <w:szCs w:val="21"/>
        </w:rPr>
        <w:t>IPv4</w:t>
      </w:r>
      <w:r w:rsidRPr="00883549">
        <w:rPr>
          <w:rFonts w:hint="eastAsia"/>
          <w:color w:val="000000" w:themeColor="text1"/>
          <w:szCs w:val="21"/>
        </w:rPr>
        <w:t>地址数量为</w:t>
      </w:r>
      <w:r w:rsidRPr="00883549">
        <w:rPr>
          <w:color w:val="000000" w:themeColor="text1"/>
          <w:szCs w:val="21"/>
        </w:rPr>
        <w:t>39182</w:t>
      </w:r>
      <w:r w:rsidRPr="00883549">
        <w:rPr>
          <w:rFonts w:hint="eastAsia"/>
          <w:color w:val="000000" w:themeColor="text1"/>
          <w:szCs w:val="21"/>
        </w:rPr>
        <w:t>万个。</w:t>
      </w:r>
    </w:p>
    <w:p w14:paraId="3117C806" w14:textId="77777777" w:rsidR="00D06087" w:rsidRPr="00883549" w:rsidRDefault="00D06087" w:rsidP="00DF05C0">
      <w:pPr>
        <w:pStyle w:val="afff2"/>
        <w:spacing w:before="156"/>
        <w:rPr>
          <w:rFonts w:ascii="Times New Roman" w:hAnsi="Times New Roman"/>
          <w:noProof/>
          <w:color w:val="000000" w:themeColor="text1"/>
        </w:rPr>
      </w:pPr>
      <w:r w:rsidRPr="00883549">
        <w:rPr>
          <w:rFonts w:ascii="Times New Roman" w:hAnsi="Times New Roman" w:hint="eastAsia"/>
          <w:noProof/>
        </w:rPr>
        <w:lastRenderedPageBreak/>
        <w:drawing>
          <wp:inline distT="0" distB="0" distL="0" distR="0" wp14:anchorId="081D12A7" wp14:editId="5E613E00">
            <wp:extent cx="4532400" cy="2506980"/>
            <wp:effectExtent l="0" t="0" r="1905" b="7620"/>
            <wp:docPr id="18"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681D3485" w14:textId="1E018952"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w:t>
      </w:r>
      <w:r w:rsidRPr="00883549">
        <w:fldChar w:fldCharType="end"/>
      </w:r>
      <w:r w:rsidRPr="00883549">
        <w:t xml:space="preserve"> </w:t>
      </w:r>
      <w:r w:rsidRPr="00883549">
        <w:rPr>
          <w:rFonts w:hint="eastAsia"/>
        </w:rPr>
        <w:t xml:space="preserve"> </w:t>
      </w:r>
      <w:r w:rsidRPr="00883549">
        <w:t>IPv4</w:t>
      </w:r>
      <w:r w:rsidRPr="00883549">
        <w:rPr>
          <w:rFonts w:hint="eastAsia"/>
        </w:rPr>
        <w:t>地址数量</w:t>
      </w:r>
      <w:r w:rsidRPr="00883549">
        <w:rPr>
          <w:rStyle w:val="affc"/>
        </w:rPr>
        <w:footnoteReference w:id="3"/>
      </w:r>
    </w:p>
    <w:p w14:paraId="4E07BD1A" w14:textId="77777777" w:rsidR="00AA6A8C" w:rsidRPr="00883549" w:rsidRDefault="000E2C05" w:rsidP="00DF05C0">
      <w:pPr>
        <w:keepLines/>
        <w:numPr>
          <w:ilvl w:val="0"/>
          <w:numId w:val="4"/>
        </w:numPr>
        <w:topLinePunct/>
        <w:snapToGrid w:val="0"/>
        <w:spacing w:before="320" w:after="200"/>
        <w:ind w:left="0" w:firstLineChars="0" w:firstLine="0"/>
        <w:outlineLvl w:val="2"/>
        <w:rPr>
          <w:rFonts w:eastAsia="楷体_GB2312"/>
          <w:color w:val="000000" w:themeColor="text1"/>
          <w:sz w:val="30"/>
          <w:szCs w:val="30"/>
        </w:rPr>
      </w:pPr>
      <w:bookmarkStart w:id="247" w:name="_Toc24733"/>
      <w:bookmarkStart w:id="248" w:name="_Toc11064"/>
      <w:bookmarkStart w:id="249" w:name="_Toc143"/>
      <w:bookmarkStart w:id="250" w:name="_Toc6999"/>
      <w:bookmarkStart w:id="251" w:name="_Toc25767"/>
      <w:bookmarkStart w:id="252" w:name="_Toc130371036"/>
      <w:r w:rsidRPr="00883549">
        <w:rPr>
          <w:rFonts w:eastAsia="楷体_GB2312" w:hint="eastAsia"/>
          <w:color w:val="000000" w:themeColor="text1"/>
          <w:sz w:val="30"/>
          <w:szCs w:val="30"/>
        </w:rPr>
        <w:t>域名</w:t>
      </w:r>
      <w:bookmarkEnd w:id="247"/>
      <w:bookmarkEnd w:id="248"/>
      <w:bookmarkEnd w:id="249"/>
      <w:bookmarkEnd w:id="250"/>
      <w:bookmarkEnd w:id="251"/>
      <w:bookmarkEnd w:id="252"/>
    </w:p>
    <w:p w14:paraId="5821DF65" w14:textId="5A75F06F" w:rsidR="00D06087" w:rsidRPr="00883549" w:rsidRDefault="00D06087" w:rsidP="00DF05C0">
      <w:pPr>
        <w:ind w:firstLine="388"/>
        <w:rPr>
          <w:color w:val="000000" w:themeColor="text1"/>
          <w:spacing w:val="-8"/>
          <w:szCs w:val="21"/>
        </w:rPr>
      </w:pPr>
      <w:r w:rsidRPr="00883549">
        <w:rPr>
          <w:rFonts w:hint="eastAsia"/>
          <w:color w:val="000000" w:themeColor="text1"/>
          <w:spacing w:val="-8"/>
          <w:szCs w:val="21"/>
        </w:rPr>
        <w:t>截至</w:t>
      </w:r>
      <w:r w:rsidRPr="00883549">
        <w:rPr>
          <w:color w:val="000000" w:themeColor="text1"/>
          <w:spacing w:val="-8"/>
          <w:szCs w:val="21"/>
        </w:rPr>
        <w:t>2022</w:t>
      </w:r>
      <w:r w:rsidRPr="00883549">
        <w:rPr>
          <w:rFonts w:hint="eastAsia"/>
          <w:color w:val="000000" w:themeColor="text1"/>
          <w:spacing w:val="-8"/>
          <w:szCs w:val="21"/>
        </w:rPr>
        <w:t>年</w:t>
      </w:r>
      <w:r w:rsidRPr="00883549">
        <w:rPr>
          <w:color w:val="000000" w:themeColor="text1"/>
          <w:spacing w:val="-8"/>
          <w:szCs w:val="21"/>
        </w:rPr>
        <w:t>12</w:t>
      </w:r>
      <w:r w:rsidRPr="00883549">
        <w:rPr>
          <w:rFonts w:hint="eastAsia"/>
          <w:color w:val="000000" w:themeColor="text1"/>
          <w:spacing w:val="-8"/>
          <w:szCs w:val="21"/>
        </w:rPr>
        <w:t>月，我国域名总数为</w:t>
      </w:r>
      <w:r w:rsidRPr="00883549">
        <w:rPr>
          <w:color w:val="000000" w:themeColor="text1"/>
          <w:spacing w:val="-8"/>
          <w:szCs w:val="21"/>
        </w:rPr>
        <w:t>3440</w:t>
      </w:r>
      <w:r w:rsidRPr="00883549">
        <w:rPr>
          <w:rFonts w:hint="eastAsia"/>
          <w:color w:val="000000" w:themeColor="text1"/>
          <w:spacing w:val="-8"/>
          <w:szCs w:val="21"/>
        </w:rPr>
        <w:t>万个。其中，“</w:t>
      </w:r>
      <w:r w:rsidRPr="00883549">
        <w:rPr>
          <w:rFonts w:hint="eastAsia"/>
          <w:color w:val="000000" w:themeColor="text1"/>
          <w:spacing w:val="-8"/>
          <w:szCs w:val="21"/>
        </w:rPr>
        <w:t>.CN</w:t>
      </w:r>
      <w:r w:rsidRPr="00883549">
        <w:rPr>
          <w:rFonts w:hint="eastAsia"/>
          <w:color w:val="000000" w:themeColor="text1"/>
          <w:spacing w:val="-8"/>
          <w:szCs w:val="21"/>
        </w:rPr>
        <w:t>”域名数量为</w:t>
      </w:r>
      <w:r w:rsidRPr="00883549">
        <w:rPr>
          <w:color w:val="000000" w:themeColor="text1"/>
          <w:spacing w:val="-8"/>
          <w:szCs w:val="21"/>
        </w:rPr>
        <w:t>2010</w:t>
      </w:r>
      <w:r w:rsidRPr="00883549">
        <w:rPr>
          <w:rFonts w:hint="eastAsia"/>
          <w:color w:val="000000" w:themeColor="text1"/>
          <w:spacing w:val="-8"/>
          <w:szCs w:val="21"/>
        </w:rPr>
        <w:t>万个，占我国域名总数的</w:t>
      </w:r>
      <w:r w:rsidRPr="00883549">
        <w:rPr>
          <w:color w:val="000000" w:themeColor="text1"/>
          <w:spacing w:val="-8"/>
          <w:szCs w:val="21"/>
        </w:rPr>
        <w:t>58.4</w:t>
      </w:r>
      <w:r w:rsidRPr="00883549">
        <w:rPr>
          <w:rFonts w:hint="eastAsia"/>
          <w:color w:val="000000" w:themeColor="text1"/>
          <w:spacing w:val="-8"/>
          <w:szCs w:val="21"/>
        </w:rPr>
        <w:t>%</w:t>
      </w:r>
      <w:r w:rsidRPr="00883549">
        <w:rPr>
          <w:rFonts w:hint="eastAsia"/>
          <w:color w:val="000000" w:themeColor="text1"/>
          <w:spacing w:val="-8"/>
          <w:szCs w:val="21"/>
        </w:rPr>
        <w:t>；“</w:t>
      </w:r>
      <w:r w:rsidRPr="00883549">
        <w:rPr>
          <w:rFonts w:hint="eastAsia"/>
          <w:color w:val="000000" w:themeColor="text1"/>
          <w:spacing w:val="-8"/>
          <w:szCs w:val="21"/>
        </w:rPr>
        <w:t>.COM</w:t>
      </w:r>
      <w:r w:rsidRPr="00883549">
        <w:rPr>
          <w:rFonts w:hint="eastAsia"/>
          <w:color w:val="000000" w:themeColor="text1"/>
          <w:spacing w:val="-8"/>
          <w:szCs w:val="21"/>
        </w:rPr>
        <w:t>”域名数量为</w:t>
      </w:r>
      <w:r w:rsidRPr="00883549">
        <w:rPr>
          <w:color w:val="000000" w:themeColor="text1"/>
          <w:spacing w:val="-8"/>
          <w:szCs w:val="21"/>
        </w:rPr>
        <w:t>902</w:t>
      </w:r>
      <w:r w:rsidRPr="00883549">
        <w:rPr>
          <w:rFonts w:hint="eastAsia"/>
          <w:color w:val="000000" w:themeColor="text1"/>
          <w:spacing w:val="-8"/>
          <w:szCs w:val="21"/>
        </w:rPr>
        <w:t>万个，占我国域名总数的</w:t>
      </w:r>
      <w:r w:rsidRPr="00883549">
        <w:rPr>
          <w:color w:val="000000" w:themeColor="text1"/>
          <w:spacing w:val="-8"/>
          <w:szCs w:val="21"/>
        </w:rPr>
        <w:t>26.2</w:t>
      </w:r>
      <w:r w:rsidRPr="00883549">
        <w:rPr>
          <w:rFonts w:hint="eastAsia"/>
          <w:color w:val="000000" w:themeColor="text1"/>
          <w:spacing w:val="-8"/>
          <w:szCs w:val="21"/>
        </w:rPr>
        <w:t>%</w:t>
      </w:r>
      <w:r w:rsidRPr="00883549">
        <w:rPr>
          <w:rFonts w:hint="eastAsia"/>
          <w:color w:val="000000" w:themeColor="text1"/>
          <w:spacing w:val="-8"/>
          <w:szCs w:val="21"/>
        </w:rPr>
        <w:t>；“</w:t>
      </w:r>
      <w:r w:rsidRPr="00883549">
        <w:rPr>
          <w:rFonts w:hint="eastAsia"/>
          <w:color w:val="000000" w:themeColor="text1"/>
          <w:spacing w:val="-8"/>
          <w:szCs w:val="21"/>
        </w:rPr>
        <w:t>.</w:t>
      </w:r>
      <w:r w:rsidRPr="00883549">
        <w:rPr>
          <w:rFonts w:hint="eastAsia"/>
          <w:color w:val="000000" w:themeColor="text1"/>
          <w:spacing w:val="-8"/>
          <w:szCs w:val="21"/>
        </w:rPr>
        <w:t>中国”域名数量为</w:t>
      </w:r>
      <w:r w:rsidRPr="00883549">
        <w:rPr>
          <w:color w:val="000000" w:themeColor="text1"/>
          <w:spacing w:val="-8"/>
          <w:szCs w:val="21"/>
        </w:rPr>
        <w:t>19</w:t>
      </w:r>
      <w:r w:rsidRPr="00883549">
        <w:rPr>
          <w:rFonts w:hint="eastAsia"/>
          <w:color w:val="000000" w:themeColor="text1"/>
          <w:spacing w:val="-8"/>
          <w:szCs w:val="21"/>
        </w:rPr>
        <w:t>万个，占我国域名总数的</w:t>
      </w:r>
      <w:r w:rsidRPr="00883549">
        <w:rPr>
          <w:color w:val="000000" w:themeColor="text1"/>
          <w:spacing w:val="-8"/>
          <w:szCs w:val="21"/>
        </w:rPr>
        <w:t>0.5</w:t>
      </w:r>
      <w:r w:rsidRPr="00883549">
        <w:rPr>
          <w:rFonts w:hint="eastAsia"/>
          <w:color w:val="000000" w:themeColor="text1"/>
          <w:spacing w:val="-8"/>
          <w:szCs w:val="21"/>
        </w:rPr>
        <w:t>%</w:t>
      </w:r>
      <w:r w:rsidRPr="00883549">
        <w:rPr>
          <w:rFonts w:hint="eastAsia"/>
          <w:color w:val="000000" w:themeColor="text1"/>
          <w:spacing w:val="-8"/>
          <w:szCs w:val="21"/>
        </w:rPr>
        <w:t>；新通用顶级域名（</w:t>
      </w:r>
      <w:r w:rsidRPr="00883549">
        <w:rPr>
          <w:rFonts w:hint="eastAsia"/>
          <w:color w:val="000000" w:themeColor="text1"/>
          <w:spacing w:val="-8"/>
          <w:szCs w:val="21"/>
        </w:rPr>
        <w:t>New gTLD</w:t>
      </w:r>
      <w:r w:rsidRPr="00883549">
        <w:rPr>
          <w:rFonts w:hint="eastAsia"/>
          <w:color w:val="000000" w:themeColor="text1"/>
          <w:spacing w:val="-8"/>
          <w:szCs w:val="21"/>
        </w:rPr>
        <w:t>）数量为</w:t>
      </w:r>
      <w:r w:rsidRPr="00883549">
        <w:rPr>
          <w:color w:val="000000" w:themeColor="text1"/>
          <w:spacing w:val="-8"/>
          <w:szCs w:val="21"/>
        </w:rPr>
        <w:t>377</w:t>
      </w:r>
      <w:r w:rsidRPr="00883549">
        <w:rPr>
          <w:rFonts w:hint="eastAsia"/>
          <w:color w:val="000000" w:themeColor="text1"/>
          <w:spacing w:val="-8"/>
          <w:szCs w:val="21"/>
        </w:rPr>
        <w:t>万个，占我国域名总数的</w:t>
      </w:r>
      <w:r w:rsidRPr="00883549">
        <w:rPr>
          <w:color w:val="000000" w:themeColor="text1"/>
          <w:spacing w:val="-8"/>
          <w:szCs w:val="21"/>
        </w:rPr>
        <w:t>11.0</w:t>
      </w:r>
      <w:r w:rsidRPr="00883549">
        <w:rPr>
          <w:rFonts w:hint="eastAsia"/>
          <w:color w:val="000000" w:themeColor="text1"/>
          <w:spacing w:val="-8"/>
          <w:szCs w:val="21"/>
        </w:rPr>
        <w:t>%</w:t>
      </w:r>
      <w:r w:rsidRPr="00883549">
        <w:rPr>
          <w:rFonts w:hint="eastAsia"/>
          <w:color w:val="000000" w:themeColor="text1"/>
          <w:spacing w:val="-8"/>
          <w:szCs w:val="21"/>
        </w:rPr>
        <w:t>。</w:t>
      </w:r>
    </w:p>
    <w:p w14:paraId="447302CA" w14:textId="09FABE6F" w:rsidR="007778FB" w:rsidRPr="00883549" w:rsidRDefault="007778FB" w:rsidP="00DF05C0">
      <w:pPr>
        <w:pStyle w:val="a4"/>
        <w:spacing w:before="156"/>
      </w:pPr>
      <w:r w:rsidRPr="00883549">
        <w:rPr>
          <w:rFonts w:hint="eastAsia"/>
        </w:rPr>
        <w:t>表</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表</w:instrText>
      </w:r>
      <w:r w:rsidRPr="00883549">
        <w:rPr>
          <w:rFonts w:hint="eastAsia"/>
        </w:rPr>
        <w:instrText xml:space="preserve"> \* ARABIC</w:instrText>
      </w:r>
      <w:r w:rsidRPr="00883549">
        <w:instrText xml:space="preserve"> </w:instrText>
      </w:r>
      <w:r w:rsidRPr="00883549">
        <w:fldChar w:fldCharType="separate"/>
      </w:r>
      <w:r w:rsidR="0070025D">
        <w:rPr>
          <w:noProof/>
        </w:rPr>
        <w:t>2</w:t>
      </w:r>
      <w:r w:rsidRPr="00883549">
        <w:fldChar w:fldCharType="end"/>
      </w:r>
      <w:r w:rsidRPr="00883549">
        <w:rPr>
          <w:rFonts w:hint="eastAsia"/>
        </w:rPr>
        <w:t xml:space="preserve">  </w:t>
      </w:r>
      <w:r w:rsidRPr="00883549">
        <w:rPr>
          <w:rFonts w:hint="eastAsia"/>
        </w:rPr>
        <w:t>分类域名数</w:t>
      </w:r>
      <w:r w:rsidRPr="00883549">
        <w:rPr>
          <w:rFonts w:hint="eastAsia"/>
          <w:vertAlign w:val="superscript"/>
        </w:rPr>
        <w:footnoteReference w:id="4"/>
      </w:r>
    </w:p>
    <w:tbl>
      <w:tblPr>
        <w:tblStyle w:val="1414"/>
        <w:tblW w:w="3630" w:type="pct"/>
        <w:jc w:val="center"/>
        <w:tblLook w:val="04A0" w:firstRow="1" w:lastRow="0" w:firstColumn="1" w:lastColumn="0" w:noHBand="0" w:noVBand="1"/>
      </w:tblPr>
      <w:tblGrid>
        <w:gridCol w:w="1956"/>
        <w:gridCol w:w="2102"/>
        <w:gridCol w:w="2100"/>
      </w:tblGrid>
      <w:tr w:rsidR="007778FB" w:rsidRPr="00883549" w14:paraId="16C88D12" w14:textId="77777777" w:rsidTr="00CE7EDE">
        <w:trPr>
          <w:trHeight w:val="300"/>
          <w:jc w:val="center"/>
        </w:trPr>
        <w:tc>
          <w:tcPr>
            <w:tcW w:w="1588" w:type="pct"/>
            <w:tcBorders>
              <w:top w:val="double" w:sz="4" w:space="0" w:color="auto"/>
              <w:left w:val="nil"/>
              <w:bottom w:val="single" w:sz="4" w:space="0" w:color="auto"/>
            </w:tcBorders>
            <w:noWrap/>
          </w:tcPr>
          <w:p w14:paraId="0B3EDD6C" w14:textId="4BF2265C" w:rsidR="007778FB" w:rsidRPr="00883549" w:rsidRDefault="007778FB" w:rsidP="00DF05C0">
            <w:pPr>
              <w:spacing w:line="240" w:lineRule="auto"/>
              <w:ind w:firstLineChars="0" w:firstLine="0"/>
              <w:jc w:val="center"/>
              <w:rPr>
                <w:rFonts w:ascii="Times New Roman" w:hAnsi="Times New Roman"/>
                <w:color w:val="000000" w:themeColor="text1"/>
              </w:rPr>
            </w:pPr>
            <w:r w:rsidRPr="00883549">
              <w:rPr>
                <w:rFonts w:ascii="Times New Roman" w:eastAsiaTheme="minorEastAsia" w:hAnsi="Times New Roman" w:hint="eastAsia"/>
                <w:color w:val="000000" w:themeColor="text1"/>
                <w:sz w:val="18"/>
                <w:szCs w:val="21"/>
              </w:rPr>
              <w:t>分类</w:t>
            </w:r>
          </w:p>
        </w:tc>
        <w:tc>
          <w:tcPr>
            <w:tcW w:w="1707" w:type="pct"/>
            <w:tcBorders>
              <w:top w:val="double" w:sz="4" w:space="0" w:color="auto"/>
            </w:tcBorders>
            <w:noWrap/>
          </w:tcPr>
          <w:p w14:paraId="05C12A24" w14:textId="77777777" w:rsidR="007778FB" w:rsidRPr="00883549" w:rsidRDefault="007778F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数量（</w:t>
            </w:r>
            <w:proofErr w:type="gramStart"/>
            <w:r w:rsidRPr="00883549">
              <w:rPr>
                <w:rFonts w:ascii="Times New Roman" w:eastAsiaTheme="minorEastAsia" w:hAnsi="Times New Roman" w:hint="eastAsia"/>
                <w:color w:val="000000" w:themeColor="text1"/>
                <w:sz w:val="18"/>
                <w:szCs w:val="21"/>
              </w:rPr>
              <w:t>个</w:t>
            </w:r>
            <w:proofErr w:type="gramEnd"/>
            <w:r w:rsidRPr="00883549">
              <w:rPr>
                <w:rFonts w:ascii="Times New Roman" w:eastAsiaTheme="minorEastAsia" w:hAnsi="Times New Roman" w:hint="eastAsia"/>
                <w:color w:val="000000" w:themeColor="text1"/>
                <w:sz w:val="18"/>
                <w:szCs w:val="21"/>
              </w:rPr>
              <w:t>）</w:t>
            </w:r>
          </w:p>
        </w:tc>
        <w:tc>
          <w:tcPr>
            <w:tcW w:w="1705" w:type="pct"/>
            <w:tcBorders>
              <w:top w:val="double" w:sz="4" w:space="0" w:color="auto"/>
              <w:bottom w:val="single" w:sz="4" w:space="0" w:color="auto"/>
              <w:right w:val="nil"/>
            </w:tcBorders>
            <w:noWrap/>
          </w:tcPr>
          <w:p w14:paraId="5E7A5981" w14:textId="77777777" w:rsidR="007778FB" w:rsidRPr="00883549" w:rsidRDefault="007778F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占域名总数比例</w:t>
            </w:r>
          </w:p>
        </w:tc>
      </w:tr>
      <w:tr w:rsidR="00CA2E4B" w:rsidRPr="00883549" w14:paraId="540E69C6" w14:textId="77777777" w:rsidTr="00CE7EDE">
        <w:trPr>
          <w:trHeight w:val="300"/>
          <w:jc w:val="center"/>
        </w:trPr>
        <w:tc>
          <w:tcPr>
            <w:tcW w:w="1588" w:type="pct"/>
            <w:tcBorders>
              <w:left w:val="nil"/>
              <w:bottom w:val="nil"/>
            </w:tcBorders>
            <w:noWrap/>
            <w:vAlign w:val="center"/>
          </w:tcPr>
          <w:p w14:paraId="26D8B1E6"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.CN</w:t>
            </w:r>
          </w:p>
        </w:tc>
        <w:tc>
          <w:tcPr>
            <w:tcW w:w="1707" w:type="pct"/>
            <w:tcBorders>
              <w:bottom w:val="nil"/>
            </w:tcBorders>
            <w:noWrap/>
            <w:vAlign w:val="center"/>
          </w:tcPr>
          <w:p w14:paraId="622D8D88" w14:textId="67D33849"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20,101,491</w:t>
            </w:r>
          </w:p>
        </w:tc>
        <w:tc>
          <w:tcPr>
            <w:tcW w:w="1705" w:type="pct"/>
            <w:tcBorders>
              <w:bottom w:val="nil"/>
              <w:right w:val="nil"/>
            </w:tcBorders>
            <w:noWrap/>
            <w:vAlign w:val="center"/>
          </w:tcPr>
          <w:p w14:paraId="089B9777" w14:textId="75701682"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58.4%</w:t>
            </w:r>
          </w:p>
        </w:tc>
      </w:tr>
      <w:tr w:rsidR="00CA2E4B" w:rsidRPr="00883549" w14:paraId="6C35AD5B" w14:textId="77777777" w:rsidTr="00CE7EDE">
        <w:trPr>
          <w:trHeight w:val="300"/>
          <w:jc w:val="center"/>
        </w:trPr>
        <w:tc>
          <w:tcPr>
            <w:tcW w:w="1588" w:type="pct"/>
            <w:tcBorders>
              <w:top w:val="nil"/>
              <w:left w:val="nil"/>
              <w:bottom w:val="nil"/>
            </w:tcBorders>
            <w:noWrap/>
            <w:vAlign w:val="center"/>
          </w:tcPr>
          <w:p w14:paraId="47FCBDF3"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.COM</w:t>
            </w:r>
          </w:p>
        </w:tc>
        <w:tc>
          <w:tcPr>
            <w:tcW w:w="1707" w:type="pct"/>
            <w:tcBorders>
              <w:top w:val="nil"/>
              <w:bottom w:val="nil"/>
            </w:tcBorders>
            <w:noWrap/>
            <w:vAlign w:val="center"/>
          </w:tcPr>
          <w:p w14:paraId="460FF821" w14:textId="2D2346ED"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9,019,281</w:t>
            </w:r>
          </w:p>
        </w:tc>
        <w:tc>
          <w:tcPr>
            <w:tcW w:w="1705" w:type="pct"/>
            <w:tcBorders>
              <w:top w:val="nil"/>
              <w:bottom w:val="nil"/>
              <w:right w:val="nil"/>
            </w:tcBorders>
            <w:noWrap/>
            <w:vAlign w:val="center"/>
          </w:tcPr>
          <w:p w14:paraId="6DAEF68F" w14:textId="681C6DF6"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26.2%</w:t>
            </w:r>
          </w:p>
        </w:tc>
      </w:tr>
      <w:tr w:rsidR="00CA2E4B" w:rsidRPr="00883549" w14:paraId="27D050C6" w14:textId="77777777" w:rsidTr="00CE7EDE">
        <w:trPr>
          <w:trHeight w:val="300"/>
          <w:jc w:val="center"/>
        </w:trPr>
        <w:tc>
          <w:tcPr>
            <w:tcW w:w="1588" w:type="pct"/>
            <w:tcBorders>
              <w:top w:val="nil"/>
              <w:left w:val="nil"/>
              <w:bottom w:val="nil"/>
            </w:tcBorders>
            <w:noWrap/>
            <w:vAlign w:val="center"/>
          </w:tcPr>
          <w:p w14:paraId="62485AFE"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.NET</w:t>
            </w:r>
          </w:p>
        </w:tc>
        <w:tc>
          <w:tcPr>
            <w:tcW w:w="1707" w:type="pct"/>
            <w:tcBorders>
              <w:top w:val="nil"/>
              <w:bottom w:val="nil"/>
            </w:tcBorders>
            <w:noWrap/>
            <w:vAlign w:val="center"/>
          </w:tcPr>
          <w:p w14:paraId="0CD7A183" w14:textId="3D64B5FC"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762,969</w:t>
            </w:r>
          </w:p>
        </w:tc>
        <w:tc>
          <w:tcPr>
            <w:tcW w:w="1705" w:type="pct"/>
            <w:tcBorders>
              <w:top w:val="nil"/>
              <w:bottom w:val="nil"/>
              <w:right w:val="nil"/>
            </w:tcBorders>
            <w:noWrap/>
            <w:vAlign w:val="center"/>
          </w:tcPr>
          <w:p w14:paraId="475BCCE5" w14:textId="25B37692"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2.2%</w:t>
            </w:r>
          </w:p>
        </w:tc>
      </w:tr>
      <w:tr w:rsidR="00CA2E4B" w:rsidRPr="00883549" w14:paraId="70A2C211" w14:textId="77777777" w:rsidTr="00CE7EDE">
        <w:trPr>
          <w:trHeight w:val="300"/>
          <w:jc w:val="center"/>
        </w:trPr>
        <w:tc>
          <w:tcPr>
            <w:tcW w:w="1588" w:type="pct"/>
            <w:tcBorders>
              <w:top w:val="nil"/>
              <w:left w:val="nil"/>
              <w:bottom w:val="nil"/>
            </w:tcBorders>
            <w:noWrap/>
            <w:vAlign w:val="center"/>
          </w:tcPr>
          <w:p w14:paraId="7DB77EC3"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color w:val="000000" w:themeColor="text1"/>
                <w:sz w:val="18"/>
                <w:szCs w:val="21"/>
              </w:rPr>
              <w:t>中国</w:t>
            </w:r>
          </w:p>
        </w:tc>
        <w:tc>
          <w:tcPr>
            <w:tcW w:w="1707" w:type="pct"/>
            <w:tcBorders>
              <w:top w:val="nil"/>
              <w:bottom w:val="nil"/>
            </w:tcBorders>
            <w:noWrap/>
            <w:vAlign w:val="center"/>
          </w:tcPr>
          <w:p w14:paraId="0386FFF2" w14:textId="5BA64DC0"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185,576</w:t>
            </w:r>
          </w:p>
        </w:tc>
        <w:tc>
          <w:tcPr>
            <w:tcW w:w="1705" w:type="pct"/>
            <w:tcBorders>
              <w:top w:val="nil"/>
              <w:bottom w:val="nil"/>
              <w:right w:val="nil"/>
            </w:tcBorders>
            <w:noWrap/>
            <w:vAlign w:val="center"/>
          </w:tcPr>
          <w:p w14:paraId="6D159930" w14:textId="70D890B5"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0.5%</w:t>
            </w:r>
          </w:p>
        </w:tc>
      </w:tr>
      <w:tr w:rsidR="00CA2E4B" w:rsidRPr="00883549" w14:paraId="7A302F5F" w14:textId="77777777" w:rsidTr="00CE7EDE">
        <w:trPr>
          <w:trHeight w:val="300"/>
          <w:jc w:val="center"/>
        </w:trPr>
        <w:tc>
          <w:tcPr>
            <w:tcW w:w="1588" w:type="pct"/>
            <w:tcBorders>
              <w:top w:val="nil"/>
              <w:left w:val="nil"/>
              <w:bottom w:val="nil"/>
            </w:tcBorders>
            <w:noWrap/>
            <w:vAlign w:val="center"/>
          </w:tcPr>
          <w:p w14:paraId="2EFBFB4A" w14:textId="620C7FDB" w:rsidR="00CA2E4B" w:rsidRPr="00883549" w:rsidRDefault="003D3900"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.INFO</w:t>
            </w:r>
          </w:p>
        </w:tc>
        <w:tc>
          <w:tcPr>
            <w:tcW w:w="1707" w:type="pct"/>
            <w:tcBorders>
              <w:top w:val="nil"/>
              <w:bottom w:val="nil"/>
            </w:tcBorders>
            <w:noWrap/>
            <w:vAlign w:val="center"/>
          </w:tcPr>
          <w:p w14:paraId="13E41C21" w14:textId="1601AA5A"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40,614</w:t>
            </w:r>
          </w:p>
        </w:tc>
        <w:tc>
          <w:tcPr>
            <w:tcW w:w="1705" w:type="pct"/>
            <w:tcBorders>
              <w:top w:val="nil"/>
              <w:bottom w:val="nil"/>
              <w:right w:val="nil"/>
            </w:tcBorders>
            <w:noWrap/>
            <w:vAlign w:val="center"/>
          </w:tcPr>
          <w:p w14:paraId="3117D416" w14:textId="3F346F82"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0.1%</w:t>
            </w:r>
          </w:p>
        </w:tc>
      </w:tr>
      <w:tr w:rsidR="00CA2E4B" w:rsidRPr="00883549" w14:paraId="4A1969E6" w14:textId="77777777" w:rsidTr="00CE7EDE">
        <w:trPr>
          <w:trHeight w:val="300"/>
          <w:jc w:val="center"/>
        </w:trPr>
        <w:tc>
          <w:tcPr>
            <w:tcW w:w="1588" w:type="pct"/>
            <w:tcBorders>
              <w:top w:val="nil"/>
              <w:left w:val="nil"/>
              <w:bottom w:val="nil"/>
            </w:tcBorders>
            <w:noWrap/>
            <w:vAlign w:val="center"/>
          </w:tcPr>
          <w:p w14:paraId="2596587C" w14:textId="255AE2A4" w:rsidR="00CA2E4B" w:rsidRPr="00883549" w:rsidRDefault="00C676F2"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.ORG</w:t>
            </w:r>
          </w:p>
        </w:tc>
        <w:tc>
          <w:tcPr>
            <w:tcW w:w="1707" w:type="pct"/>
            <w:tcBorders>
              <w:top w:val="nil"/>
              <w:bottom w:val="nil"/>
            </w:tcBorders>
            <w:noWrap/>
            <w:vAlign w:val="center"/>
          </w:tcPr>
          <w:p w14:paraId="13CD4206" w14:textId="58F0EBE0"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39,668</w:t>
            </w:r>
          </w:p>
        </w:tc>
        <w:tc>
          <w:tcPr>
            <w:tcW w:w="1705" w:type="pct"/>
            <w:tcBorders>
              <w:top w:val="nil"/>
              <w:bottom w:val="nil"/>
              <w:right w:val="nil"/>
            </w:tcBorders>
            <w:noWrap/>
            <w:vAlign w:val="center"/>
          </w:tcPr>
          <w:p w14:paraId="446AA3C4" w14:textId="59A69C86"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0.1%</w:t>
            </w:r>
          </w:p>
        </w:tc>
      </w:tr>
      <w:tr w:rsidR="00CA2E4B" w:rsidRPr="00883549" w14:paraId="4A88386C" w14:textId="77777777" w:rsidTr="00CE7EDE">
        <w:trPr>
          <w:trHeight w:val="300"/>
          <w:jc w:val="center"/>
        </w:trPr>
        <w:tc>
          <w:tcPr>
            <w:tcW w:w="1588" w:type="pct"/>
            <w:tcBorders>
              <w:top w:val="nil"/>
              <w:left w:val="nil"/>
              <w:bottom w:val="nil"/>
            </w:tcBorders>
            <w:noWrap/>
            <w:vAlign w:val="center"/>
          </w:tcPr>
          <w:p w14:paraId="4C007246"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.BIZ</w:t>
            </w:r>
          </w:p>
        </w:tc>
        <w:tc>
          <w:tcPr>
            <w:tcW w:w="1707" w:type="pct"/>
            <w:tcBorders>
              <w:top w:val="nil"/>
              <w:bottom w:val="nil"/>
            </w:tcBorders>
            <w:noWrap/>
            <w:vAlign w:val="center"/>
          </w:tcPr>
          <w:p w14:paraId="482CB97A" w14:textId="2D95DE85"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20,253</w:t>
            </w:r>
          </w:p>
        </w:tc>
        <w:tc>
          <w:tcPr>
            <w:tcW w:w="1705" w:type="pct"/>
            <w:tcBorders>
              <w:top w:val="nil"/>
              <w:bottom w:val="nil"/>
              <w:right w:val="nil"/>
            </w:tcBorders>
            <w:noWrap/>
            <w:vAlign w:val="center"/>
          </w:tcPr>
          <w:p w14:paraId="76D4532F" w14:textId="67CFB9C3"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0.1%</w:t>
            </w:r>
          </w:p>
        </w:tc>
      </w:tr>
      <w:tr w:rsidR="00CA2E4B" w:rsidRPr="00883549" w14:paraId="7CF1381F" w14:textId="77777777" w:rsidTr="00CE7EDE">
        <w:trPr>
          <w:trHeight w:val="300"/>
          <w:jc w:val="center"/>
        </w:trPr>
        <w:tc>
          <w:tcPr>
            <w:tcW w:w="1588" w:type="pct"/>
            <w:tcBorders>
              <w:top w:val="nil"/>
              <w:left w:val="nil"/>
              <w:bottom w:val="nil"/>
            </w:tcBorders>
            <w:noWrap/>
            <w:vAlign w:val="center"/>
          </w:tcPr>
          <w:p w14:paraId="66E954EF"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New gTLD</w:t>
            </w:r>
          </w:p>
        </w:tc>
        <w:tc>
          <w:tcPr>
            <w:tcW w:w="1707" w:type="pct"/>
            <w:tcBorders>
              <w:top w:val="nil"/>
              <w:bottom w:val="nil"/>
            </w:tcBorders>
            <w:noWrap/>
            <w:vAlign w:val="center"/>
          </w:tcPr>
          <w:p w14:paraId="206C3C87" w14:textId="69866E9A"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3,769,824</w:t>
            </w:r>
          </w:p>
        </w:tc>
        <w:tc>
          <w:tcPr>
            <w:tcW w:w="1705" w:type="pct"/>
            <w:tcBorders>
              <w:top w:val="nil"/>
              <w:bottom w:val="nil"/>
              <w:right w:val="nil"/>
            </w:tcBorders>
            <w:noWrap/>
            <w:vAlign w:val="center"/>
          </w:tcPr>
          <w:p w14:paraId="735AC980" w14:textId="27165C10"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11.0%</w:t>
            </w:r>
          </w:p>
        </w:tc>
      </w:tr>
      <w:tr w:rsidR="00CA2E4B" w:rsidRPr="00883549" w14:paraId="597D9DB7" w14:textId="77777777" w:rsidTr="00CE7EDE">
        <w:trPr>
          <w:trHeight w:val="300"/>
          <w:jc w:val="center"/>
        </w:trPr>
        <w:tc>
          <w:tcPr>
            <w:tcW w:w="1588" w:type="pct"/>
            <w:tcBorders>
              <w:top w:val="nil"/>
              <w:left w:val="nil"/>
              <w:bottom w:val="single" w:sz="4" w:space="0" w:color="auto"/>
            </w:tcBorders>
            <w:noWrap/>
            <w:vAlign w:val="center"/>
          </w:tcPr>
          <w:p w14:paraId="45558750" w14:textId="4406F54A"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其他</w:t>
            </w:r>
            <w:r w:rsidR="0023572A" w:rsidRPr="00883549">
              <w:rPr>
                <w:rStyle w:val="affc"/>
                <w:rFonts w:ascii="Times New Roman" w:eastAsiaTheme="minorEastAsia" w:hAnsi="Times New Roman"/>
                <w:color w:val="000000" w:themeColor="text1"/>
                <w:sz w:val="18"/>
                <w:szCs w:val="21"/>
              </w:rPr>
              <w:footnoteReference w:id="5"/>
            </w:r>
          </w:p>
          <w:p w14:paraId="4D02EA95" w14:textId="37035DB1"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合计</w:t>
            </w:r>
          </w:p>
        </w:tc>
        <w:tc>
          <w:tcPr>
            <w:tcW w:w="1707" w:type="pct"/>
            <w:tcBorders>
              <w:top w:val="nil"/>
              <w:bottom w:val="single" w:sz="4" w:space="0" w:color="auto"/>
            </w:tcBorders>
            <w:noWrap/>
            <w:vAlign w:val="center"/>
          </w:tcPr>
          <w:p w14:paraId="2E5C4A86"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460,807</w:t>
            </w:r>
          </w:p>
          <w:p w14:paraId="03EE3092" w14:textId="696F2A24"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34,400,483</w:t>
            </w:r>
          </w:p>
        </w:tc>
        <w:tc>
          <w:tcPr>
            <w:tcW w:w="1705" w:type="pct"/>
            <w:tcBorders>
              <w:top w:val="nil"/>
              <w:bottom w:val="single" w:sz="4" w:space="0" w:color="auto"/>
              <w:right w:val="nil"/>
            </w:tcBorders>
            <w:noWrap/>
            <w:vAlign w:val="center"/>
          </w:tcPr>
          <w:p w14:paraId="74827BB6" w14:textId="77777777"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1.3%</w:t>
            </w:r>
          </w:p>
          <w:p w14:paraId="63CA0DBB" w14:textId="05AB2804" w:rsidR="00CA2E4B" w:rsidRPr="00883549" w:rsidRDefault="00CA2E4B"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100.0%</w:t>
            </w:r>
          </w:p>
        </w:tc>
      </w:tr>
    </w:tbl>
    <w:p w14:paraId="532666C9" w14:textId="77777777" w:rsidR="00AA6A8C" w:rsidRPr="00883549" w:rsidRDefault="00AA6A8C" w:rsidP="00DF05C0">
      <w:pPr>
        <w:pStyle w:val="a4"/>
        <w:spacing w:before="156"/>
      </w:pPr>
    </w:p>
    <w:p w14:paraId="034218FF" w14:textId="77446757" w:rsidR="00AA6A8C" w:rsidRPr="00883549" w:rsidRDefault="000E2C05" w:rsidP="00DF05C0">
      <w:pPr>
        <w:pStyle w:val="a4"/>
        <w:spacing w:before="156"/>
      </w:pPr>
      <w:r w:rsidRPr="00883549">
        <w:rPr>
          <w:rFonts w:hint="eastAsia"/>
        </w:rPr>
        <w:lastRenderedPageBreak/>
        <w:t>表</w:t>
      </w:r>
      <w:r w:rsidRPr="00883549">
        <w:t xml:space="preserve"> </w:t>
      </w:r>
      <w:r w:rsidRPr="00883549">
        <w:fldChar w:fldCharType="begin"/>
      </w:r>
      <w:r w:rsidRPr="00883549">
        <w:instrText xml:space="preserve"> SEQ </w:instrText>
      </w:r>
      <w:r w:rsidRPr="00883549">
        <w:rPr>
          <w:rFonts w:hint="eastAsia"/>
        </w:rPr>
        <w:instrText>表</w:instrText>
      </w:r>
      <w:r w:rsidRPr="00883549">
        <w:instrText xml:space="preserve"> \* ARABIC </w:instrText>
      </w:r>
      <w:r w:rsidRPr="00883549">
        <w:fldChar w:fldCharType="separate"/>
      </w:r>
      <w:r w:rsidR="0070025D">
        <w:rPr>
          <w:noProof/>
        </w:rPr>
        <w:t>3</w:t>
      </w:r>
      <w:r w:rsidRPr="00883549">
        <w:fldChar w:fldCharType="end"/>
      </w:r>
      <w:r w:rsidRPr="00883549">
        <w:t xml:space="preserve">  </w:t>
      </w:r>
      <w:r w:rsidRPr="00883549">
        <w:rPr>
          <w:rFonts w:hint="eastAsia"/>
        </w:rPr>
        <w:t>分类“</w:t>
      </w:r>
      <w:r w:rsidRPr="00883549">
        <w:t>.CN</w:t>
      </w:r>
      <w:r w:rsidRPr="00883549">
        <w:rPr>
          <w:rFonts w:hint="eastAsia"/>
        </w:rPr>
        <w:t>”域名数</w:t>
      </w:r>
    </w:p>
    <w:tbl>
      <w:tblPr>
        <w:tblStyle w:val="1b"/>
        <w:tblW w:w="3604" w:type="pct"/>
        <w:jc w:val="center"/>
        <w:tblBorders>
          <w:top w:val="double" w:sz="4" w:space="0" w:color="auto"/>
          <w:left w:val="none" w:sz="0" w:space="0" w:color="auto"/>
          <w:right w:val="none" w:sz="0" w:space="0" w:color="auto"/>
        </w:tblBorders>
        <w:tblLook w:val="04A0" w:firstRow="1" w:lastRow="0" w:firstColumn="1" w:lastColumn="0" w:noHBand="0" w:noVBand="1"/>
      </w:tblPr>
      <w:tblGrid>
        <w:gridCol w:w="1695"/>
        <w:gridCol w:w="2211"/>
        <w:gridCol w:w="2208"/>
      </w:tblGrid>
      <w:tr w:rsidR="00AA6A8C" w:rsidRPr="00883549" w14:paraId="0AFC7BE8" w14:textId="77777777">
        <w:trPr>
          <w:trHeight w:val="300"/>
          <w:tblHeader/>
          <w:jc w:val="center"/>
        </w:trPr>
        <w:tc>
          <w:tcPr>
            <w:tcW w:w="1386" w:type="pct"/>
            <w:tcBorders>
              <w:top w:val="double" w:sz="4" w:space="0" w:color="auto"/>
              <w:bottom w:val="single" w:sz="4" w:space="0" w:color="auto"/>
            </w:tcBorders>
            <w:noWrap/>
          </w:tcPr>
          <w:p w14:paraId="19C5984D" w14:textId="040545DE" w:rsidR="00AA6A8C" w:rsidRPr="00883549" w:rsidRDefault="00446267" w:rsidP="00DF05C0">
            <w:pPr>
              <w:spacing w:line="240" w:lineRule="auto"/>
              <w:ind w:firstLineChars="0" w:firstLine="0"/>
              <w:jc w:val="center"/>
              <w:rPr>
                <w:rFonts w:ascii="Times New Roman" w:eastAsiaTheme="minorEastAsia" w:hAnsi="Times New Roman" w:cs="宋体"/>
                <w:color w:val="000000" w:themeColor="text1"/>
                <w:sz w:val="18"/>
                <w:szCs w:val="18"/>
              </w:rPr>
            </w:pPr>
            <w:r w:rsidRPr="00883549">
              <w:rPr>
                <w:rFonts w:ascii="Times New Roman" w:hAnsi="Times New Roman" w:hint="eastAsia"/>
                <w:color w:val="000000" w:themeColor="text1"/>
                <w:sz w:val="18"/>
                <w:szCs w:val="18"/>
              </w:rPr>
              <w:t>分类</w:t>
            </w:r>
          </w:p>
        </w:tc>
        <w:tc>
          <w:tcPr>
            <w:tcW w:w="1808" w:type="pct"/>
            <w:tcBorders>
              <w:top w:val="double" w:sz="4" w:space="0" w:color="auto"/>
              <w:bottom w:val="single" w:sz="4" w:space="0" w:color="auto"/>
            </w:tcBorders>
            <w:noWrap/>
          </w:tcPr>
          <w:p w14:paraId="4C707527" w14:textId="77777777" w:rsidR="00AA6A8C" w:rsidRPr="00883549" w:rsidRDefault="000E2C0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数量（</w:t>
            </w:r>
            <w:proofErr w:type="gramStart"/>
            <w:r w:rsidRPr="00883549">
              <w:rPr>
                <w:rFonts w:ascii="Times New Roman" w:hAnsi="Times New Roman" w:hint="eastAsia"/>
                <w:color w:val="000000" w:themeColor="text1"/>
                <w:sz w:val="18"/>
                <w:szCs w:val="18"/>
              </w:rPr>
              <w:t>个</w:t>
            </w:r>
            <w:proofErr w:type="gramEnd"/>
            <w:r w:rsidRPr="00883549">
              <w:rPr>
                <w:rFonts w:ascii="Times New Roman" w:hAnsi="Times New Roman" w:hint="eastAsia"/>
                <w:color w:val="000000" w:themeColor="text1"/>
                <w:sz w:val="18"/>
                <w:szCs w:val="18"/>
              </w:rPr>
              <w:t>）</w:t>
            </w:r>
          </w:p>
        </w:tc>
        <w:tc>
          <w:tcPr>
            <w:tcW w:w="1806" w:type="pct"/>
            <w:tcBorders>
              <w:top w:val="double" w:sz="4" w:space="0" w:color="auto"/>
              <w:bottom w:val="single" w:sz="4" w:space="0" w:color="auto"/>
            </w:tcBorders>
            <w:noWrap/>
          </w:tcPr>
          <w:p w14:paraId="114B25F9" w14:textId="77777777" w:rsidR="00AA6A8C" w:rsidRPr="00883549" w:rsidRDefault="000E2C0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占“</w:t>
            </w:r>
            <w:r w:rsidRPr="00883549">
              <w:rPr>
                <w:rFonts w:ascii="Times New Roman" w:hAnsi="Times New Roman"/>
                <w:color w:val="000000" w:themeColor="text1"/>
                <w:sz w:val="18"/>
                <w:szCs w:val="18"/>
              </w:rPr>
              <w:t>.CN</w:t>
            </w:r>
            <w:r w:rsidRPr="00883549">
              <w:rPr>
                <w:rFonts w:ascii="Times New Roman" w:hAnsi="Times New Roman" w:hint="eastAsia"/>
                <w:color w:val="000000" w:themeColor="text1"/>
                <w:sz w:val="18"/>
                <w:szCs w:val="18"/>
              </w:rPr>
              <w:t>”域名总数比例</w:t>
            </w:r>
          </w:p>
        </w:tc>
      </w:tr>
      <w:tr w:rsidR="00217985" w:rsidRPr="00883549" w14:paraId="114A2C24" w14:textId="77777777" w:rsidTr="00235CD8">
        <w:trPr>
          <w:trHeight w:val="300"/>
          <w:jc w:val="center"/>
        </w:trPr>
        <w:tc>
          <w:tcPr>
            <w:tcW w:w="1386" w:type="pct"/>
            <w:tcBorders>
              <w:top w:val="single" w:sz="4" w:space="0" w:color="auto"/>
              <w:bottom w:val="nil"/>
              <w:right w:val="single" w:sz="4" w:space="0" w:color="auto"/>
            </w:tcBorders>
            <w:noWrap/>
          </w:tcPr>
          <w:p w14:paraId="132A1A79"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r w:rsidRPr="00883549">
              <w:rPr>
                <w:rFonts w:ascii="Times New Roman" w:hAnsi="Times New Roman"/>
                <w:caps/>
                <w:color w:val="000000" w:themeColor="text1"/>
                <w:sz w:val="18"/>
                <w:szCs w:val="18"/>
              </w:rPr>
              <w:t>.cn</w:t>
            </w:r>
          </w:p>
        </w:tc>
        <w:tc>
          <w:tcPr>
            <w:tcW w:w="1808" w:type="pct"/>
            <w:tcBorders>
              <w:top w:val="single" w:sz="4" w:space="0" w:color="auto"/>
              <w:left w:val="single" w:sz="4" w:space="0" w:color="auto"/>
              <w:bottom w:val="nil"/>
              <w:right w:val="single" w:sz="4" w:space="0" w:color="auto"/>
            </w:tcBorders>
            <w:noWrap/>
            <w:vAlign w:val="center"/>
          </w:tcPr>
          <w:p w14:paraId="5146475B" w14:textId="5F4C9787"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13</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022</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352</w:t>
            </w:r>
          </w:p>
        </w:tc>
        <w:tc>
          <w:tcPr>
            <w:tcW w:w="1806" w:type="pct"/>
            <w:tcBorders>
              <w:top w:val="single" w:sz="4" w:space="0" w:color="auto"/>
              <w:left w:val="single" w:sz="4" w:space="0" w:color="auto"/>
              <w:bottom w:val="nil"/>
            </w:tcBorders>
            <w:noWrap/>
            <w:vAlign w:val="center"/>
          </w:tcPr>
          <w:p w14:paraId="102C5F21" w14:textId="4F35E770"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64.8%</w:t>
            </w:r>
          </w:p>
        </w:tc>
      </w:tr>
      <w:tr w:rsidR="00217985" w:rsidRPr="00883549" w14:paraId="4B5071EE" w14:textId="77777777" w:rsidTr="00235CD8">
        <w:trPr>
          <w:trHeight w:val="300"/>
          <w:jc w:val="center"/>
        </w:trPr>
        <w:tc>
          <w:tcPr>
            <w:tcW w:w="1386" w:type="pct"/>
            <w:tcBorders>
              <w:top w:val="nil"/>
              <w:bottom w:val="nil"/>
              <w:right w:val="single" w:sz="4" w:space="0" w:color="auto"/>
            </w:tcBorders>
            <w:noWrap/>
          </w:tcPr>
          <w:p w14:paraId="658C0890"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.com.cn</w:t>
            </w:r>
            <w:proofErr w:type="gramEnd"/>
          </w:p>
        </w:tc>
        <w:tc>
          <w:tcPr>
            <w:tcW w:w="1808" w:type="pct"/>
            <w:tcBorders>
              <w:top w:val="nil"/>
              <w:left w:val="single" w:sz="4" w:space="0" w:color="auto"/>
              <w:bottom w:val="nil"/>
              <w:right w:val="single" w:sz="4" w:space="0" w:color="auto"/>
            </w:tcBorders>
            <w:noWrap/>
            <w:vAlign w:val="center"/>
          </w:tcPr>
          <w:p w14:paraId="483171F3" w14:textId="185E017E"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3</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288</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847</w:t>
            </w:r>
          </w:p>
        </w:tc>
        <w:tc>
          <w:tcPr>
            <w:tcW w:w="1806" w:type="pct"/>
            <w:tcBorders>
              <w:top w:val="nil"/>
              <w:left w:val="single" w:sz="4" w:space="0" w:color="auto"/>
              <w:bottom w:val="nil"/>
            </w:tcBorders>
            <w:noWrap/>
            <w:vAlign w:val="center"/>
          </w:tcPr>
          <w:p w14:paraId="2BED57DD" w14:textId="61FC96D1"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16.4%</w:t>
            </w:r>
          </w:p>
        </w:tc>
      </w:tr>
      <w:tr w:rsidR="00217985" w:rsidRPr="00883549" w14:paraId="03F99B5D" w14:textId="77777777" w:rsidTr="00235CD8">
        <w:trPr>
          <w:trHeight w:val="300"/>
          <w:jc w:val="center"/>
        </w:trPr>
        <w:tc>
          <w:tcPr>
            <w:tcW w:w="1386" w:type="pct"/>
            <w:tcBorders>
              <w:top w:val="nil"/>
              <w:bottom w:val="nil"/>
              <w:right w:val="single" w:sz="4" w:space="0" w:color="auto"/>
            </w:tcBorders>
            <w:noWrap/>
          </w:tcPr>
          <w:p w14:paraId="682F9D96"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.adm.CN</w:t>
            </w:r>
            <w:proofErr w:type="gramEnd"/>
            <w:r w:rsidRPr="00883549">
              <w:rPr>
                <w:rFonts w:ascii="Times New Roman" w:hAnsi="Times New Roman"/>
                <w:caps/>
                <w:color w:val="000000" w:themeColor="text1"/>
                <w:sz w:val="18"/>
                <w:szCs w:val="18"/>
                <w:vertAlign w:val="superscript"/>
              </w:rPr>
              <w:footnoteReference w:id="6"/>
            </w:r>
          </w:p>
        </w:tc>
        <w:tc>
          <w:tcPr>
            <w:tcW w:w="1808" w:type="pct"/>
            <w:tcBorders>
              <w:top w:val="nil"/>
              <w:left w:val="single" w:sz="4" w:space="0" w:color="auto"/>
              <w:bottom w:val="nil"/>
              <w:right w:val="single" w:sz="4" w:space="0" w:color="auto"/>
            </w:tcBorders>
            <w:noWrap/>
            <w:vAlign w:val="center"/>
          </w:tcPr>
          <w:p w14:paraId="05BD7370" w14:textId="696C0461"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815</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750</w:t>
            </w:r>
          </w:p>
        </w:tc>
        <w:tc>
          <w:tcPr>
            <w:tcW w:w="1806" w:type="pct"/>
            <w:tcBorders>
              <w:top w:val="nil"/>
              <w:left w:val="single" w:sz="4" w:space="0" w:color="auto"/>
              <w:bottom w:val="nil"/>
            </w:tcBorders>
            <w:noWrap/>
            <w:vAlign w:val="center"/>
          </w:tcPr>
          <w:p w14:paraId="50025166" w14:textId="3232B5AE"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9.0%</w:t>
            </w:r>
          </w:p>
        </w:tc>
      </w:tr>
      <w:tr w:rsidR="00217985" w:rsidRPr="00883549" w14:paraId="2538A330" w14:textId="77777777" w:rsidTr="00235CD8">
        <w:trPr>
          <w:trHeight w:val="300"/>
          <w:jc w:val="center"/>
        </w:trPr>
        <w:tc>
          <w:tcPr>
            <w:tcW w:w="1386" w:type="pct"/>
            <w:tcBorders>
              <w:top w:val="nil"/>
              <w:bottom w:val="nil"/>
              <w:right w:val="single" w:sz="4" w:space="0" w:color="auto"/>
            </w:tcBorders>
            <w:noWrap/>
          </w:tcPr>
          <w:p w14:paraId="19C9E214"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r w:rsidRPr="00883549">
              <w:rPr>
                <w:rFonts w:ascii="Times New Roman" w:hAnsi="Times New Roman"/>
                <w:caps/>
                <w:color w:val="000000" w:themeColor="text1"/>
                <w:sz w:val="18"/>
                <w:szCs w:val="18"/>
              </w:rPr>
              <w:t>.net.cn</w:t>
            </w:r>
          </w:p>
        </w:tc>
        <w:tc>
          <w:tcPr>
            <w:tcW w:w="1808" w:type="pct"/>
            <w:tcBorders>
              <w:top w:val="nil"/>
              <w:left w:val="single" w:sz="4" w:space="0" w:color="auto"/>
              <w:bottom w:val="nil"/>
              <w:right w:val="single" w:sz="4" w:space="0" w:color="auto"/>
            </w:tcBorders>
            <w:noWrap/>
            <w:vAlign w:val="center"/>
          </w:tcPr>
          <w:p w14:paraId="70F2E1F2" w14:textId="6FF0F39F"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956</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721</w:t>
            </w:r>
          </w:p>
        </w:tc>
        <w:tc>
          <w:tcPr>
            <w:tcW w:w="1806" w:type="pct"/>
            <w:tcBorders>
              <w:top w:val="nil"/>
              <w:left w:val="single" w:sz="4" w:space="0" w:color="auto"/>
              <w:bottom w:val="nil"/>
            </w:tcBorders>
            <w:noWrap/>
            <w:vAlign w:val="center"/>
          </w:tcPr>
          <w:p w14:paraId="30D2E219" w14:textId="5E70A150"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4.8%</w:t>
            </w:r>
          </w:p>
        </w:tc>
      </w:tr>
      <w:tr w:rsidR="00217985" w:rsidRPr="00883549" w14:paraId="572AA9E1" w14:textId="77777777" w:rsidTr="00235CD8">
        <w:trPr>
          <w:trHeight w:val="300"/>
          <w:jc w:val="center"/>
        </w:trPr>
        <w:tc>
          <w:tcPr>
            <w:tcW w:w="1386" w:type="pct"/>
            <w:tcBorders>
              <w:top w:val="nil"/>
              <w:bottom w:val="nil"/>
              <w:right w:val="single" w:sz="4" w:space="0" w:color="auto"/>
            </w:tcBorders>
            <w:noWrap/>
          </w:tcPr>
          <w:p w14:paraId="08D93491"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.org.cn</w:t>
            </w:r>
            <w:proofErr w:type="gramEnd"/>
          </w:p>
        </w:tc>
        <w:tc>
          <w:tcPr>
            <w:tcW w:w="1808" w:type="pct"/>
            <w:tcBorders>
              <w:top w:val="nil"/>
              <w:left w:val="single" w:sz="4" w:space="0" w:color="auto"/>
              <w:bottom w:val="nil"/>
              <w:right w:val="single" w:sz="4" w:space="0" w:color="auto"/>
            </w:tcBorders>
            <w:noWrap/>
            <w:vAlign w:val="center"/>
          </w:tcPr>
          <w:p w14:paraId="0FC26722" w14:textId="09BF1AAB"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842</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601</w:t>
            </w:r>
          </w:p>
        </w:tc>
        <w:tc>
          <w:tcPr>
            <w:tcW w:w="1806" w:type="pct"/>
            <w:tcBorders>
              <w:top w:val="nil"/>
              <w:left w:val="single" w:sz="4" w:space="0" w:color="auto"/>
              <w:bottom w:val="nil"/>
            </w:tcBorders>
            <w:noWrap/>
            <w:vAlign w:val="center"/>
          </w:tcPr>
          <w:p w14:paraId="2FFB4FA1" w14:textId="21E95062"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4.2%</w:t>
            </w:r>
          </w:p>
        </w:tc>
      </w:tr>
      <w:tr w:rsidR="00217985" w:rsidRPr="00883549" w14:paraId="7981E973" w14:textId="77777777" w:rsidTr="00235CD8">
        <w:trPr>
          <w:trHeight w:val="300"/>
          <w:jc w:val="center"/>
        </w:trPr>
        <w:tc>
          <w:tcPr>
            <w:tcW w:w="1386" w:type="pct"/>
            <w:tcBorders>
              <w:top w:val="nil"/>
              <w:bottom w:val="nil"/>
              <w:right w:val="single" w:sz="4" w:space="0" w:color="auto"/>
            </w:tcBorders>
            <w:noWrap/>
          </w:tcPr>
          <w:p w14:paraId="1AC40724"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.ac.cn</w:t>
            </w:r>
            <w:proofErr w:type="gramEnd"/>
          </w:p>
        </w:tc>
        <w:tc>
          <w:tcPr>
            <w:tcW w:w="1808" w:type="pct"/>
            <w:tcBorders>
              <w:top w:val="nil"/>
              <w:left w:val="single" w:sz="4" w:space="0" w:color="auto"/>
              <w:bottom w:val="nil"/>
              <w:right w:val="single" w:sz="4" w:space="0" w:color="auto"/>
            </w:tcBorders>
            <w:noWrap/>
            <w:vAlign w:val="center"/>
          </w:tcPr>
          <w:p w14:paraId="6D52A0DB" w14:textId="036EC800"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153</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853</w:t>
            </w:r>
          </w:p>
        </w:tc>
        <w:tc>
          <w:tcPr>
            <w:tcW w:w="1806" w:type="pct"/>
            <w:tcBorders>
              <w:top w:val="nil"/>
              <w:left w:val="single" w:sz="4" w:space="0" w:color="auto"/>
              <w:bottom w:val="nil"/>
            </w:tcBorders>
            <w:noWrap/>
            <w:vAlign w:val="center"/>
          </w:tcPr>
          <w:p w14:paraId="15F1D4EB" w14:textId="0EBD7CAC"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0.8%</w:t>
            </w:r>
          </w:p>
        </w:tc>
      </w:tr>
      <w:tr w:rsidR="00217985" w:rsidRPr="00883549" w14:paraId="3971DE13" w14:textId="77777777" w:rsidTr="00235CD8">
        <w:trPr>
          <w:trHeight w:val="300"/>
          <w:jc w:val="center"/>
        </w:trPr>
        <w:tc>
          <w:tcPr>
            <w:tcW w:w="1386" w:type="pct"/>
            <w:tcBorders>
              <w:top w:val="nil"/>
              <w:bottom w:val="nil"/>
              <w:right w:val="single" w:sz="4" w:space="0" w:color="auto"/>
            </w:tcBorders>
            <w:noWrap/>
          </w:tcPr>
          <w:p w14:paraId="07E5D5D2"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.gov.cn</w:t>
            </w:r>
            <w:proofErr w:type="gramEnd"/>
          </w:p>
        </w:tc>
        <w:tc>
          <w:tcPr>
            <w:tcW w:w="1808" w:type="pct"/>
            <w:tcBorders>
              <w:top w:val="nil"/>
              <w:left w:val="single" w:sz="4" w:space="0" w:color="auto"/>
              <w:bottom w:val="nil"/>
              <w:right w:val="single" w:sz="4" w:space="0" w:color="auto"/>
            </w:tcBorders>
            <w:noWrap/>
            <w:vAlign w:val="center"/>
          </w:tcPr>
          <w:p w14:paraId="17488247" w14:textId="4BFB4C1D"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14</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487</w:t>
            </w:r>
          </w:p>
        </w:tc>
        <w:tc>
          <w:tcPr>
            <w:tcW w:w="1806" w:type="pct"/>
            <w:tcBorders>
              <w:top w:val="nil"/>
              <w:left w:val="single" w:sz="4" w:space="0" w:color="auto"/>
              <w:bottom w:val="nil"/>
            </w:tcBorders>
            <w:noWrap/>
            <w:vAlign w:val="center"/>
          </w:tcPr>
          <w:p w14:paraId="53BA9EFB" w14:textId="16648763"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0.1%</w:t>
            </w:r>
          </w:p>
        </w:tc>
      </w:tr>
      <w:tr w:rsidR="00217985" w:rsidRPr="00883549" w14:paraId="66C2F1C3" w14:textId="77777777" w:rsidTr="00235CD8">
        <w:trPr>
          <w:trHeight w:val="300"/>
          <w:jc w:val="center"/>
        </w:trPr>
        <w:tc>
          <w:tcPr>
            <w:tcW w:w="1386" w:type="pct"/>
            <w:tcBorders>
              <w:top w:val="nil"/>
              <w:bottom w:val="nil"/>
              <w:right w:val="single" w:sz="4" w:space="0" w:color="auto"/>
            </w:tcBorders>
            <w:noWrap/>
          </w:tcPr>
          <w:p w14:paraId="60613F0A"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proofErr w:type="gramStart"/>
            <w:r w:rsidRPr="00883549">
              <w:rPr>
                <w:rFonts w:ascii="Times New Roman" w:hAnsi="Times New Roman"/>
                <w:caps/>
                <w:color w:val="000000" w:themeColor="text1"/>
                <w:sz w:val="18"/>
                <w:szCs w:val="18"/>
              </w:rPr>
              <w:t>.edu.cn</w:t>
            </w:r>
            <w:proofErr w:type="gramEnd"/>
          </w:p>
        </w:tc>
        <w:tc>
          <w:tcPr>
            <w:tcW w:w="1808" w:type="pct"/>
            <w:tcBorders>
              <w:top w:val="nil"/>
              <w:left w:val="single" w:sz="4" w:space="0" w:color="auto"/>
              <w:bottom w:val="nil"/>
              <w:right w:val="single" w:sz="4" w:space="0" w:color="auto"/>
            </w:tcBorders>
            <w:noWrap/>
            <w:vAlign w:val="center"/>
          </w:tcPr>
          <w:p w14:paraId="0DBC4F0F" w14:textId="02A3E382"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6</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682</w:t>
            </w:r>
          </w:p>
        </w:tc>
        <w:tc>
          <w:tcPr>
            <w:tcW w:w="1806" w:type="pct"/>
            <w:tcBorders>
              <w:top w:val="nil"/>
              <w:left w:val="single" w:sz="4" w:space="0" w:color="auto"/>
              <w:bottom w:val="nil"/>
            </w:tcBorders>
            <w:noWrap/>
            <w:vAlign w:val="center"/>
          </w:tcPr>
          <w:p w14:paraId="0C319F8F" w14:textId="29AA9D95"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0.0%</w:t>
            </w:r>
          </w:p>
        </w:tc>
      </w:tr>
      <w:tr w:rsidR="00217985" w:rsidRPr="00883549" w14:paraId="074E665F" w14:textId="77777777" w:rsidTr="00235CD8">
        <w:trPr>
          <w:trHeight w:val="300"/>
          <w:jc w:val="center"/>
        </w:trPr>
        <w:tc>
          <w:tcPr>
            <w:tcW w:w="1386" w:type="pct"/>
            <w:tcBorders>
              <w:top w:val="nil"/>
              <w:bottom w:val="single" w:sz="4" w:space="0" w:color="auto"/>
              <w:right w:val="single" w:sz="4" w:space="0" w:color="auto"/>
            </w:tcBorders>
            <w:noWrap/>
          </w:tcPr>
          <w:p w14:paraId="3FB1A314" w14:textId="77777777"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r w:rsidRPr="00883549">
              <w:rPr>
                <w:rFonts w:ascii="Times New Roman" w:hAnsi="Times New Roman" w:hint="eastAsia"/>
                <w:caps/>
                <w:color w:val="000000" w:themeColor="text1"/>
                <w:sz w:val="18"/>
                <w:szCs w:val="18"/>
              </w:rPr>
              <w:t>其他</w:t>
            </w:r>
          </w:p>
          <w:p w14:paraId="5FC1A43F" w14:textId="70E41E5B" w:rsidR="00217985" w:rsidRPr="00883549" w:rsidRDefault="00217985" w:rsidP="00DF05C0">
            <w:pPr>
              <w:spacing w:line="240" w:lineRule="auto"/>
              <w:ind w:firstLineChars="0" w:firstLine="0"/>
              <w:jc w:val="center"/>
              <w:rPr>
                <w:rFonts w:ascii="Times New Roman" w:hAnsi="Times New Roman"/>
                <w:caps/>
                <w:color w:val="000000" w:themeColor="text1"/>
                <w:sz w:val="18"/>
                <w:szCs w:val="18"/>
              </w:rPr>
            </w:pPr>
            <w:r w:rsidRPr="00883549">
              <w:rPr>
                <w:rFonts w:ascii="Times New Roman" w:hAnsi="Times New Roman" w:hint="eastAsia"/>
                <w:color w:val="000000" w:themeColor="text1"/>
                <w:sz w:val="18"/>
                <w:szCs w:val="18"/>
              </w:rPr>
              <w:t>合计</w:t>
            </w:r>
          </w:p>
        </w:tc>
        <w:tc>
          <w:tcPr>
            <w:tcW w:w="1808" w:type="pct"/>
            <w:tcBorders>
              <w:top w:val="nil"/>
              <w:left w:val="single" w:sz="4" w:space="0" w:color="auto"/>
              <w:bottom w:val="single" w:sz="4" w:space="0" w:color="auto"/>
              <w:right w:val="single" w:sz="4" w:space="0" w:color="auto"/>
            </w:tcBorders>
            <w:noWrap/>
            <w:vAlign w:val="center"/>
          </w:tcPr>
          <w:p w14:paraId="392FB6E1" w14:textId="77777777"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198</w:t>
            </w:r>
          </w:p>
          <w:p w14:paraId="22C6FFFF" w14:textId="592E0E8A"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20</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101</w:t>
            </w:r>
            <w:r w:rsidRPr="00883549">
              <w:rPr>
                <w:rFonts w:ascii="Times New Roman" w:eastAsiaTheme="minorEastAsia" w:hAnsi="Times New Roman"/>
                <w:color w:val="000000" w:themeColor="text1"/>
                <w:sz w:val="18"/>
                <w:szCs w:val="21"/>
              </w:rPr>
              <w:t>,</w:t>
            </w:r>
            <w:r w:rsidRPr="00883549">
              <w:rPr>
                <w:rFonts w:ascii="Times New Roman" w:eastAsiaTheme="minorEastAsia" w:hAnsi="Times New Roman" w:hint="eastAsia"/>
                <w:color w:val="000000" w:themeColor="text1"/>
                <w:sz w:val="18"/>
                <w:szCs w:val="21"/>
              </w:rPr>
              <w:t>491</w:t>
            </w:r>
          </w:p>
        </w:tc>
        <w:tc>
          <w:tcPr>
            <w:tcW w:w="1806" w:type="pct"/>
            <w:tcBorders>
              <w:top w:val="nil"/>
              <w:left w:val="single" w:sz="4" w:space="0" w:color="auto"/>
              <w:bottom w:val="single" w:sz="4" w:space="0" w:color="auto"/>
            </w:tcBorders>
            <w:noWrap/>
            <w:vAlign w:val="center"/>
          </w:tcPr>
          <w:p w14:paraId="3A1C294C" w14:textId="77777777"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hint="eastAsia"/>
                <w:color w:val="000000" w:themeColor="text1"/>
                <w:sz w:val="18"/>
                <w:szCs w:val="21"/>
              </w:rPr>
              <w:t>0.0%</w:t>
            </w:r>
          </w:p>
          <w:p w14:paraId="47579DD2" w14:textId="39B7AE05" w:rsidR="00217985" w:rsidRPr="00883549" w:rsidRDefault="00217985" w:rsidP="00DF05C0">
            <w:pPr>
              <w:spacing w:line="240" w:lineRule="auto"/>
              <w:ind w:firstLineChars="0" w:firstLine="0"/>
              <w:jc w:val="center"/>
              <w:rPr>
                <w:rFonts w:ascii="Times New Roman" w:eastAsiaTheme="minorEastAsia" w:hAnsi="Times New Roman"/>
                <w:color w:val="000000" w:themeColor="text1"/>
                <w:sz w:val="18"/>
                <w:szCs w:val="21"/>
              </w:rPr>
            </w:pPr>
            <w:r w:rsidRPr="00883549">
              <w:rPr>
                <w:rFonts w:ascii="Times New Roman" w:eastAsiaTheme="minorEastAsia" w:hAnsi="Times New Roman"/>
                <w:color w:val="000000" w:themeColor="text1"/>
                <w:sz w:val="18"/>
                <w:szCs w:val="21"/>
              </w:rPr>
              <w:t>100.0%</w:t>
            </w:r>
          </w:p>
        </w:tc>
      </w:tr>
    </w:tbl>
    <w:p w14:paraId="3D580F8F" w14:textId="77777777" w:rsidR="00E26EDE" w:rsidRPr="00883549" w:rsidRDefault="00E26EDE" w:rsidP="00DF05C0">
      <w:pPr>
        <w:keepLines/>
        <w:numPr>
          <w:ilvl w:val="0"/>
          <w:numId w:val="4"/>
        </w:numPr>
        <w:topLinePunct/>
        <w:snapToGrid w:val="0"/>
        <w:spacing w:before="320" w:after="200"/>
        <w:ind w:left="0" w:firstLineChars="0" w:firstLine="0"/>
        <w:outlineLvl w:val="2"/>
        <w:rPr>
          <w:rFonts w:eastAsia="楷体_GB2312"/>
          <w:color w:val="000000" w:themeColor="text1"/>
          <w:sz w:val="30"/>
          <w:szCs w:val="30"/>
        </w:rPr>
      </w:pPr>
      <w:bookmarkStart w:id="253" w:name="_Toc81921431"/>
      <w:bookmarkStart w:id="254" w:name="_Toc92971964"/>
      <w:bookmarkStart w:id="255" w:name="_Toc110950372"/>
      <w:bookmarkStart w:id="256" w:name="_Toc130371037"/>
      <w:r w:rsidRPr="00883549">
        <w:rPr>
          <w:rFonts w:eastAsia="楷体_GB2312" w:hint="eastAsia"/>
          <w:color w:val="000000" w:themeColor="text1"/>
          <w:sz w:val="30"/>
          <w:szCs w:val="30"/>
        </w:rPr>
        <w:t>移动</w:t>
      </w:r>
      <w:r w:rsidRPr="00883549">
        <w:rPr>
          <w:rFonts w:eastAsia="楷体_GB2312"/>
          <w:color w:val="000000" w:themeColor="text1"/>
          <w:sz w:val="30"/>
          <w:szCs w:val="30"/>
        </w:rPr>
        <w:t>电话基站数量</w:t>
      </w:r>
      <w:bookmarkEnd w:id="253"/>
      <w:bookmarkEnd w:id="254"/>
      <w:bookmarkEnd w:id="255"/>
      <w:bookmarkEnd w:id="256"/>
    </w:p>
    <w:p w14:paraId="7659C1D4" w14:textId="77777777" w:rsidR="00E26EDE" w:rsidRPr="00883549" w:rsidRDefault="00E26EDE" w:rsidP="00DF05C0">
      <w:pPr>
        <w:ind w:firstLine="420"/>
        <w:rPr>
          <w:rFonts w:eastAsia="楷体_GB2312"/>
          <w:color w:val="000000" w:themeColor="text1"/>
          <w:sz w:val="30"/>
          <w:szCs w:val="30"/>
        </w:rPr>
      </w:pPr>
      <w:r w:rsidRPr="00883549">
        <w:rPr>
          <w:rFonts w:hint="eastAsia"/>
          <w:color w:val="000000" w:themeColor="text1"/>
        </w:rPr>
        <w:t>截至</w:t>
      </w:r>
      <w:r w:rsidRPr="00883549">
        <w:rPr>
          <w:rFonts w:hint="eastAsia"/>
          <w:color w:val="000000" w:themeColor="text1"/>
        </w:rPr>
        <w:t>202</w:t>
      </w:r>
      <w:r w:rsidRPr="00883549">
        <w:rPr>
          <w:color w:val="000000" w:themeColor="text1"/>
        </w:rPr>
        <w:t>2</w:t>
      </w:r>
      <w:r w:rsidRPr="00883549">
        <w:rPr>
          <w:rFonts w:hint="eastAsia"/>
          <w:color w:val="000000" w:themeColor="text1"/>
        </w:rPr>
        <w:t>年</w:t>
      </w:r>
      <w:r w:rsidRPr="00883549">
        <w:rPr>
          <w:color w:val="000000" w:themeColor="text1"/>
        </w:rPr>
        <w:t>12</w:t>
      </w:r>
      <w:r w:rsidRPr="00883549">
        <w:rPr>
          <w:rFonts w:hint="eastAsia"/>
          <w:color w:val="000000" w:themeColor="text1"/>
        </w:rPr>
        <w:t>月，</w:t>
      </w:r>
      <w:r w:rsidRPr="00883549">
        <w:rPr>
          <w:rFonts w:hint="eastAsia"/>
          <w:bCs/>
        </w:rPr>
        <w:t>我国移动通信基站总数达</w:t>
      </w:r>
      <w:r w:rsidRPr="00883549">
        <w:rPr>
          <w:bCs/>
        </w:rPr>
        <w:t>1083</w:t>
      </w:r>
      <w:r w:rsidRPr="00883549">
        <w:rPr>
          <w:rFonts w:hint="eastAsia"/>
          <w:bCs/>
        </w:rPr>
        <w:t>万个，</w:t>
      </w:r>
      <w:r w:rsidRPr="00883549">
        <w:rPr>
          <w:rFonts w:hint="eastAsia"/>
          <w:color w:val="000000" w:themeColor="text1"/>
        </w:rPr>
        <w:t>较</w:t>
      </w:r>
      <w:r w:rsidRPr="00883549">
        <w:rPr>
          <w:rFonts w:hint="eastAsia"/>
          <w:color w:val="000000" w:themeColor="text1"/>
        </w:rPr>
        <w:t>2021</w:t>
      </w:r>
      <w:r w:rsidRPr="00883549">
        <w:rPr>
          <w:rFonts w:hint="eastAsia"/>
          <w:color w:val="000000" w:themeColor="text1"/>
        </w:rPr>
        <w:t>年</w:t>
      </w:r>
      <w:r w:rsidRPr="00883549">
        <w:rPr>
          <w:rFonts w:hint="eastAsia"/>
          <w:color w:val="000000" w:themeColor="text1"/>
        </w:rPr>
        <w:t>12</w:t>
      </w:r>
      <w:r w:rsidRPr="00883549">
        <w:rPr>
          <w:rFonts w:hint="eastAsia"/>
          <w:color w:val="000000" w:themeColor="text1"/>
        </w:rPr>
        <w:t>月净</w:t>
      </w:r>
      <w:r w:rsidRPr="00883549">
        <w:rPr>
          <w:rFonts w:hint="eastAsia"/>
          <w:bCs/>
        </w:rPr>
        <w:t>增</w:t>
      </w:r>
      <w:r w:rsidRPr="00883549">
        <w:rPr>
          <w:bCs/>
        </w:rPr>
        <w:t>87</w:t>
      </w:r>
      <w:r w:rsidRPr="00883549">
        <w:rPr>
          <w:rFonts w:hint="eastAsia"/>
          <w:bCs/>
        </w:rPr>
        <w:t>万个。其中，</w:t>
      </w:r>
      <w:r w:rsidRPr="00883549">
        <w:rPr>
          <w:rFonts w:hint="eastAsia"/>
          <w:bCs/>
        </w:rPr>
        <w:t>5G</w:t>
      </w:r>
      <w:r w:rsidRPr="00883549">
        <w:rPr>
          <w:rFonts w:hint="eastAsia"/>
          <w:bCs/>
        </w:rPr>
        <w:t>基站总数达</w:t>
      </w:r>
      <w:r w:rsidRPr="00883549">
        <w:rPr>
          <w:bCs/>
        </w:rPr>
        <w:t>231.2</w:t>
      </w:r>
      <w:r w:rsidRPr="00883549">
        <w:rPr>
          <w:rFonts w:hint="eastAsia"/>
          <w:bCs/>
        </w:rPr>
        <w:t>万个，占移动基站总数的</w:t>
      </w:r>
      <w:r w:rsidRPr="00883549">
        <w:rPr>
          <w:bCs/>
        </w:rPr>
        <w:t>21.3</w:t>
      </w:r>
      <w:r w:rsidRPr="00883549">
        <w:rPr>
          <w:rFonts w:hint="eastAsia"/>
          <w:bCs/>
        </w:rPr>
        <w:t>%</w:t>
      </w:r>
      <w:r w:rsidRPr="00883549">
        <w:rPr>
          <w:rFonts w:hint="eastAsia"/>
          <w:bCs/>
        </w:rPr>
        <w:t>，较</w:t>
      </w:r>
      <w:r w:rsidRPr="00883549">
        <w:rPr>
          <w:rFonts w:hint="eastAsia"/>
          <w:bCs/>
        </w:rPr>
        <w:t>2021</w:t>
      </w:r>
      <w:r w:rsidRPr="00883549">
        <w:rPr>
          <w:rFonts w:hint="eastAsia"/>
          <w:bCs/>
        </w:rPr>
        <w:t>年</w:t>
      </w:r>
      <w:r w:rsidRPr="00883549">
        <w:rPr>
          <w:rFonts w:hint="eastAsia"/>
          <w:bCs/>
        </w:rPr>
        <w:t>12</w:t>
      </w:r>
      <w:r w:rsidRPr="00883549">
        <w:rPr>
          <w:rFonts w:hint="eastAsia"/>
          <w:bCs/>
        </w:rPr>
        <w:t>月提高</w:t>
      </w:r>
      <w:r w:rsidRPr="00883549">
        <w:rPr>
          <w:bCs/>
        </w:rPr>
        <w:t>7</w:t>
      </w:r>
      <w:r w:rsidRPr="00883549">
        <w:rPr>
          <w:rFonts w:hint="eastAsia"/>
          <w:bCs/>
        </w:rPr>
        <w:t>个百分点，全年新建</w:t>
      </w:r>
      <w:r w:rsidRPr="00883549">
        <w:rPr>
          <w:rFonts w:hint="eastAsia"/>
          <w:bCs/>
        </w:rPr>
        <w:t>5G</w:t>
      </w:r>
      <w:r w:rsidRPr="00883549">
        <w:rPr>
          <w:rFonts w:hint="eastAsia"/>
          <w:bCs/>
        </w:rPr>
        <w:t>基站</w:t>
      </w:r>
      <w:r w:rsidRPr="00883549">
        <w:rPr>
          <w:bCs/>
        </w:rPr>
        <w:t>88.7</w:t>
      </w:r>
      <w:r w:rsidRPr="00883549">
        <w:rPr>
          <w:rFonts w:hint="eastAsia"/>
          <w:bCs/>
        </w:rPr>
        <w:t>万个。</w:t>
      </w:r>
    </w:p>
    <w:p w14:paraId="6C6DEB48" w14:textId="77777777" w:rsidR="00E26EDE" w:rsidRPr="00883549" w:rsidRDefault="00E26EDE" w:rsidP="00DF05C0">
      <w:pPr>
        <w:pStyle w:val="afff2"/>
        <w:spacing w:before="156"/>
        <w:rPr>
          <w:rFonts w:ascii="Times New Roman" w:hAnsi="Times New Roman"/>
          <w:noProof/>
          <w:color w:val="000000" w:themeColor="text1"/>
        </w:rPr>
      </w:pPr>
      <w:bookmarkStart w:id="257" w:name="_Toc81921432"/>
      <w:r w:rsidRPr="00883549">
        <w:rPr>
          <w:rFonts w:ascii="Times New Roman" w:hAnsi="Times New Roman"/>
          <w:noProof/>
          <w:color w:val="000000" w:themeColor="text1"/>
        </w:rPr>
        <w:drawing>
          <wp:inline distT="0" distB="0" distL="0" distR="0" wp14:anchorId="1F8229A7" wp14:editId="5F84BD1D">
            <wp:extent cx="4532400" cy="2408400"/>
            <wp:effectExtent l="0" t="0" r="0" b="11430"/>
            <wp:docPr id="259" name="图表 25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66F938A4" w14:textId="7512CABB"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w:t>
      </w:r>
      <w:r w:rsidRPr="00883549">
        <w:fldChar w:fldCharType="end"/>
      </w:r>
      <w:r w:rsidRPr="00883549">
        <w:t xml:space="preserve">  </w:t>
      </w:r>
      <w:r w:rsidRPr="00883549">
        <w:rPr>
          <w:rFonts w:hint="eastAsia"/>
        </w:rPr>
        <w:t>移动电话基站数量</w:t>
      </w:r>
    </w:p>
    <w:p w14:paraId="172E8FB1" w14:textId="77777777" w:rsidR="00E26EDE" w:rsidRPr="00883549" w:rsidRDefault="00E26EDE" w:rsidP="00DF05C0">
      <w:pPr>
        <w:keepLines/>
        <w:numPr>
          <w:ilvl w:val="0"/>
          <w:numId w:val="4"/>
        </w:numPr>
        <w:topLinePunct/>
        <w:snapToGrid w:val="0"/>
        <w:spacing w:before="320" w:after="200"/>
        <w:ind w:left="0" w:firstLineChars="0" w:firstLine="0"/>
        <w:outlineLvl w:val="2"/>
        <w:rPr>
          <w:rFonts w:eastAsia="楷体_GB2312"/>
          <w:color w:val="000000" w:themeColor="text1"/>
          <w:sz w:val="30"/>
          <w:szCs w:val="30"/>
        </w:rPr>
      </w:pPr>
      <w:bookmarkStart w:id="258" w:name="_Toc92971965"/>
      <w:bookmarkStart w:id="259" w:name="_Toc110950373"/>
      <w:bookmarkStart w:id="260" w:name="_Toc130371038"/>
      <w:r w:rsidRPr="00883549">
        <w:rPr>
          <w:rFonts w:eastAsia="楷体_GB2312" w:hint="eastAsia"/>
          <w:color w:val="000000" w:themeColor="text1"/>
          <w:sz w:val="30"/>
          <w:szCs w:val="30"/>
        </w:rPr>
        <w:t>互联网宽带接入端口数量</w:t>
      </w:r>
      <w:bookmarkEnd w:id="257"/>
      <w:bookmarkEnd w:id="258"/>
      <w:bookmarkEnd w:id="259"/>
      <w:bookmarkEnd w:id="260"/>
    </w:p>
    <w:p w14:paraId="704B2F19" w14:textId="77777777" w:rsidR="00E26EDE" w:rsidRPr="00883549" w:rsidRDefault="00E26EDE" w:rsidP="00DF05C0">
      <w:pPr>
        <w:ind w:firstLine="420"/>
        <w:rPr>
          <w:color w:val="000000" w:themeColor="text1"/>
          <w:szCs w:val="21"/>
        </w:rPr>
      </w:pPr>
      <w:r w:rsidRPr="00883549">
        <w:rPr>
          <w:rFonts w:hint="eastAsia"/>
          <w:color w:val="070707"/>
        </w:rPr>
        <w:t>截至</w:t>
      </w:r>
      <w:r w:rsidRPr="00883549">
        <w:rPr>
          <w:rFonts w:hint="eastAsia"/>
          <w:color w:val="070707"/>
        </w:rPr>
        <w:t>20</w:t>
      </w:r>
      <w:r w:rsidRPr="00883549">
        <w:rPr>
          <w:color w:val="070707"/>
        </w:rPr>
        <w:t>22</w:t>
      </w:r>
      <w:r w:rsidRPr="00883549">
        <w:rPr>
          <w:rFonts w:hint="eastAsia"/>
          <w:color w:val="070707"/>
        </w:rPr>
        <w:t>年</w:t>
      </w:r>
      <w:r w:rsidRPr="00883549">
        <w:rPr>
          <w:color w:val="070707"/>
        </w:rPr>
        <w:t>12</w:t>
      </w:r>
      <w:r w:rsidRPr="00883549">
        <w:rPr>
          <w:rFonts w:hint="eastAsia"/>
          <w:color w:val="070707"/>
        </w:rPr>
        <w:t>月，我国互联网宽带接入端口数达到</w:t>
      </w:r>
      <w:r w:rsidRPr="00883549">
        <w:rPr>
          <w:rFonts w:hint="eastAsia"/>
          <w:color w:val="070707"/>
        </w:rPr>
        <w:t>10.71</w:t>
      </w:r>
      <w:r w:rsidRPr="00883549">
        <w:rPr>
          <w:rFonts w:hint="eastAsia"/>
          <w:color w:val="070707"/>
        </w:rPr>
        <w:t>亿个，较</w:t>
      </w:r>
      <w:r w:rsidRPr="00883549">
        <w:rPr>
          <w:rFonts w:hint="eastAsia"/>
          <w:color w:val="070707"/>
        </w:rPr>
        <w:t>2021</w:t>
      </w:r>
      <w:r w:rsidRPr="00883549">
        <w:rPr>
          <w:rFonts w:hint="eastAsia"/>
          <w:color w:val="070707"/>
        </w:rPr>
        <w:t>年</w:t>
      </w:r>
      <w:r w:rsidRPr="00883549">
        <w:rPr>
          <w:rFonts w:hint="eastAsia"/>
          <w:color w:val="070707"/>
        </w:rPr>
        <w:t>12</w:t>
      </w:r>
      <w:r w:rsidRPr="00883549">
        <w:rPr>
          <w:rFonts w:hint="eastAsia"/>
          <w:color w:val="070707"/>
        </w:rPr>
        <w:t>月净增</w:t>
      </w:r>
      <w:r w:rsidRPr="00883549">
        <w:rPr>
          <w:color w:val="070707"/>
        </w:rPr>
        <w:lastRenderedPageBreak/>
        <w:t>5320</w:t>
      </w:r>
      <w:r w:rsidRPr="00883549">
        <w:rPr>
          <w:rFonts w:hint="eastAsia"/>
          <w:color w:val="070707"/>
        </w:rPr>
        <w:t>万个；其中，光纤接入（</w:t>
      </w:r>
      <w:r w:rsidRPr="00883549">
        <w:rPr>
          <w:rFonts w:hint="eastAsia"/>
          <w:color w:val="070707"/>
        </w:rPr>
        <w:t>FTTH/O</w:t>
      </w:r>
      <w:r w:rsidRPr="00883549">
        <w:rPr>
          <w:rFonts w:hint="eastAsia"/>
          <w:color w:val="070707"/>
        </w:rPr>
        <w:t>）端口达到</w:t>
      </w:r>
      <w:r w:rsidRPr="00883549">
        <w:rPr>
          <w:color w:val="070707"/>
        </w:rPr>
        <w:t>10.25</w:t>
      </w:r>
      <w:r w:rsidRPr="00883549">
        <w:rPr>
          <w:rFonts w:hint="eastAsia"/>
          <w:color w:val="070707"/>
        </w:rPr>
        <w:t>亿个，较</w:t>
      </w:r>
      <w:r w:rsidRPr="00883549">
        <w:rPr>
          <w:rFonts w:hint="eastAsia"/>
          <w:color w:val="070707"/>
        </w:rPr>
        <w:t>2021</w:t>
      </w:r>
      <w:r w:rsidRPr="00883549">
        <w:rPr>
          <w:rFonts w:hint="eastAsia"/>
          <w:color w:val="070707"/>
        </w:rPr>
        <w:t>年</w:t>
      </w:r>
      <w:r w:rsidRPr="00883549">
        <w:rPr>
          <w:rFonts w:hint="eastAsia"/>
          <w:color w:val="070707"/>
        </w:rPr>
        <w:t>12</w:t>
      </w:r>
      <w:r w:rsidRPr="00883549">
        <w:rPr>
          <w:rFonts w:hint="eastAsia"/>
          <w:color w:val="070707"/>
        </w:rPr>
        <w:t>月净增</w:t>
      </w:r>
      <w:r w:rsidRPr="00883549">
        <w:rPr>
          <w:color w:val="070707"/>
        </w:rPr>
        <w:t>6534</w:t>
      </w:r>
      <w:r w:rsidRPr="00883549">
        <w:rPr>
          <w:rFonts w:hint="eastAsia"/>
          <w:color w:val="070707"/>
        </w:rPr>
        <w:t>万个，占比由</w:t>
      </w:r>
      <w:r w:rsidRPr="00883549">
        <w:rPr>
          <w:rFonts w:hint="eastAsia"/>
          <w:color w:val="070707"/>
        </w:rPr>
        <w:t>94.3%</w:t>
      </w:r>
      <w:r w:rsidRPr="00883549">
        <w:rPr>
          <w:rFonts w:hint="eastAsia"/>
          <w:color w:val="070707"/>
        </w:rPr>
        <w:t>提升到</w:t>
      </w:r>
      <w:r w:rsidRPr="00883549">
        <w:rPr>
          <w:color w:val="070707"/>
        </w:rPr>
        <w:t>95.7</w:t>
      </w:r>
      <w:r w:rsidRPr="00883549">
        <w:rPr>
          <w:rFonts w:hint="eastAsia"/>
          <w:color w:val="070707"/>
        </w:rPr>
        <w:t>%</w:t>
      </w:r>
      <w:r w:rsidRPr="00883549">
        <w:rPr>
          <w:rFonts w:hint="eastAsia"/>
          <w:color w:val="070707"/>
        </w:rPr>
        <w:t>。具备千兆网络服务能力的</w:t>
      </w:r>
      <w:r w:rsidRPr="00883549">
        <w:rPr>
          <w:rFonts w:hint="eastAsia"/>
          <w:color w:val="070707"/>
        </w:rPr>
        <w:t>10G PON</w:t>
      </w:r>
      <w:r w:rsidRPr="00883549">
        <w:rPr>
          <w:rFonts w:hint="eastAsia"/>
          <w:color w:val="070707"/>
        </w:rPr>
        <w:t>端口数达</w:t>
      </w:r>
      <w:r w:rsidRPr="00883549">
        <w:rPr>
          <w:color w:val="070707"/>
        </w:rPr>
        <w:t>1523</w:t>
      </w:r>
      <w:r w:rsidRPr="00883549">
        <w:rPr>
          <w:rFonts w:hint="eastAsia"/>
          <w:color w:val="070707"/>
        </w:rPr>
        <w:t>万个，比上年末净增</w:t>
      </w:r>
      <w:r w:rsidRPr="00883549">
        <w:rPr>
          <w:color w:val="070707"/>
        </w:rPr>
        <w:t>737.1</w:t>
      </w:r>
      <w:r w:rsidRPr="00883549">
        <w:rPr>
          <w:rFonts w:hint="eastAsia"/>
          <w:color w:val="070707"/>
        </w:rPr>
        <w:t>万个。</w:t>
      </w:r>
    </w:p>
    <w:p w14:paraId="0F5ABBF6" w14:textId="77777777" w:rsidR="00E26EDE" w:rsidRPr="00883549" w:rsidRDefault="00E26EDE" w:rsidP="00DF05C0">
      <w:pPr>
        <w:pStyle w:val="afff2"/>
        <w:spacing w:before="156"/>
        <w:rPr>
          <w:rFonts w:ascii="Times New Roman" w:hAnsi="Times New Roman"/>
          <w:noProof/>
          <w:color w:val="000000" w:themeColor="text1"/>
        </w:rPr>
      </w:pPr>
      <w:bookmarkStart w:id="261" w:name="_Toc81921433"/>
      <w:r w:rsidRPr="00883549">
        <w:rPr>
          <w:rFonts w:ascii="Times New Roman" w:hAnsi="Times New Roman"/>
          <w:noProof/>
          <w:color w:val="000000" w:themeColor="text1"/>
        </w:rPr>
        <w:drawing>
          <wp:inline distT="0" distB="0" distL="0" distR="0" wp14:anchorId="0257EC63" wp14:editId="7EBCB4C9">
            <wp:extent cx="4531995" cy="2408400"/>
            <wp:effectExtent l="0" t="0" r="1905" b="11430"/>
            <wp:docPr id="4" name="图表 4"/>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4E264A0" w14:textId="176F19CF"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w:t>
      </w:r>
      <w:r w:rsidRPr="00883549">
        <w:fldChar w:fldCharType="end"/>
      </w:r>
      <w:r w:rsidRPr="00883549">
        <w:t xml:space="preserve">  </w:t>
      </w:r>
      <w:r w:rsidRPr="00883549">
        <w:rPr>
          <w:rFonts w:hint="eastAsia"/>
        </w:rPr>
        <w:t>互联网宽带接入端口数量</w:t>
      </w:r>
    </w:p>
    <w:p w14:paraId="64E629A4" w14:textId="77777777" w:rsidR="00E26EDE" w:rsidRPr="00883549" w:rsidRDefault="00E26EDE" w:rsidP="00DF05C0">
      <w:pPr>
        <w:keepLines/>
        <w:numPr>
          <w:ilvl w:val="0"/>
          <w:numId w:val="4"/>
        </w:numPr>
        <w:topLinePunct/>
        <w:snapToGrid w:val="0"/>
        <w:spacing w:before="320" w:after="200"/>
        <w:ind w:left="0" w:firstLineChars="0" w:firstLine="0"/>
        <w:outlineLvl w:val="2"/>
        <w:rPr>
          <w:rFonts w:eastAsia="楷体_GB2312"/>
          <w:color w:val="000000" w:themeColor="text1"/>
          <w:sz w:val="30"/>
          <w:szCs w:val="30"/>
        </w:rPr>
      </w:pPr>
      <w:bookmarkStart w:id="262" w:name="_Toc92971966"/>
      <w:bookmarkStart w:id="263" w:name="_Toc110950374"/>
      <w:bookmarkStart w:id="264" w:name="_Toc130371039"/>
      <w:r w:rsidRPr="00883549">
        <w:rPr>
          <w:rFonts w:eastAsia="楷体_GB2312"/>
          <w:color w:val="000000" w:themeColor="text1"/>
          <w:sz w:val="30"/>
          <w:szCs w:val="30"/>
        </w:rPr>
        <w:t>光缆线路长度</w:t>
      </w:r>
      <w:bookmarkEnd w:id="261"/>
      <w:bookmarkEnd w:id="262"/>
      <w:bookmarkEnd w:id="263"/>
      <w:bookmarkEnd w:id="264"/>
    </w:p>
    <w:p w14:paraId="6CD86C7D" w14:textId="77777777" w:rsidR="00E26EDE" w:rsidRPr="00883549" w:rsidRDefault="00E26EDE" w:rsidP="00DF05C0">
      <w:pPr>
        <w:ind w:firstLine="420"/>
        <w:rPr>
          <w:color w:val="000000" w:themeColor="text1"/>
          <w:szCs w:val="21"/>
        </w:rPr>
      </w:pPr>
      <w:r w:rsidRPr="00883549">
        <w:rPr>
          <w:rFonts w:hint="eastAsia"/>
          <w:color w:val="000000" w:themeColor="text1"/>
          <w:szCs w:val="21"/>
        </w:rPr>
        <w:t>截至</w:t>
      </w:r>
      <w:r w:rsidRPr="00883549">
        <w:rPr>
          <w:rFonts w:hint="eastAsia"/>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月，我国光缆线路总长度达</w:t>
      </w:r>
      <w:r w:rsidRPr="00883549">
        <w:rPr>
          <w:rFonts w:hint="eastAsia"/>
          <w:color w:val="000000" w:themeColor="text1"/>
          <w:szCs w:val="21"/>
        </w:rPr>
        <w:t>5958</w:t>
      </w:r>
      <w:r w:rsidRPr="00883549">
        <w:rPr>
          <w:rFonts w:hint="eastAsia"/>
          <w:color w:val="000000" w:themeColor="text1"/>
          <w:szCs w:val="21"/>
        </w:rPr>
        <w:t>万公里，全年新建光缆线路长度</w:t>
      </w:r>
      <w:r w:rsidRPr="00883549">
        <w:rPr>
          <w:rFonts w:hint="eastAsia"/>
          <w:color w:val="000000" w:themeColor="text1"/>
          <w:szCs w:val="21"/>
        </w:rPr>
        <w:t>477.2</w:t>
      </w:r>
      <w:r w:rsidRPr="00883549">
        <w:rPr>
          <w:rFonts w:hint="eastAsia"/>
          <w:color w:val="000000" w:themeColor="text1"/>
          <w:szCs w:val="21"/>
        </w:rPr>
        <w:t>万公里；其中，长途光缆线路、本地网中继光缆线路和接入网光缆线路长度分别达</w:t>
      </w:r>
      <w:r w:rsidRPr="00883549">
        <w:rPr>
          <w:rFonts w:hint="eastAsia"/>
          <w:color w:val="000000" w:themeColor="text1"/>
          <w:szCs w:val="21"/>
        </w:rPr>
        <w:t>109.5</w:t>
      </w:r>
      <w:r w:rsidRPr="00883549">
        <w:rPr>
          <w:rFonts w:hint="eastAsia"/>
          <w:color w:val="000000" w:themeColor="text1"/>
          <w:szCs w:val="21"/>
        </w:rPr>
        <w:t>万、</w:t>
      </w:r>
      <w:r w:rsidRPr="00883549">
        <w:rPr>
          <w:rFonts w:hint="eastAsia"/>
          <w:color w:val="000000" w:themeColor="text1"/>
          <w:szCs w:val="21"/>
        </w:rPr>
        <w:t>2146</w:t>
      </w:r>
      <w:r w:rsidRPr="00883549">
        <w:rPr>
          <w:rFonts w:hint="eastAsia"/>
          <w:color w:val="000000" w:themeColor="text1"/>
          <w:szCs w:val="21"/>
        </w:rPr>
        <w:t>万和</w:t>
      </w:r>
      <w:r w:rsidRPr="00883549">
        <w:rPr>
          <w:rFonts w:hint="eastAsia"/>
          <w:color w:val="000000" w:themeColor="text1"/>
          <w:szCs w:val="21"/>
        </w:rPr>
        <w:t>3702</w:t>
      </w:r>
      <w:r w:rsidRPr="00883549">
        <w:rPr>
          <w:rFonts w:hint="eastAsia"/>
          <w:color w:val="000000" w:themeColor="text1"/>
          <w:szCs w:val="21"/>
        </w:rPr>
        <w:t>万公里。</w:t>
      </w:r>
    </w:p>
    <w:p w14:paraId="45C6F78A" w14:textId="77777777" w:rsidR="00E26EDE" w:rsidRPr="00883549" w:rsidRDefault="00E26EDE" w:rsidP="00DF05C0">
      <w:pPr>
        <w:pStyle w:val="afff2"/>
        <w:spacing w:before="156"/>
        <w:rPr>
          <w:rFonts w:ascii="Times New Roman" w:hAnsi="Times New Roman"/>
          <w:color w:val="000000" w:themeColor="text1"/>
        </w:rPr>
      </w:pPr>
      <w:r w:rsidRPr="00883549">
        <w:rPr>
          <w:rFonts w:ascii="Times New Roman" w:hAnsi="Times New Roman" w:hint="eastAsia"/>
          <w:noProof/>
          <w:color w:val="000000" w:themeColor="text1"/>
        </w:rPr>
        <w:drawing>
          <wp:inline distT="0" distB="0" distL="0" distR="0" wp14:anchorId="5ED5906E" wp14:editId="6B77CD60">
            <wp:extent cx="4532400" cy="2408400"/>
            <wp:effectExtent l="0" t="0" r="1905" b="0"/>
            <wp:docPr id="260" name="图表 26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743306F0" w14:textId="23688D41"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6</w:t>
      </w:r>
      <w:r w:rsidRPr="00883549">
        <w:fldChar w:fldCharType="end"/>
      </w:r>
      <w:r w:rsidRPr="00883549">
        <w:t xml:space="preserve">  </w:t>
      </w:r>
      <w:r w:rsidRPr="00883549">
        <w:rPr>
          <w:rFonts w:hint="eastAsia"/>
        </w:rPr>
        <w:t>光缆线路</w:t>
      </w:r>
      <w:r w:rsidRPr="00883549">
        <w:t>总长度</w:t>
      </w:r>
    </w:p>
    <w:p w14:paraId="638F86CC" w14:textId="77777777" w:rsidR="00AA6A8C" w:rsidRPr="00883549" w:rsidRDefault="000E2C05" w:rsidP="00DF05C0">
      <w:pPr>
        <w:pStyle w:val="2"/>
        <w:numPr>
          <w:ilvl w:val="0"/>
          <w:numId w:val="3"/>
        </w:numPr>
        <w:spacing w:before="400" w:after="300" w:line="312" w:lineRule="auto"/>
        <w:ind w:left="0" w:firstLine="0"/>
        <w:rPr>
          <w:rFonts w:eastAsia="黑体"/>
          <w:color w:val="000000" w:themeColor="text1"/>
          <w:sz w:val="36"/>
          <w:szCs w:val="36"/>
        </w:rPr>
      </w:pPr>
      <w:bookmarkStart w:id="265" w:name="_Toc13201"/>
      <w:bookmarkStart w:id="266" w:name="_Toc20309"/>
      <w:bookmarkStart w:id="267" w:name="_Toc29574"/>
      <w:bookmarkStart w:id="268" w:name="_Toc15873"/>
      <w:bookmarkStart w:id="269" w:name="_Toc30963"/>
      <w:bookmarkStart w:id="270" w:name="_Toc130371040"/>
      <w:r w:rsidRPr="00883549">
        <w:rPr>
          <w:rFonts w:eastAsia="黑体" w:hint="eastAsia"/>
          <w:color w:val="000000" w:themeColor="text1"/>
          <w:sz w:val="36"/>
          <w:szCs w:val="36"/>
        </w:rPr>
        <w:lastRenderedPageBreak/>
        <w:t>互联网资源应用</w:t>
      </w:r>
      <w:bookmarkEnd w:id="265"/>
      <w:bookmarkEnd w:id="266"/>
      <w:bookmarkEnd w:id="267"/>
      <w:bookmarkEnd w:id="268"/>
      <w:bookmarkEnd w:id="269"/>
      <w:bookmarkEnd w:id="270"/>
    </w:p>
    <w:p w14:paraId="143333A7" w14:textId="65B7F24F" w:rsidR="00AA6A8C" w:rsidRPr="00883549" w:rsidRDefault="000E2C05" w:rsidP="00C6036C">
      <w:pPr>
        <w:keepLines/>
        <w:numPr>
          <w:ilvl w:val="0"/>
          <w:numId w:val="5"/>
        </w:numPr>
        <w:topLinePunct/>
        <w:snapToGrid w:val="0"/>
        <w:spacing w:before="320" w:after="200"/>
        <w:ind w:left="0" w:firstLineChars="0" w:firstLine="0"/>
        <w:outlineLvl w:val="2"/>
        <w:rPr>
          <w:rFonts w:eastAsia="楷体_GB2312"/>
          <w:color w:val="000000" w:themeColor="text1"/>
          <w:sz w:val="30"/>
          <w:szCs w:val="30"/>
        </w:rPr>
      </w:pPr>
      <w:bookmarkStart w:id="271" w:name="_Toc165"/>
      <w:bookmarkStart w:id="272" w:name="_Toc3850"/>
      <w:bookmarkStart w:id="273" w:name="_Toc14351"/>
      <w:bookmarkStart w:id="274" w:name="_Toc25409"/>
      <w:bookmarkStart w:id="275" w:name="_Toc28862"/>
      <w:bookmarkStart w:id="276" w:name="_Toc130371041"/>
      <w:r w:rsidRPr="00883549">
        <w:rPr>
          <w:rFonts w:eastAsia="楷体_GB2312" w:hint="eastAsia"/>
          <w:color w:val="000000" w:themeColor="text1"/>
          <w:sz w:val="30"/>
          <w:szCs w:val="30"/>
        </w:rPr>
        <w:t>网站</w:t>
      </w:r>
      <w:bookmarkEnd w:id="271"/>
      <w:bookmarkEnd w:id="272"/>
      <w:bookmarkEnd w:id="273"/>
      <w:bookmarkEnd w:id="274"/>
      <w:bookmarkEnd w:id="275"/>
      <w:bookmarkEnd w:id="276"/>
    </w:p>
    <w:p w14:paraId="0EC5151C" w14:textId="77777777" w:rsidR="00E26EDE" w:rsidRPr="00883549" w:rsidRDefault="00E26EDE" w:rsidP="00DF05C0">
      <w:pPr>
        <w:ind w:firstLine="420"/>
        <w:rPr>
          <w:color w:val="000000" w:themeColor="text1"/>
          <w:szCs w:val="21"/>
        </w:rPr>
      </w:pPr>
      <w:bookmarkStart w:id="277" w:name="_Toc314260127"/>
      <w:bookmarkStart w:id="278" w:name="_Toc345950548"/>
      <w:bookmarkStart w:id="279" w:name="_Toc376784083"/>
      <w:bookmarkStart w:id="280" w:name="_Toc377551868"/>
      <w:bookmarkStart w:id="281" w:name="_Toc472522554"/>
      <w:bookmarkStart w:id="282" w:name="_Toc504750638"/>
      <w:bookmarkStart w:id="283" w:name="_Toc947093"/>
      <w:bookmarkStart w:id="284" w:name="_Toc36720932"/>
      <w:bookmarkStart w:id="285" w:name="_Toc61350948"/>
      <w:bookmarkStart w:id="286" w:name="_Toc62801374"/>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月，我国网站</w:t>
      </w:r>
      <w:r w:rsidRPr="00883549">
        <w:rPr>
          <w:color w:val="000000" w:themeColor="text1"/>
          <w:vertAlign w:val="superscript"/>
        </w:rPr>
        <w:footnoteReference w:id="7"/>
      </w:r>
      <w:r w:rsidRPr="00883549">
        <w:rPr>
          <w:rFonts w:hint="eastAsia"/>
          <w:color w:val="000000" w:themeColor="text1"/>
          <w:szCs w:val="21"/>
        </w:rPr>
        <w:t>数量为</w:t>
      </w:r>
      <w:r w:rsidRPr="00883549">
        <w:rPr>
          <w:color w:val="000000" w:themeColor="text1"/>
          <w:szCs w:val="21"/>
        </w:rPr>
        <w:t>387</w:t>
      </w:r>
      <w:r w:rsidRPr="00883549">
        <w:rPr>
          <w:rFonts w:hint="eastAsia"/>
          <w:color w:val="000000" w:themeColor="text1"/>
          <w:szCs w:val="21"/>
        </w:rPr>
        <w:t>万个。</w:t>
      </w:r>
    </w:p>
    <w:p w14:paraId="39C7903D" w14:textId="77777777" w:rsidR="00E26EDE" w:rsidRPr="00883549" w:rsidRDefault="00E26EDE" w:rsidP="00DF05C0">
      <w:pPr>
        <w:pStyle w:val="afff2"/>
        <w:spacing w:before="156"/>
        <w:ind w:firstLine="480"/>
        <w:rPr>
          <w:rFonts w:ascii="Times New Roman" w:hAnsi="Times New Roman"/>
          <w:noProof/>
          <w:color w:val="000000" w:themeColor="text1"/>
        </w:rPr>
      </w:pPr>
      <w:r w:rsidRPr="00883549">
        <w:rPr>
          <w:rFonts w:ascii="Times New Roman" w:hAnsi="Times New Roman"/>
          <w:noProof/>
          <w:color w:val="000000" w:themeColor="text1"/>
        </w:rPr>
        <w:drawing>
          <wp:inline distT="0" distB="0" distL="0" distR="0" wp14:anchorId="3FEAF8B6" wp14:editId="3454223A">
            <wp:extent cx="4532400" cy="2408400"/>
            <wp:effectExtent l="0" t="0" r="1905" b="11430"/>
            <wp:docPr id="9"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73B586C2" w14:textId="6891FFAC"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7</w:t>
      </w:r>
      <w:r w:rsidRPr="00883549">
        <w:fldChar w:fldCharType="end"/>
      </w:r>
      <w:r w:rsidRPr="00883549">
        <w:t xml:space="preserve">  </w:t>
      </w:r>
      <w:r w:rsidRPr="00883549">
        <w:rPr>
          <w:rFonts w:hint="eastAsia"/>
        </w:rPr>
        <w:t>网站数量</w:t>
      </w:r>
      <w:r w:rsidRPr="00883549">
        <w:rPr>
          <w:vertAlign w:val="superscript"/>
        </w:rPr>
        <w:footnoteReference w:id="8"/>
      </w:r>
    </w:p>
    <w:p w14:paraId="58F4C537" w14:textId="77777777" w:rsidR="00E26EDE" w:rsidRPr="00883549" w:rsidRDefault="00E26EDE"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w:t>
      </w:r>
      <w:r w:rsidRPr="00883549">
        <w:rPr>
          <w:color w:val="000000" w:themeColor="text1"/>
          <w:szCs w:val="21"/>
        </w:rPr>
        <w:t>.CN</w:t>
      </w:r>
      <w:r w:rsidRPr="00883549">
        <w:rPr>
          <w:rFonts w:hint="eastAsia"/>
          <w:color w:val="000000" w:themeColor="text1"/>
          <w:szCs w:val="21"/>
        </w:rPr>
        <w:t>”下网站数量为</w:t>
      </w:r>
      <w:r w:rsidRPr="00883549">
        <w:rPr>
          <w:color w:val="000000" w:themeColor="text1"/>
          <w:szCs w:val="21"/>
        </w:rPr>
        <w:t>224</w:t>
      </w:r>
      <w:r w:rsidRPr="00883549">
        <w:rPr>
          <w:rFonts w:hint="eastAsia"/>
          <w:color w:val="000000" w:themeColor="text1"/>
          <w:szCs w:val="21"/>
        </w:rPr>
        <w:t>万个。</w:t>
      </w:r>
    </w:p>
    <w:p w14:paraId="413EA6CC" w14:textId="77777777" w:rsidR="00E26EDE" w:rsidRPr="00883549" w:rsidRDefault="00E26EDE" w:rsidP="00DF05C0">
      <w:pPr>
        <w:keepNext/>
        <w:widowControl/>
        <w:spacing w:beforeLines="50" w:before="156" w:line="240" w:lineRule="auto"/>
        <w:ind w:firstLineChars="0" w:firstLine="0"/>
        <w:jc w:val="center"/>
        <w:rPr>
          <w:rFonts w:eastAsia="仿宋"/>
          <w:sz w:val="24"/>
          <w:szCs w:val="20"/>
        </w:rPr>
      </w:pPr>
      <w:r w:rsidRPr="00883549">
        <w:rPr>
          <w:rFonts w:eastAsia="仿宋"/>
          <w:noProof/>
          <w:sz w:val="24"/>
          <w:szCs w:val="20"/>
        </w:rPr>
        <w:drawing>
          <wp:inline distT="0" distB="0" distL="0" distR="0" wp14:anchorId="1AB1E92F" wp14:editId="364B68F2">
            <wp:extent cx="4532400" cy="2408400"/>
            <wp:effectExtent l="0" t="0" r="1905" b="11430"/>
            <wp:docPr id="38"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7F036B64" w14:textId="333E2DF9"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8</w:t>
      </w:r>
      <w:r w:rsidRPr="00883549">
        <w:fldChar w:fldCharType="end"/>
      </w:r>
      <w:r w:rsidRPr="00883549">
        <w:t xml:space="preserve">  </w:t>
      </w:r>
      <w:r w:rsidRPr="00883549">
        <w:rPr>
          <w:rFonts w:hint="eastAsia"/>
        </w:rPr>
        <w:t>“</w:t>
      </w:r>
      <w:r w:rsidRPr="00883549">
        <w:t>.CN</w:t>
      </w:r>
      <w:r w:rsidRPr="00883549">
        <w:rPr>
          <w:rFonts w:hint="eastAsia"/>
        </w:rPr>
        <w:t>”下网站数量</w:t>
      </w:r>
      <w:r w:rsidRPr="00883549">
        <w:rPr>
          <w:vertAlign w:val="superscript"/>
        </w:rPr>
        <w:footnoteReference w:id="9"/>
      </w:r>
    </w:p>
    <w:p w14:paraId="3DA3FBF7" w14:textId="0EA746A8" w:rsidR="00AA6A8C" w:rsidRPr="00883549" w:rsidRDefault="000E2C05" w:rsidP="00C6036C">
      <w:pPr>
        <w:keepLines/>
        <w:numPr>
          <w:ilvl w:val="0"/>
          <w:numId w:val="5"/>
        </w:numPr>
        <w:topLinePunct/>
        <w:snapToGrid w:val="0"/>
        <w:spacing w:before="320" w:after="200"/>
        <w:ind w:left="0" w:firstLineChars="0" w:firstLine="0"/>
        <w:outlineLvl w:val="2"/>
        <w:rPr>
          <w:rFonts w:eastAsia="楷体_GB2312"/>
          <w:sz w:val="30"/>
          <w:szCs w:val="30"/>
        </w:rPr>
      </w:pPr>
      <w:bookmarkStart w:id="287" w:name="_Toc3540"/>
      <w:bookmarkStart w:id="288" w:name="_Toc25875"/>
      <w:bookmarkStart w:id="289" w:name="_Toc7988"/>
      <w:bookmarkStart w:id="290" w:name="_Toc31490"/>
      <w:bookmarkStart w:id="291" w:name="_Toc13076"/>
      <w:bookmarkStart w:id="292" w:name="_Toc130371042"/>
      <w:bookmarkEnd w:id="277"/>
      <w:bookmarkEnd w:id="278"/>
      <w:bookmarkEnd w:id="279"/>
      <w:bookmarkEnd w:id="280"/>
      <w:bookmarkEnd w:id="281"/>
      <w:bookmarkEnd w:id="282"/>
      <w:bookmarkEnd w:id="283"/>
      <w:bookmarkEnd w:id="284"/>
      <w:bookmarkEnd w:id="285"/>
      <w:bookmarkEnd w:id="286"/>
      <w:r w:rsidRPr="00883549">
        <w:rPr>
          <w:rFonts w:eastAsia="楷体_GB2312" w:hint="eastAsia"/>
          <w:sz w:val="30"/>
          <w:szCs w:val="30"/>
        </w:rPr>
        <w:lastRenderedPageBreak/>
        <w:t>网页</w:t>
      </w:r>
      <w:bookmarkEnd w:id="287"/>
      <w:bookmarkEnd w:id="288"/>
      <w:bookmarkEnd w:id="289"/>
      <w:bookmarkEnd w:id="290"/>
      <w:bookmarkEnd w:id="291"/>
      <w:bookmarkEnd w:id="292"/>
    </w:p>
    <w:p w14:paraId="61342C8C" w14:textId="77777777" w:rsidR="00043FC3" w:rsidRPr="00883549" w:rsidRDefault="00043FC3" w:rsidP="00DF05C0">
      <w:pPr>
        <w:ind w:firstLine="420"/>
        <w:rPr>
          <w:szCs w:val="21"/>
        </w:rPr>
      </w:pPr>
      <w:r w:rsidRPr="00883549">
        <w:rPr>
          <w:szCs w:val="21"/>
        </w:rPr>
        <w:t>截至</w:t>
      </w:r>
      <w:r w:rsidRPr="00883549">
        <w:rPr>
          <w:szCs w:val="21"/>
        </w:rPr>
        <w:t>2022</w:t>
      </w:r>
      <w:r w:rsidRPr="00883549">
        <w:rPr>
          <w:szCs w:val="21"/>
        </w:rPr>
        <w:t>年</w:t>
      </w:r>
      <w:r w:rsidRPr="00883549">
        <w:rPr>
          <w:szCs w:val="21"/>
        </w:rPr>
        <w:t>12</w:t>
      </w:r>
      <w:r w:rsidRPr="00883549">
        <w:rPr>
          <w:szCs w:val="21"/>
        </w:rPr>
        <w:t>月，</w:t>
      </w:r>
      <w:r w:rsidRPr="00883549">
        <w:rPr>
          <w:rFonts w:hint="eastAsia"/>
          <w:szCs w:val="21"/>
        </w:rPr>
        <w:t>我国网页数量为</w:t>
      </w:r>
      <w:r w:rsidRPr="00883549">
        <w:rPr>
          <w:szCs w:val="21"/>
        </w:rPr>
        <w:t>3588</w:t>
      </w:r>
      <w:r w:rsidRPr="00883549">
        <w:rPr>
          <w:rFonts w:hint="eastAsia"/>
          <w:szCs w:val="21"/>
        </w:rPr>
        <w:t>亿个，较</w:t>
      </w:r>
      <w:r w:rsidRPr="00883549">
        <w:rPr>
          <w:rFonts w:hint="eastAsia"/>
          <w:szCs w:val="21"/>
        </w:rPr>
        <w:t>20</w:t>
      </w:r>
      <w:r w:rsidRPr="00883549">
        <w:rPr>
          <w:szCs w:val="21"/>
        </w:rPr>
        <w:t>21</w:t>
      </w:r>
      <w:r w:rsidRPr="00883549">
        <w:rPr>
          <w:rFonts w:hint="eastAsia"/>
          <w:szCs w:val="21"/>
        </w:rPr>
        <w:t>年</w:t>
      </w:r>
      <w:r w:rsidRPr="00883549">
        <w:rPr>
          <w:rFonts w:hint="eastAsia"/>
          <w:szCs w:val="21"/>
        </w:rPr>
        <w:t>1</w:t>
      </w:r>
      <w:r w:rsidRPr="00883549">
        <w:rPr>
          <w:szCs w:val="21"/>
        </w:rPr>
        <w:t>2</w:t>
      </w:r>
      <w:r w:rsidRPr="00883549">
        <w:rPr>
          <w:rFonts w:hint="eastAsia"/>
          <w:szCs w:val="21"/>
        </w:rPr>
        <w:t>月增长</w:t>
      </w:r>
      <w:r w:rsidRPr="00883549">
        <w:rPr>
          <w:szCs w:val="21"/>
        </w:rPr>
        <w:t>7.1</w:t>
      </w:r>
      <w:r w:rsidRPr="00883549">
        <w:rPr>
          <w:rFonts w:hint="eastAsia"/>
          <w:szCs w:val="21"/>
        </w:rPr>
        <w:t>%</w:t>
      </w:r>
      <w:r w:rsidRPr="00883549">
        <w:rPr>
          <w:rFonts w:hint="eastAsia"/>
          <w:szCs w:val="21"/>
        </w:rPr>
        <w:t>。</w:t>
      </w:r>
    </w:p>
    <w:p w14:paraId="299DE12F" w14:textId="77777777" w:rsidR="00043FC3" w:rsidRPr="00883549" w:rsidRDefault="00043FC3" w:rsidP="00DF05C0">
      <w:pPr>
        <w:keepNext/>
        <w:ind w:firstLineChars="0" w:firstLine="0"/>
        <w:jc w:val="center"/>
      </w:pPr>
      <w:r w:rsidRPr="00883549">
        <w:rPr>
          <w:rFonts w:hint="eastAsia"/>
          <w:noProof/>
          <w:szCs w:val="21"/>
        </w:rPr>
        <w:drawing>
          <wp:inline distT="0" distB="0" distL="0" distR="0" wp14:anchorId="2E6C13B5" wp14:editId="033CCB05">
            <wp:extent cx="4532400" cy="2408400"/>
            <wp:effectExtent l="0" t="0" r="1905" b="11430"/>
            <wp:docPr id="261"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6F4F4D41" w14:textId="4AD7F952"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9</w:t>
      </w:r>
      <w:r w:rsidRPr="00883549">
        <w:fldChar w:fldCharType="end"/>
      </w:r>
      <w:r w:rsidRPr="00883549">
        <w:rPr>
          <w:rFonts w:hint="eastAsia"/>
        </w:rPr>
        <w:t xml:space="preserve">  </w:t>
      </w:r>
      <w:r w:rsidRPr="00883549">
        <w:rPr>
          <w:rFonts w:hint="eastAsia"/>
        </w:rPr>
        <w:t>网页数量</w:t>
      </w:r>
    </w:p>
    <w:p w14:paraId="7EE1905C" w14:textId="77777777" w:rsidR="00043FC3" w:rsidRPr="00883549" w:rsidRDefault="00043FC3" w:rsidP="00DF05C0">
      <w:pPr>
        <w:ind w:firstLine="420"/>
        <w:rPr>
          <w:szCs w:val="21"/>
        </w:rPr>
      </w:pPr>
      <w:r w:rsidRPr="00883549">
        <w:rPr>
          <w:rFonts w:hint="eastAsia"/>
          <w:szCs w:val="21"/>
        </w:rPr>
        <w:t>其中，静态网页</w:t>
      </w:r>
      <w:r w:rsidRPr="00883549">
        <w:rPr>
          <w:rFonts w:hint="eastAsia"/>
          <w:szCs w:val="21"/>
          <w:vertAlign w:val="superscript"/>
        </w:rPr>
        <w:footnoteReference w:id="10"/>
      </w:r>
      <w:r w:rsidRPr="00883549">
        <w:rPr>
          <w:rFonts w:hint="eastAsia"/>
          <w:szCs w:val="21"/>
        </w:rPr>
        <w:t>数量为</w:t>
      </w:r>
      <w:r w:rsidRPr="00883549">
        <w:rPr>
          <w:rFonts w:hint="eastAsia"/>
          <w:szCs w:val="21"/>
        </w:rPr>
        <w:t>2437</w:t>
      </w:r>
      <w:r w:rsidRPr="00883549">
        <w:rPr>
          <w:rFonts w:hint="eastAsia"/>
          <w:szCs w:val="21"/>
        </w:rPr>
        <w:t>亿，占网页总数量的</w:t>
      </w:r>
      <w:r w:rsidRPr="00883549">
        <w:rPr>
          <w:rFonts w:hint="eastAsia"/>
          <w:szCs w:val="21"/>
        </w:rPr>
        <w:t>67.9%</w:t>
      </w:r>
      <w:r w:rsidRPr="00883549">
        <w:rPr>
          <w:rFonts w:hint="eastAsia"/>
          <w:szCs w:val="21"/>
        </w:rPr>
        <w:t>；动态网页</w:t>
      </w:r>
      <w:r w:rsidRPr="00883549">
        <w:rPr>
          <w:rFonts w:hint="eastAsia"/>
          <w:szCs w:val="21"/>
          <w:vertAlign w:val="superscript"/>
        </w:rPr>
        <w:footnoteReference w:id="11"/>
      </w:r>
      <w:r w:rsidRPr="00883549">
        <w:rPr>
          <w:rFonts w:hint="eastAsia"/>
          <w:szCs w:val="21"/>
        </w:rPr>
        <w:t>数量为</w:t>
      </w:r>
      <w:r w:rsidRPr="00883549">
        <w:rPr>
          <w:rFonts w:hint="eastAsia"/>
          <w:szCs w:val="21"/>
        </w:rPr>
        <w:t>1151</w:t>
      </w:r>
      <w:r w:rsidRPr="00883549">
        <w:rPr>
          <w:rFonts w:hint="eastAsia"/>
          <w:szCs w:val="21"/>
        </w:rPr>
        <w:t>亿，占网页总量的</w:t>
      </w:r>
      <w:r w:rsidRPr="00883549">
        <w:rPr>
          <w:szCs w:val="21"/>
        </w:rPr>
        <w:t>32.1%</w:t>
      </w:r>
      <w:r w:rsidRPr="00883549">
        <w:rPr>
          <w:rFonts w:hint="eastAsia"/>
          <w:szCs w:val="21"/>
        </w:rPr>
        <w:t>。</w:t>
      </w:r>
    </w:p>
    <w:p w14:paraId="4F86C94B" w14:textId="2FC7E18C" w:rsidR="00AA6A8C" w:rsidRPr="00883549" w:rsidRDefault="000E2C05" w:rsidP="00DF05C0">
      <w:pPr>
        <w:pStyle w:val="a4"/>
        <w:spacing w:before="156"/>
      </w:pPr>
      <w:r w:rsidRPr="00883549">
        <w:rPr>
          <w:rFonts w:hint="eastAsia"/>
        </w:rPr>
        <w:t>表</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表</w:instrText>
      </w:r>
      <w:r w:rsidRPr="00883549">
        <w:rPr>
          <w:rFonts w:hint="eastAsia"/>
        </w:rPr>
        <w:instrText xml:space="preserve"> \* ARABIC</w:instrText>
      </w:r>
      <w:r w:rsidRPr="00883549">
        <w:instrText xml:space="preserve"> </w:instrText>
      </w:r>
      <w:r w:rsidRPr="00883549">
        <w:fldChar w:fldCharType="separate"/>
      </w:r>
      <w:r w:rsidR="0070025D">
        <w:rPr>
          <w:noProof/>
        </w:rPr>
        <w:t>4</w:t>
      </w:r>
      <w:r w:rsidRPr="00883549">
        <w:fldChar w:fldCharType="end"/>
      </w:r>
      <w:r w:rsidRPr="00883549">
        <w:rPr>
          <w:rFonts w:hint="eastAsia"/>
        </w:rPr>
        <w:t xml:space="preserve">  </w:t>
      </w:r>
      <w:r w:rsidRPr="00883549">
        <w:rPr>
          <w:rFonts w:hint="eastAsia"/>
        </w:rPr>
        <w:t>网页数量</w:t>
      </w:r>
    </w:p>
    <w:tbl>
      <w:tblPr>
        <w:tblStyle w:val="1414"/>
        <w:tblW w:w="5000" w:type="pct"/>
        <w:jc w:val="center"/>
        <w:tblLayout w:type="fixed"/>
        <w:tblLook w:val="04A0" w:firstRow="1" w:lastRow="0" w:firstColumn="1" w:lastColumn="0" w:noHBand="0" w:noVBand="1"/>
      </w:tblPr>
      <w:tblGrid>
        <w:gridCol w:w="2104"/>
        <w:gridCol w:w="1559"/>
        <w:gridCol w:w="2015"/>
        <w:gridCol w:w="1927"/>
        <w:gridCol w:w="877"/>
      </w:tblGrid>
      <w:tr w:rsidR="00740A15" w:rsidRPr="00883549" w14:paraId="1F040559" w14:textId="77777777" w:rsidTr="00F63949">
        <w:trPr>
          <w:trHeight w:val="300"/>
          <w:jc w:val="center"/>
        </w:trPr>
        <w:tc>
          <w:tcPr>
            <w:tcW w:w="1240" w:type="pct"/>
            <w:tcBorders>
              <w:top w:val="double" w:sz="4" w:space="0" w:color="auto"/>
              <w:left w:val="nil"/>
              <w:bottom w:val="single" w:sz="4" w:space="0" w:color="auto"/>
              <w:right w:val="single" w:sz="4" w:space="0" w:color="auto"/>
            </w:tcBorders>
            <w:noWrap/>
          </w:tcPr>
          <w:p w14:paraId="01F4FFEA" w14:textId="77777777" w:rsidR="00740A15" w:rsidRPr="00883549" w:rsidRDefault="00740A1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hint="eastAsia"/>
                <w:color w:val="000000" w:themeColor="text1"/>
                <w:sz w:val="18"/>
                <w:szCs w:val="18"/>
              </w:rPr>
              <w:t>分类</w:t>
            </w:r>
          </w:p>
        </w:tc>
        <w:tc>
          <w:tcPr>
            <w:tcW w:w="919" w:type="pct"/>
            <w:tcBorders>
              <w:top w:val="double" w:sz="4" w:space="0" w:color="auto"/>
              <w:left w:val="single" w:sz="4" w:space="0" w:color="auto"/>
              <w:bottom w:val="single" w:sz="4" w:space="0" w:color="auto"/>
              <w:right w:val="nil"/>
            </w:tcBorders>
          </w:tcPr>
          <w:p w14:paraId="2F0A72A6" w14:textId="77777777" w:rsidR="00740A15" w:rsidRPr="00883549" w:rsidRDefault="00740A1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hint="eastAsia"/>
                <w:sz w:val="18"/>
                <w:szCs w:val="18"/>
              </w:rPr>
              <w:t>单位</w:t>
            </w:r>
          </w:p>
        </w:tc>
        <w:tc>
          <w:tcPr>
            <w:tcW w:w="1188" w:type="pct"/>
            <w:tcBorders>
              <w:top w:val="double" w:sz="4" w:space="0" w:color="auto"/>
              <w:left w:val="single" w:sz="4" w:space="0" w:color="auto"/>
              <w:bottom w:val="single" w:sz="4" w:space="0" w:color="auto"/>
              <w:right w:val="nil"/>
            </w:tcBorders>
          </w:tcPr>
          <w:p w14:paraId="3EDD1E74" w14:textId="77777777" w:rsidR="00740A15" w:rsidRPr="00883549" w:rsidRDefault="00740A1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color w:val="000000" w:themeColor="text1"/>
                <w:sz w:val="18"/>
                <w:szCs w:val="18"/>
              </w:rPr>
              <w:t>2021</w:t>
            </w:r>
            <w:r w:rsidRPr="00883549">
              <w:rPr>
                <w:rFonts w:ascii="Times New Roman" w:hAnsi="Times New Roman"/>
                <w:color w:val="000000" w:themeColor="text1"/>
                <w:sz w:val="18"/>
                <w:szCs w:val="18"/>
              </w:rPr>
              <w:t>年</w:t>
            </w:r>
            <w:r w:rsidRPr="00883549">
              <w:rPr>
                <w:rFonts w:ascii="Times New Roman" w:hAnsi="Times New Roman"/>
                <w:color w:val="000000" w:themeColor="text1"/>
                <w:sz w:val="18"/>
                <w:szCs w:val="18"/>
              </w:rPr>
              <w:t>12</w:t>
            </w:r>
            <w:r w:rsidRPr="00883549">
              <w:rPr>
                <w:rFonts w:ascii="Times New Roman" w:hAnsi="Times New Roman"/>
                <w:color w:val="000000" w:themeColor="text1"/>
                <w:sz w:val="18"/>
                <w:szCs w:val="18"/>
              </w:rPr>
              <w:t>月</w:t>
            </w:r>
          </w:p>
        </w:tc>
        <w:tc>
          <w:tcPr>
            <w:tcW w:w="1136" w:type="pct"/>
            <w:tcBorders>
              <w:top w:val="double" w:sz="4" w:space="0" w:color="auto"/>
              <w:left w:val="single" w:sz="4" w:space="0" w:color="auto"/>
              <w:bottom w:val="single" w:sz="4" w:space="0" w:color="auto"/>
              <w:right w:val="nil"/>
            </w:tcBorders>
          </w:tcPr>
          <w:p w14:paraId="43E611F2" w14:textId="77777777" w:rsidR="00740A15" w:rsidRPr="00883549" w:rsidRDefault="00740A1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sz w:val="18"/>
                <w:szCs w:val="18"/>
              </w:rPr>
              <w:t>2022</w:t>
            </w:r>
            <w:r w:rsidRPr="00883549">
              <w:rPr>
                <w:rFonts w:ascii="Times New Roman" w:hAnsi="Times New Roman"/>
                <w:sz w:val="18"/>
                <w:szCs w:val="18"/>
              </w:rPr>
              <w:t>年</w:t>
            </w:r>
            <w:r w:rsidRPr="00883549">
              <w:rPr>
                <w:rFonts w:ascii="Times New Roman" w:hAnsi="Times New Roman"/>
                <w:sz w:val="18"/>
                <w:szCs w:val="18"/>
              </w:rPr>
              <w:t>12</w:t>
            </w:r>
            <w:r w:rsidRPr="00883549">
              <w:rPr>
                <w:rFonts w:ascii="Times New Roman" w:hAnsi="Times New Roman"/>
                <w:sz w:val="18"/>
                <w:szCs w:val="18"/>
              </w:rPr>
              <w:t>月</w:t>
            </w:r>
          </w:p>
        </w:tc>
        <w:tc>
          <w:tcPr>
            <w:tcW w:w="517" w:type="pct"/>
            <w:tcBorders>
              <w:top w:val="double" w:sz="4" w:space="0" w:color="auto"/>
              <w:left w:val="single" w:sz="4" w:space="0" w:color="auto"/>
              <w:bottom w:val="single" w:sz="4" w:space="0" w:color="auto"/>
              <w:right w:val="nil"/>
            </w:tcBorders>
          </w:tcPr>
          <w:p w14:paraId="6C4B4787" w14:textId="77777777" w:rsidR="00740A15" w:rsidRPr="00883549" w:rsidRDefault="00740A15" w:rsidP="00DF05C0">
            <w:pPr>
              <w:spacing w:line="240" w:lineRule="auto"/>
              <w:ind w:firstLineChars="0" w:firstLine="0"/>
              <w:jc w:val="center"/>
              <w:rPr>
                <w:rFonts w:ascii="Times New Roman" w:hAnsi="Times New Roman"/>
                <w:color w:val="000000" w:themeColor="text1"/>
                <w:sz w:val="18"/>
                <w:szCs w:val="18"/>
              </w:rPr>
            </w:pPr>
            <w:r w:rsidRPr="00883549">
              <w:rPr>
                <w:rFonts w:ascii="Times New Roman" w:hAnsi="Times New Roman" w:hint="eastAsia"/>
                <w:sz w:val="18"/>
                <w:szCs w:val="18"/>
              </w:rPr>
              <w:t>增长率</w:t>
            </w:r>
          </w:p>
        </w:tc>
      </w:tr>
      <w:tr w:rsidR="00740A15" w:rsidRPr="00883549" w14:paraId="7D3BF18D" w14:textId="77777777" w:rsidTr="00F63949">
        <w:trPr>
          <w:trHeight w:val="300"/>
          <w:jc w:val="center"/>
        </w:trPr>
        <w:tc>
          <w:tcPr>
            <w:tcW w:w="1240" w:type="pct"/>
            <w:tcBorders>
              <w:top w:val="single" w:sz="4" w:space="0" w:color="auto"/>
              <w:left w:val="nil"/>
              <w:bottom w:val="single" w:sz="4" w:space="0" w:color="auto"/>
            </w:tcBorders>
            <w:noWrap/>
          </w:tcPr>
          <w:p w14:paraId="784DF22F"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网页总数</w:t>
            </w:r>
          </w:p>
          <w:p w14:paraId="6150E085"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静态网页</w:t>
            </w:r>
          </w:p>
          <w:p w14:paraId="76C23A6F"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p>
          <w:p w14:paraId="1448B8A7"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动态网页</w:t>
            </w:r>
          </w:p>
          <w:p w14:paraId="44E089C0"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p>
          <w:p w14:paraId="75117598" w14:textId="77777777" w:rsidR="00740A15" w:rsidRPr="00883549" w:rsidRDefault="00740A15" w:rsidP="00DF05C0">
            <w:pPr>
              <w:widowControl/>
              <w:spacing w:line="240" w:lineRule="auto"/>
              <w:ind w:firstLineChars="0" w:firstLine="0"/>
              <w:jc w:val="lef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网页长度（总字节数）</w:t>
            </w:r>
          </w:p>
          <w:p w14:paraId="39D9492C" w14:textId="77777777" w:rsidR="00740A15" w:rsidRPr="00883549" w:rsidRDefault="00740A15" w:rsidP="00DF05C0">
            <w:pPr>
              <w:spacing w:line="240" w:lineRule="auto"/>
              <w:ind w:firstLineChars="0" w:firstLine="0"/>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平均每个网页的字节数</w:t>
            </w:r>
          </w:p>
        </w:tc>
        <w:tc>
          <w:tcPr>
            <w:tcW w:w="919" w:type="pct"/>
            <w:tcBorders>
              <w:top w:val="single" w:sz="4" w:space="0" w:color="auto"/>
              <w:bottom w:val="single" w:sz="4" w:space="0" w:color="auto"/>
              <w:right w:val="nil"/>
            </w:tcBorders>
          </w:tcPr>
          <w:p w14:paraId="5FD8E7B0" w14:textId="77777777" w:rsidR="00740A15" w:rsidRPr="00883549" w:rsidRDefault="00740A15" w:rsidP="00DF05C0">
            <w:pPr>
              <w:widowControl/>
              <w:spacing w:line="240" w:lineRule="auto"/>
              <w:ind w:firstLineChars="0" w:firstLine="0"/>
              <w:jc w:val="righ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个</w:t>
            </w:r>
          </w:p>
          <w:p w14:paraId="1F3D2873" w14:textId="77777777" w:rsidR="00740A15" w:rsidRPr="00883549" w:rsidRDefault="00740A15" w:rsidP="00DF05C0">
            <w:pPr>
              <w:widowControl/>
              <w:spacing w:line="240" w:lineRule="auto"/>
              <w:ind w:firstLineChars="0" w:firstLine="0"/>
              <w:jc w:val="righ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个</w:t>
            </w:r>
          </w:p>
          <w:p w14:paraId="084591A2" w14:textId="77777777" w:rsidR="00740A15" w:rsidRPr="00883549" w:rsidRDefault="00740A15" w:rsidP="00DF05C0">
            <w:pPr>
              <w:widowControl/>
              <w:spacing w:line="240" w:lineRule="auto"/>
              <w:ind w:firstLineChars="0" w:firstLine="0"/>
              <w:jc w:val="righ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占网页总数比例</w:t>
            </w:r>
          </w:p>
          <w:p w14:paraId="6FF09CC3" w14:textId="77777777" w:rsidR="00740A15" w:rsidRPr="00883549" w:rsidRDefault="00740A15" w:rsidP="00DF05C0">
            <w:pPr>
              <w:widowControl/>
              <w:spacing w:line="240" w:lineRule="auto"/>
              <w:ind w:firstLineChars="0" w:firstLine="0"/>
              <w:jc w:val="righ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个</w:t>
            </w:r>
          </w:p>
          <w:p w14:paraId="7CBAC56B" w14:textId="77777777" w:rsidR="00740A15" w:rsidRPr="00883549" w:rsidRDefault="00740A15" w:rsidP="00DF05C0">
            <w:pPr>
              <w:widowControl/>
              <w:spacing w:line="240" w:lineRule="auto"/>
              <w:ind w:firstLineChars="0" w:firstLine="0"/>
              <w:jc w:val="right"/>
              <w:rPr>
                <w:rFonts w:ascii="Times New Roman" w:eastAsiaTheme="minorEastAsia" w:hAnsi="Times New Roman" w:cs="宋体"/>
                <w:kern w:val="0"/>
                <w:sz w:val="18"/>
                <w:szCs w:val="18"/>
              </w:rPr>
            </w:pPr>
            <w:r w:rsidRPr="00883549">
              <w:rPr>
                <w:rFonts w:ascii="Times New Roman" w:eastAsiaTheme="minorEastAsia" w:hAnsi="Times New Roman" w:cs="宋体" w:hint="eastAsia"/>
                <w:kern w:val="0"/>
                <w:sz w:val="18"/>
                <w:szCs w:val="18"/>
              </w:rPr>
              <w:t>占网页总数比例</w:t>
            </w:r>
          </w:p>
          <w:p w14:paraId="24349F52" w14:textId="77777777" w:rsidR="00740A15" w:rsidRPr="00883549" w:rsidRDefault="00740A15"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eastAsiaTheme="minorEastAsia" w:hAnsi="Times New Roman"/>
                <w:kern w:val="0"/>
                <w:sz w:val="18"/>
                <w:szCs w:val="18"/>
              </w:rPr>
              <w:t>KB</w:t>
            </w:r>
          </w:p>
          <w:p w14:paraId="11D0D399" w14:textId="77777777" w:rsidR="00740A15" w:rsidRPr="00883549" w:rsidRDefault="00740A15"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eastAsiaTheme="minorEastAsia" w:hAnsi="Times New Roman"/>
                <w:kern w:val="0"/>
                <w:sz w:val="18"/>
                <w:szCs w:val="18"/>
              </w:rPr>
              <w:t>KB</w:t>
            </w:r>
          </w:p>
        </w:tc>
        <w:tc>
          <w:tcPr>
            <w:tcW w:w="1188" w:type="pct"/>
            <w:tcBorders>
              <w:top w:val="single" w:sz="4" w:space="0" w:color="auto"/>
              <w:bottom w:val="single" w:sz="4" w:space="0" w:color="auto"/>
              <w:right w:val="nil"/>
            </w:tcBorders>
          </w:tcPr>
          <w:p w14:paraId="15D9C65D" w14:textId="77777777" w:rsidR="00043FC3" w:rsidRPr="00883549" w:rsidRDefault="00043FC3"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334,963,712,602</w:t>
            </w:r>
          </w:p>
          <w:p w14:paraId="5A606E0E" w14:textId="573B37D5" w:rsidR="00740A15" w:rsidRPr="00883549" w:rsidRDefault="00043FC3"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hAnsi="Times New Roman"/>
                <w:sz w:val="18"/>
                <w:szCs w:val="18"/>
              </w:rPr>
              <w:t>225,618,593,713</w:t>
            </w:r>
          </w:p>
          <w:p w14:paraId="61B5AF6A" w14:textId="1C000D13" w:rsidR="00740A15" w:rsidRPr="00883549" w:rsidRDefault="00043FC3"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hAnsi="Times New Roman"/>
                <w:sz w:val="18"/>
                <w:szCs w:val="18"/>
              </w:rPr>
              <w:t>67.4%</w:t>
            </w:r>
          </w:p>
          <w:p w14:paraId="0A0BFCE4" w14:textId="77777777" w:rsidR="00043FC3" w:rsidRPr="00883549" w:rsidRDefault="00043FC3"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109,345,118,889</w:t>
            </w:r>
          </w:p>
          <w:p w14:paraId="507B10C8" w14:textId="5D3023B9" w:rsidR="00043FC3" w:rsidRPr="00883549" w:rsidRDefault="00043FC3"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hAnsi="Times New Roman"/>
                <w:sz w:val="18"/>
                <w:szCs w:val="18"/>
              </w:rPr>
              <w:t>32.6%</w:t>
            </w:r>
          </w:p>
          <w:p w14:paraId="55F453C1" w14:textId="77777777" w:rsidR="00740A15" w:rsidRPr="00883549" w:rsidRDefault="00043FC3"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25,835,838,532,975</w:t>
            </w:r>
          </w:p>
          <w:p w14:paraId="67313524" w14:textId="7A9EEE4E" w:rsidR="00043FC3" w:rsidRPr="00883549" w:rsidRDefault="00043FC3" w:rsidP="00DF05C0">
            <w:pPr>
              <w:widowControl/>
              <w:spacing w:line="240" w:lineRule="auto"/>
              <w:ind w:firstLineChars="0" w:firstLine="0"/>
              <w:jc w:val="right"/>
              <w:rPr>
                <w:rFonts w:ascii="Times New Roman" w:eastAsiaTheme="minorEastAsia" w:hAnsi="Times New Roman"/>
                <w:kern w:val="0"/>
                <w:sz w:val="18"/>
                <w:szCs w:val="18"/>
              </w:rPr>
            </w:pPr>
            <w:r w:rsidRPr="00883549">
              <w:rPr>
                <w:rFonts w:ascii="Times New Roman" w:hAnsi="Times New Roman"/>
                <w:sz w:val="18"/>
                <w:szCs w:val="18"/>
              </w:rPr>
              <w:t>77</w:t>
            </w:r>
          </w:p>
        </w:tc>
        <w:tc>
          <w:tcPr>
            <w:tcW w:w="1136" w:type="pct"/>
            <w:tcBorders>
              <w:top w:val="single" w:sz="4" w:space="0" w:color="auto"/>
              <w:bottom w:val="single" w:sz="4" w:space="0" w:color="auto"/>
              <w:right w:val="nil"/>
            </w:tcBorders>
          </w:tcPr>
          <w:p w14:paraId="4E0C259F" w14:textId="3F235941" w:rsidR="00740A15" w:rsidRPr="00883549" w:rsidRDefault="00235CD8" w:rsidP="00DF05C0">
            <w:pPr>
              <w:spacing w:line="240" w:lineRule="auto"/>
              <w:ind w:rightChars="74" w:right="155" w:firstLineChars="0" w:firstLine="0"/>
              <w:jc w:val="right"/>
              <w:rPr>
                <w:rFonts w:ascii="Times New Roman" w:hAnsi="Times New Roman"/>
                <w:sz w:val="18"/>
                <w:szCs w:val="18"/>
              </w:rPr>
            </w:pPr>
            <w:r w:rsidRPr="00883549">
              <w:rPr>
                <w:rFonts w:ascii="Times New Roman" w:hAnsi="Times New Roman"/>
                <w:sz w:val="18"/>
                <w:szCs w:val="18"/>
              </w:rPr>
              <w:t>358,781,443,052</w:t>
            </w:r>
          </w:p>
          <w:p w14:paraId="2F01043D" w14:textId="5E1935A0" w:rsidR="00235CD8" w:rsidRPr="00883549" w:rsidRDefault="00235CD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hAnsi="Times New Roman"/>
                <w:sz w:val="18"/>
                <w:szCs w:val="18"/>
              </w:rPr>
              <w:t>243,679,435,621</w:t>
            </w:r>
          </w:p>
          <w:p w14:paraId="7FBFFCF0" w14:textId="5D7887E6" w:rsidR="00235CD8" w:rsidRPr="00883549" w:rsidRDefault="00235CD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hAnsi="Times New Roman"/>
                <w:sz w:val="18"/>
                <w:szCs w:val="18"/>
              </w:rPr>
              <w:t>67.9%</w:t>
            </w:r>
          </w:p>
          <w:p w14:paraId="2CDDB826" w14:textId="76FD5B93" w:rsidR="00235CD8" w:rsidRPr="00883549" w:rsidRDefault="00235CD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hAnsi="Times New Roman"/>
                <w:sz w:val="18"/>
                <w:szCs w:val="18"/>
              </w:rPr>
              <w:t>115,102,007,431</w:t>
            </w:r>
          </w:p>
          <w:p w14:paraId="79233393" w14:textId="493FF778" w:rsidR="00235CD8" w:rsidRPr="00883549" w:rsidRDefault="00235CD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hAnsi="Times New Roman"/>
                <w:sz w:val="18"/>
                <w:szCs w:val="18"/>
              </w:rPr>
              <w:t>32.1%</w:t>
            </w:r>
          </w:p>
          <w:p w14:paraId="7C9DA7AB" w14:textId="77777777" w:rsidR="00235CD8" w:rsidRPr="00883549" w:rsidRDefault="00235CD8" w:rsidP="00DF05C0">
            <w:pPr>
              <w:spacing w:line="240" w:lineRule="auto"/>
              <w:ind w:rightChars="74" w:right="155" w:firstLineChars="0" w:firstLine="0"/>
              <w:jc w:val="right"/>
              <w:rPr>
                <w:rFonts w:ascii="Times New Roman" w:hAnsi="Times New Roman"/>
                <w:sz w:val="18"/>
                <w:szCs w:val="18"/>
              </w:rPr>
            </w:pPr>
            <w:r w:rsidRPr="00883549">
              <w:rPr>
                <w:rFonts w:ascii="Times New Roman" w:hAnsi="Times New Roman"/>
                <w:sz w:val="18"/>
                <w:szCs w:val="18"/>
              </w:rPr>
              <w:t>29,068,342,543,482</w:t>
            </w:r>
          </w:p>
          <w:p w14:paraId="65D0A707" w14:textId="659E56CB" w:rsidR="00235CD8" w:rsidRPr="00883549" w:rsidRDefault="00235CD8" w:rsidP="00DF05C0">
            <w:pPr>
              <w:spacing w:line="240" w:lineRule="auto"/>
              <w:ind w:rightChars="74" w:right="155" w:firstLineChars="0" w:firstLine="0"/>
              <w:jc w:val="right"/>
              <w:rPr>
                <w:rFonts w:ascii="Times New Roman" w:eastAsiaTheme="minorEastAsia" w:hAnsi="Times New Roman"/>
                <w:sz w:val="18"/>
                <w:szCs w:val="20"/>
              </w:rPr>
            </w:pPr>
            <w:r w:rsidRPr="00883549">
              <w:rPr>
                <w:rFonts w:ascii="Times New Roman" w:eastAsiaTheme="minorEastAsia" w:hAnsi="Times New Roman"/>
                <w:sz w:val="18"/>
                <w:szCs w:val="20"/>
              </w:rPr>
              <w:t>81</w:t>
            </w:r>
          </w:p>
        </w:tc>
        <w:tc>
          <w:tcPr>
            <w:tcW w:w="517" w:type="pct"/>
            <w:tcBorders>
              <w:top w:val="single" w:sz="4" w:space="0" w:color="auto"/>
              <w:bottom w:val="single" w:sz="4" w:space="0" w:color="auto"/>
              <w:right w:val="nil"/>
            </w:tcBorders>
            <w:vAlign w:val="center"/>
          </w:tcPr>
          <w:p w14:paraId="10A4A88A" w14:textId="5905E792" w:rsidR="00740A15"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7.1</w:t>
            </w:r>
            <w:r w:rsidR="00740A15" w:rsidRPr="00883549">
              <w:rPr>
                <w:rFonts w:ascii="Times New Roman" w:hAnsi="Times New Roman"/>
                <w:sz w:val="18"/>
                <w:szCs w:val="18"/>
              </w:rPr>
              <w:t>%</w:t>
            </w:r>
          </w:p>
          <w:p w14:paraId="17E26651" w14:textId="57CE5977" w:rsidR="00740A15"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8.0</w:t>
            </w:r>
            <w:r w:rsidR="00740A15" w:rsidRPr="00883549">
              <w:rPr>
                <w:rFonts w:ascii="Times New Roman" w:hAnsi="Times New Roman"/>
                <w:sz w:val="18"/>
                <w:szCs w:val="18"/>
              </w:rPr>
              <w:t>%</w:t>
            </w:r>
          </w:p>
          <w:p w14:paraId="637BDD08" w14:textId="77777777" w:rsidR="00740A15" w:rsidRPr="00883549" w:rsidRDefault="00740A15"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w:t>
            </w:r>
          </w:p>
          <w:p w14:paraId="21DB712C" w14:textId="39A98D66" w:rsidR="00740A15"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5.3%</w:t>
            </w:r>
          </w:p>
          <w:p w14:paraId="6576B36A" w14:textId="77777777" w:rsidR="00235CD8"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w:t>
            </w:r>
          </w:p>
          <w:p w14:paraId="6E26697A" w14:textId="77777777" w:rsidR="00F63949"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12.5%</w:t>
            </w:r>
          </w:p>
          <w:p w14:paraId="31FACA9F" w14:textId="51BE8CDD" w:rsidR="00740A15" w:rsidRPr="00883549" w:rsidRDefault="00235CD8" w:rsidP="00DF05C0">
            <w:pPr>
              <w:widowControl/>
              <w:spacing w:line="240" w:lineRule="auto"/>
              <w:ind w:firstLineChars="0" w:firstLine="0"/>
              <w:jc w:val="right"/>
              <w:rPr>
                <w:rFonts w:ascii="Times New Roman" w:hAnsi="Times New Roman"/>
                <w:sz w:val="18"/>
                <w:szCs w:val="18"/>
              </w:rPr>
            </w:pPr>
            <w:r w:rsidRPr="00883549">
              <w:rPr>
                <w:rFonts w:ascii="Times New Roman" w:hAnsi="Times New Roman"/>
                <w:sz w:val="18"/>
                <w:szCs w:val="18"/>
              </w:rPr>
              <w:t>5.2%</w:t>
            </w:r>
          </w:p>
        </w:tc>
      </w:tr>
    </w:tbl>
    <w:p w14:paraId="0FC2FEA1" w14:textId="2752099B" w:rsidR="00AA6A8C" w:rsidRPr="00883549" w:rsidRDefault="000E2C05" w:rsidP="00DF05C0">
      <w:pPr>
        <w:keepLines/>
        <w:numPr>
          <w:ilvl w:val="0"/>
          <w:numId w:val="5"/>
        </w:numPr>
        <w:topLinePunct/>
        <w:snapToGrid w:val="0"/>
        <w:spacing w:before="320" w:after="200"/>
        <w:ind w:left="0" w:firstLineChars="0" w:firstLine="0"/>
        <w:outlineLvl w:val="2"/>
        <w:rPr>
          <w:rFonts w:eastAsia="楷体_GB2312"/>
          <w:color w:val="000000" w:themeColor="text1"/>
          <w:sz w:val="30"/>
          <w:szCs w:val="30"/>
        </w:rPr>
      </w:pPr>
      <w:bookmarkStart w:id="293" w:name="_Toc3314"/>
      <w:bookmarkStart w:id="294" w:name="_Toc1072"/>
      <w:bookmarkStart w:id="295" w:name="_Toc26579"/>
      <w:bookmarkStart w:id="296" w:name="_Toc760"/>
      <w:bookmarkStart w:id="297" w:name="_Toc3002"/>
      <w:bookmarkStart w:id="298" w:name="_Toc130371043"/>
      <w:r w:rsidRPr="00883549">
        <w:rPr>
          <w:rFonts w:eastAsia="楷体_GB2312" w:hint="eastAsia"/>
          <w:color w:val="000000" w:themeColor="text1"/>
          <w:sz w:val="30"/>
          <w:szCs w:val="30"/>
        </w:rPr>
        <w:t>移动互联网接入流量</w:t>
      </w:r>
      <w:bookmarkEnd w:id="293"/>
      <w:bookmarkEnd w:id="294"/>
      <w:bookmarkEnd w:id="295"/>
      <w:bookmarkEnd w:id="296"/>
      <w:bookmarkEnd w:id="297"/>
      <w:bookmarkEnd w:id="298"/>
    </w:p>
    <w:p w14:paraId="61D831EC" w14:textId="77777777" w:rsidR="00E26EDE" w:rsidRPr="00883549" w:rsidRDefault="00E26EDE" w:rsidP="00DF05C0">
      <w:pPr>
        <w:spacing w:beforeLines="50" w:before="156"/>
        <w:ind w:firstLine="420"/>
        <w:rPr>
          <w:color w:val="000000" w:themeColor="text1"/>
          <w:szCs w:val="21"/>
        </w:rPr>
      </w:pPr>
      <w:r w:rsidRPr="00883549">
        <w:rPr>
          <w:rFonts w:hint="eastAsia"/>
          <w:color w:val="000000" w:themeColor="text1"/>
        </w:rPr>
        <w:t>20</w:t>
      </w:r>
      <w:r w:rsidRPr="00883549">
        <w:rPr>
          <w:color w:val="000000" w:themeColor="text1"/>
        </w:rPr>
        <w:t>22</w:t>
      </w:r>
      <w:r w:rsidRPr="00883549">
        <w:rPr>
          <w:rFonts w:hint="eastAsia"/>
          <w:color w:val="000000" w:themeColor="text1"/>
        </w:rPr>
        <w:t>年，我国</w:t>
      </w:r>
      <w:r w:rsidRPr="00883549">
        <w:rPr>
          <w:rFonts w:hint="eastAsia"/>
          <w:color w:val="000000" w:themeColor="text1"/>
          <w:szCs w:val="21"/>
        </w:rPr>
        <w:t>移动互联网接入流量达</w:t>
      </w:r>
      <w:r w:rsidRPr="00883549">
        <w:rPr>
          <w:color w:val="000000" w:themeColor="text1"/>
          <w:szCs w:val="21"/>
        </w:rPr>
        <w:t>2618</w:t>
      </w:r>
      <w:r w:rsidRPr="00883549">
        <w:rPr>
          <w:rFonts w:hint="eastAsia"/>
          <w:color w:val="000000" w:themeColor="text1"/>
          <w:szCs w:val="21"/>
        </w:rPr>
        <w:t>亿</w:t>
      </w:r>
      <w:r w:rsidRPr="00883549">
        <w:rPr>
          <w:color w:val="000000" w:themeColor="text1"/>
          <w:szCs w:val="21"/>
        </w:rPr>
        <w:t>GB</w:t>
      </w:r>
      <w:r w:rsidRPr="00883549">
        <w:rPr>
          <w:rFonts w:hint="eastAsia"/>
          <w:color w:val="000000" w:themeColor="text1"/>
          <w:szCs w:val="21"/>
        </w:rPr>
        <w:t>，</w:t>
      </w:r>
      <w:r w:rsidRPr="00883549">
        <w:rPr>
          <w:rFonts w:hint="eastAsia"/>
          <w:color w:val="070707"/>
        </w:rPr>
        <w:t>同比增长</w:t>
      </w:r>
      <w:r w:rsidRPr="00883549">
        <w:rPr>
          <w:color w:val="070707"/>
        </w:rPr>
        <w:t>18.1</w:t>
      </w:r>
      <w:r w:rsidRPr="00883549">
        <w:rPr>
          <w:rFonts w:hint="eastAsia"/>
          <w:color w:val="070707"/>
        </w:rPr>
        <w:t>%</w:t>
      </w:r>
      <w:r w:rsidRPr="00883549">
        <w:rPr>
          <w:rFonts w:hint="eastAsia"/>
          <w:color w:val="000000" w:themeColor="text1"/>
          <w:szCs w:val="21"/>
        </w:rPr>
        <w:t>。</w:t>
      </w:r>
    </w:p>
    <w:p w14:paraId="3E000C71" w14:textId="77777777" w:rsidR="00E26EDE" w:rsidRPr="00883549" w:rsidRDefault="00E26EDE" w:rsidP="00DF05C0">
      <w:pPr>
        <w:keepNext/>
        <w:widowControl/>
        <w:spacing w:beforeLines="50" w:before="156" w:line="240" w:lineRule="auto"/>
        <w:ind w:firstLineChars="0" w:firstLine="0"/>
        <w:jc w:val="center"/>
        <w:rPr>
          <w:rFonts w:eastAsia="仿宋"/>
          <w:sz w:val="24"/>
          <w:szCs w:val="20"/>
        </w:rPr>
      </w:pPr>
      <w:r w:rsidRPr="00883549">
        <w:rPr>
          <w:rFonts w:eastAsia="仿宋" w:hint="eastAsia"/>
          <w:noProof/>
          <w:sz w:val="24"/>
          <w:szCs w:val="20"/>
        </w:rPr>
        <w:lastRenderedPageBreak/>
        <w:drawing>
          <wp:inline distT="0" distB="0" distL="0" distR="0" wp14:anchorId="0AC719D1" wp14:editId="13360FC4">
            <wp:extent cx="4533900" cy="2409825"/>
            <wp:effectExtent l="0" t="0" r="0" b="0"/>
            <wp:docPr id="43" name="对象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7DB06118" w14:textId="12991CC4"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10</w:t>
      </w:r>
      <w:r w:rsidRPr="00883549">
        <w:fldChar w:fldCharType="end"/>
      </w:r>
      <w:r w:rsidRPr="00883549">
        <w:t xml:space="preserve">  </w:t>
      </w:r>
      <w:r w:rsidRPr="00883549">
        <w:rPr>
          <w:rFonts w:hint="eastAsia"/>
        </w:rPr>
        <w:t>移动互联网接入流量</w:t>
      </w:r>
    </w:p>
    <w:p w14:paraId="4EBC388F" w14:textId="77777777" w:rsidR="00AA6A8C" w:rsidRPr="00883549" w:rsidRDefault="000E2C05" w:rsidP="00DF05C0">
      <w:pPr>
        <w:pStyle w:val="2"/>
        <w:numPr>
          <w:ilvl w:val="0"/>
          <w:numId w:val="3"/>
        </w:numPr>
        <w:spacing w:before="400" w:after="300" w:line="312" w:lineRule="auto"/>
        <w:ind w:left="0" w:firstLine="0"/>
        <w:rPr>
          <w:rFonts w:eastAsia="黑体"/>
          <w:color w:val="000000" w:themeColor="text1"/>
          <w:sz w:val="36"/>
          <w:szCs w:val="36"/>
        </w:rPr>
      </w:pPr>
      <w:bookmarkStart w:id="299" w:name="_Toc15608"/>
      <w:bookmarkStart w:id="300" w:name="_Toc1552"/>
      <w:bookmarkStart w:id="301" w:name="_Toc3329"/>
      <w:bookmarkStart w:id="302" w:name="_Toc22048"/>
      <w:bookmarkStart w:id="303" w:name="_Toc14605"/>
      <w:bookmarkStart w:id="304" w:name="_Toc130371044"/>
      <w:r w:rsidRPr="00883549">
        <w:rPr>
          <w:rFonts w:eastAsia="黑体" w:hint="eastAsia"/>
          <w:color w:val="000000" w:themeColor="text1"/>
          <w:sz w:val="36"/>
          <w:szCs w:val="36"/>
        </w:rPr>
        <w:t>互联网</w:t>
      </w:r>
      <w:r w:rsidRPr="00883549">
        <w:rPr>
          <w:rFonts w:eastAsia="黑体"/>
          <w:color w:val="000000" w:themeColor="text1"/>
          <w:sz w:val="36"/>
          <w:szCs w:val="36"/>
        </w:rPr>
        <w:t>接入环境</w:t>
      </w:r>
      <w:bookmarkEnd w:id="299"/>
      <w:bookmarkEnd w:id="300"/>
      <w:bookmarkEnd w:id="301"/>
      <w:bookmarkEnd w:id="302"/>
      <w:bookmarkEnd w:id="303"/>
      <w:bookmarkEnd w:id="304"/>
    </w:p>
    <w:p w14:paraId="48174F6F" w14:textId="77777777" w:rsidR="00CA2E4B" w:rsidRPr="00883549" w:rsidRDefault="00CA2E4B" w:rsidP="00C6036C">
      <w:pPr>
        <w:keepLines/>
        <w:numPr>
          <w:ilvl w:val="0"/>
          <w:numId w:val="6"/>
        </w:numPr>
        <w:topLinePunct/>
        <w:snapToGrid w:val="0"/>
        <w:spacing w:before="320" w:after="200"/>
        <w:ind w:left="0" w:firstLineChars="0" w:firstLine="0"/>
        <w:outlineLvl w:val="2"/>
        <w:rPr>
          <w:rFonts w:eastAsia="楷体_GB2312"/>
          <w:color w:val="000000" w:themeColor="text1"/>
          <w:sz w:val="30"/>
          <w:szCs w:val="30"/>
        </w:rPr>
      </w:pPr>
      <w:bookmarkStart w:id="305" w:name="_Toc504295894"/>
      <w:bookmarkStart w:id="306" w:name="_Toc504750642"/>
      <w:bookmarkStart w:id="307" w:name="_Toc521682229"/>
      <w:bookmarkStart w:id="308" w:name="_Toc17129178"/>
      <w:bookmarkStart w:id="309" w:name="_Toc51771117"/>
      <w:bookmarkStart w:id="310" w:name="_Toc81921439"/>
      <w:bookmarkStart w:id="311" w:name="_Toc92971973"/>
      <w:bookmarkStart w:id="312" w:name="_Toc110950380"/>
      <w:bookmarkStart w:id="313" w:name="_Toc130371045"/>
      <w:r w:rsidRPr="00883549">
        <w:rPr>
          <w:rFonts w:eastAsia="楷体_GB2312" w:hint="eastAsia"/>
          <w:color w:val="000000" w:themeColor="text1"/>
          <w:sz w:val="30"/>
          <w:szCs w:val="30"/>
        </w:rPr>
        <w:t>上网设备</w:t>
      </w:r>
      <w:bookmarkEnd w:id="305"/>
      <w:bookmarkEnd w:id="306"/>
      <w:bookmarkEnd w:id="307"/>
      <w:bookmarkEnd w:id="308"/>
      <w:bookmarkEnd w:id="309"/>
      <w:bookmarkEnd w:id="310"/>
      <w:bookmarkEnd w:id="311"/>
      <w:bookmarkEnd w:id="312"/>
      <w:bookmarkEnd w:id="313"/>
    </w:p>
    <w:p w14:paraId="414F42B8" w14:textId="6064755B" w:rsidR="00CA2E4B" w:rsidRPr="00883549" w:rsidRDefault="00CB50A9" w:rsidP="00DF05C0">
      <w:pPr>
        <w:ind w:firstLine="420"/>
        <w:rPr>
          <w:color w:val="000000" w:themeColor="text1"/>
        </w:rPr>
      </w:pPr>
      <w:r w:rsidRPr="00883549">
        <w:rPr>
          <w:rFonts w:hint="eastAsia"/>
          <w:color w:val="000000" w:themeColor="text1"/>
        </w:rPr>
        <w:t>截至</w:t>
      </w:r>
      <w:r w:rsidRPr="00883549">
        <w:rPr>
          <w:rFonts w:hint="eastAsia"/>
          <w:color w:val="000000" w:themeColor="text1"/>
        </w:rPr>
        <w:t>2022</w:t>
      </w:r>
      <w:r w:rsidRPr="00883549">
        <w:rPr>
          <w:rFonts w:hint="eastAsia"/>
          <w:color w:val="000000" w:themeColor="text1"/>
        </w:rPr>
        <w:t>年</w:t>
      </w:r>
      <w:r w:rsidRPr="00883549">
        <w:rPr>
          <w:rFonts w:hint="eastAsia"/>
          <w:color w:val="000000" w:themeColor="text1"/>
        </w:rPr>
        <w:t>12</w:t>
      </w:r>
      <w:r w:rsidRPr="00883549">
        <w:rPr>
          <w:rFonts w:hint="eastAsia"/>
          <w:color w:val="000000" w:themeColor="text1"/>
        </w:rPr>
        <w:t>月，我国网民使用手机上网的比例达</w:t>
      </w:r>
      <w:r w:rsidRPr="00883549">
        <w:rPr>
          <w:rFonts w:hint="eastAsia"/>
          <w:color w:val="000000" w:themeColor="text1"/>
        </w:rPr>
        <w:t>99.8%</w:t>
      </w:r>
      <w:r w:rsidRPr="00883549">
        <w:rPr>
          <w:rFonts w:hint="eastAsia"/>
          <w:color w:val="000000" w:themeColor="text1"/>
        </w:rPr>
        <w:t>；使用台式电脑、笔记本电脑、电视和平板电脑上网的比例分别为</w:t>
      </w:r>
      <w:r w:rsidRPr="00883549">
        <w:rPr>
          <w:rFonts w:hint="eastAsia"/>
          <w:color w:val="000000" w:themeColor="text1"/>
        </w:rPr>
        <w:t>34.2%</w:t>
      </w:r>
      <w:r w:rsidRPr="00883549">
        <w:rPr>
          <w:rFonts w:hint="eastAsia"/>
          <w:color w:val="000000" w:themeColor="text1"/>
        </w:rPr>
        <w:t>、</w:t>
      </w:r>
      <w:r w:rsidRPr="00883549">
        <w:rPr>
          <w:rFonts w:hint="eastAsia"/>
          <w:color w:val="000000" w:themeColor="text1"/>
        </w:rPr>
        <w:t>32.8%</w:t>
      </w:r>
      <w:r w:rsidRPr="00883549">
        <w:rPr>
          <w:rFonts w:hint="eastAsia"/>
          <w:color w:val="000000" w:themeColor="text1"/>
        </w:rPr>
        <w:t>、</w:t>
      </w:r>
      <w:r w:rsidRPr="00883549">
        <w:rPr>
          <w:rFonts w:hint="eastAsia"/>
          <w:color w:val="000000" w:themeColor="text1"/>
        </w:rPr>
        <w:t>25.9%</w:t>
      </w:r>
      <w:r w:rsidRPr="00883549">
        <w:rPr>
          <w:rFonts w:hint="eastAsia"/>
          <w:color w:val="000000" w:themeColor="text1"/>
        </w:rPr>
        <w:t>和</w:t>
      </w:r>
      <w:r w:rsidRPr="00883549">
        <w:rPr>
          <w:rFonts w:hint="eastAsia"/>
          <w:color w:val="000000" w:themeColor="text1"/>
        </w:rPr>
        <w:t>28.5%</w:t>
      </w:r>
      <w:r w:rsidRPr="00883549">
        <w:rPr>
          <w:rFonts w:hint="eastAsia"/>
          <w:color w:val="000000" w:themeColor="text1"/>
        </w:rPr>
        <w:t>。</w:t>
      </w:r>
    </w:p>
    <w:p w14:paraId="18BF6E2E" w14:textId="77777777" w:rsidR="00CA2E4B" w:rsidRPr="00883549" w:rsidRDefault="00CA2E4B" w:rsidP="00DF05C0">
      <w:pPr>
        <w:keepNext/>
        <w:widowControl/>
        <w:spacing w:beforeLines="50" w:before="156" w:line="240" w:lineRule="auto"/>
        <w:ind w:firstLineChars="0" w:firstLine="0"/>
        <w:jc w:val="center"/>
        <w:rPr>
          <w:rFonts w:eastAsia="仿宋"/>
          <w:noProof/>
          <w:sz w:val="24"/>
          <w:szCs w:val="20"/>
        </w:rPr>
      </w:pPr>
      <w:r w:rsidRPr="00883549">
        <w:rPr>
          <w:rFonts w:eastAsia="仿宋" w:hint="eastAsia"/>
          <w:noProof/>
          <w:sz w:val="24"/>
          <w:szCs w:val="20"/>
        </w:rPr>
        <w:drawing>
          <wp:inline distT="0" distB="0" distL="0" distR="0" wp14:anchorId="6C2579FC" wp14:editId="4C7DE2DB">
            <wp:extent cx="4532400" cy="2408400"/>
            <wp:effectExtent l="0" t="0" r="1905" b="11430"/>
            <wp:docPr id="50" name="图表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706A96E2" w14:textId="325FDF4E"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11</w:t>
      </w:r>
      <w:r w:rsidRPr="00883549">
        <w:fldChar w:fldCharType="end"/>
      </w:r>
      <w:r w:rsidRPr="00883549">
        <w:t xml:space="preserve">  </w:t>
      </w:r>
      <w:r w:rsidRPr="00883549">
        <w:rPr>
          <w:rFonts w:hint="eastAsia"/>
        </w:rPr>
        <w:t>互联网络接入设备使用情况</w:t>
      </w:r>
    </w:p>
    <w:p w14:paraId="2DFDBC58" w14:textId="77777777" w:rsidR="00CA2E4B" w:rsidRPr="00883549" w:rsidRDefault="00CA2E4B" w:rsidP="00DF05C0">
      <w:pPr>
        <w:ind w:firstLine="420"/>
        <w:rPr>
          <w:color w:val="000000" w:themeColor="text1"/>
        </w:rPr>
      </w:pPr>
      <w:r w:rsidRPr="00883549">
        <w:rPr>
          <w:rFonts w:hint="eastAsia"/>
          <w:color w:val="070707"/>
        </w:rPr>
        <w:t>截至</w:t>
      </w:r>
      <w:r w:rsidRPr="00883549">
        <w:rPr>
          <w:rFonts w:hint="eastAsia"/>
          <w:color w:val="070707"/>
        </w:rPr>
        <w:t>2</w:t>
      </w:r>
      <w:r w:rsidRPr="00883549">
        <w:rPr>
          <w:color w:val="070707"/>
        </w:rPr>
        <w:t>022</w:t>
      </w:r>
      <w:r w:rsidRPr="00883549">
        <w:rPr>
          <w:rFonts w:hint="eastAsia"/>
          <w:color w:val="070707"/>
        </w:rPr>
        <w:t>年</w:t>
      </w:r>
      <w:r w:rsidRPr="00883549">
        <w:rPr>
          <w:color w:val="070707"/>
        </w:rPr>
        <w:t>12</w:t>
      </w:r>
      <w:r w:rsidRPr="00883549">
        <w:rPr>
          <w:rFonts w:hint="eastAsia"/>
          <w:color w:val="070707"/>
        </w:rPr>
        <w:t>月，三家基础电信企业的移动电话用户总数达</w:t>
      </w:r>
      <w:r w:rsidRPr="00883549">
        <w:rPr>
          <w:color w:val="070707"/>
        </w:rPr>
        <w:t>16.83</w:t>
      </w:r>
      <w:r w:rsidRPr="00883549">
        <w:rPr>
          <w:rFonts w:hint="eastAsia"/>
          <w:color w:val="070707"/>
        </w:rPr>
        <w:t>亿户，较</w:t>
      </w:r>
      <w:r w:rsidRPr="00883549">
        <w:rPr>
          <w:rFonts w:hint="eastAsia"/>
          <w:color w:val="070707"/>
        </w:rPr>
        <w:t>2021</w:t>
      </w:r>
      <w:r w:rsidRPr="00883549">
        <w:rPr>
          <w:rFonts w:hint="eastAsia"/>
          <w:color w:val="070707"/>
        </w:rPr>
        <w:t>年</w:t>
      </w:r>
      <w:r w:rsidRPr="00883549">
        <w:rPr>
          <w:rFonts w:hint="eastAsia"/>
          <w:color w:val="070707"/>
        </w:rPr>
        <w:lastRenderedPageBreak/>
        <w:t>12</w:t>
      </w:r>
      <w:r w:rsidRPr="00883549">
        <w:rPr>
          <w:rFonts w:hint="eastAsia"/>
          <w:color w:val="070707"/>
        </w:rPr>
        <w:t>月净增</w:t>
      </w:r>
      <w:r w:rsidRPr="00883549">
        <w:rPr>
          <w:color w:val="070707"/>
        </w:rPr>
        <w:t>4062</w:t>
      </w:r>
      <w:r w:rsidRPr="00883549">
        <w:rPr>
          <w:rFonts w:hint="eastAsia"/>
          <w:color w:val="070707"/>
        </w:rPr>
        <w:t>万户。其中，</w:t>
      </w:r>
      <w:r w:rsidRPr="00883549">
        <w:rPr>
          <w:rFonts w:hint="eastAsia"/>
          <w:color w:val="070707"/>
        </w:rPr>
        <w:t>5G</w:t>
      </w:r>
      <w:r w:rsidRPr="00883549">
        <w:rPr>
          <w:rFonts w:hint="eastAsia"/>
          <w:color w:val="070707"/>
        </w:rPr>
        <w:t>移动电话用户</w:t>
      </w:r>
      <w:r w:rsidRPr="00883549">
        <w:rPr>
          <w:rStyle w:val="affc"/>
          <w:bCs/>
          <w:color w:val="070707"/>
        </w:rPr>
        <w:footnoteReference w:id="12"/>
      </w:r>
      <w:r w:rsidRPr="00883549">
        <w:rPr>
          <w:rFonts w:hint="eastAsia"/>
          <w:color w:val="070707"/>
        </w:rPr>
        <w:t>达</w:t>
      </w:r>
      <w:r w:rsidRPr="00883549">
        <w:rPr>
          <w:color w:val="070707"/>
        </w:rPr>
        <w:t>5.61</w:t>
      </w:r>
      <w:r w:rsidRPr="00883549">
        <w:rPr>
          <w:rFonts w:hint="eastAsia"/>
          <w:color w:val="070707"/>
        </w:rPr>
        <w:t>亿户，占移动电话用户的</w:t>
      </w:r>
      <w:r w:rsidRPr="00883549">
        <w:rPr>
          <w:color w:val="070707"/>
        </w:rPr>
        <w:t>33.3</w:t>
      </w:r>
      <w:r w:rsidRPr="00883549">
        <w:rPr>
          <w:rFonts w:hint="eastAsia"/>
          <w:color w:val="070707"/>
        </w:rPr>
        <w:t>%</w:t>
      </w:r>
      <w:r w:rsidRPr="00883549">
        <w:rPr>
          <w:rFonts w:hint="eastAsia"/>
          <w:color w:val="070707"/>
        </w:rPr>
        <w:t>，较</w:t>
      </w:r>
      <w:r w:rsidRPr="00883549">
        <w:rPr>
          <w:rFonts w:hint="eastAsia"/>
          <w:color w:val="070707"/>
        </w:rPr>
        <w:t>2021</w:t>
      </w:r>
      <w:r w:rsidRPr="00883549">
        <w:rPr>
          <w:rFonts w:hint="eastAsia"/>
          <w:color w:val="070707"/>
        </w:rPr>
        <w:t>年</w:t>
      </w:r>
      <w:r w:rsidRPr="00883549">
        <w:rPr>
          <w:rFonts w:hint="eastAsia"/>
          <w:color w:val="070707"/>
        </w:rPr>
        <w:t>12</w:t>
      </w:r>
      <w:r w:rsidRPr="00883549">
        <w:rPr>
          <w:rFonts w:hint="eastAsia"/>
          <w:color w:val="070707"/>
        </w:rPr>
        <w:t>月提高</w:t>
      </w:r>
      <w:r w:rsidRPr="00883549">
        <w:rPr>
          <w:color w:val="070707"/>
        </w:rPr>
        <w:t>11.7</w:t>
      </w:r>
      <w:r w:rsidRPr="00883549">
        <w:rPr>
          <w:rFonts w:hint="eastAsia"/>
          <w:color w:val="070707"/>
        </w:rPr>
        <w:t>个百分点。</w:t>
      </w:r>
    </w:p>
    <w:p w14:paraId="7A2F494B" w14:textId="77777777" w:rsidR="00CA2E4B" w:rsidRPr="00883549" w:rsidRDefault="00CA2E4B" w:rsidP="00DF05C0">
      <w:pPr>
        <w:keepNext/>
        <w:widowControl/>
        <w:spacing w:beforeLines="50" w:before="156" w:line="240" w:lineRule="auto"/>
        <w:ind w:firstLineChars="0" w:firstLine="0"/>
        <w:jc w:val="center"/>
        <w:rPr>
          <w:rFonts w:eastAsia="仿宋"/>
          <w:noProof/>
          <w:sz w:val="24"/>
          <w:szCs w:val="20"/>
        </w:rPr>
      </w:pPr>
      <w:r w:rsidRPr="00883549">
        <w:rPr>
          <w:rFonts w:eastAsia="仿宋"/>
          <w:noProof/>
          <w:sz w:val="24"/>
          <w:szCs w:val="20"/>
        </w:rPr>
        <w:drawing>
          <wp:inline distT="0" distB="0" distL="0" distR="0" wp14:anchorId="5D50D1E5" wp14:editId="009134A8">
            <wp:extent cx="4532400" cy="2408400"/>
            <wp:effectExtent l="0" t="0" r="0" b="11430"/>
            <wp:docPr id="251" name="图表 25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04E1156F" w14:textId="0384BCE9"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12</w:t>
      </w:r>
      <w:r w:rsidRPr="00883549">
        <w:fldChar w:fldCharType="end"/>
      </w:r>
      <w:r w:rsidRPr="00883549">
        <w:t xml:space="preserve">  </w:t>
      </w:r>
      <w:r w:rsidRPr="00883549">
        <w:rPr>
          <w:rFonts w:hint="eastAsia"/>
        </w:rPr>
        <w:t>移动电话</w:t>
      </w:r>
      <w:r w:rsidRPr="00883549">
        <w:t>用户规模</w:t>
      </w:r>
    </w:p>
    <w:p w14:paraId="2828F840" w14:textId="77777777" w:rsidR="008748D5" w:rsidRPr="00883549" w:rsidRDefault="008748D5" w:rsidP="008748D5">
      <w:pPr>
        <w:ind w:firstLine="420"/>
        <w:rPr>
          <w:rStyle w:val="aff4"/>
          <w:b w:val="0"/>
          <w:bCs w:val="0"/>
          <w:color w:val="070707"/>
        </w:rPr>
      </w:pPr>
      <w:r w:rsidRPr="00883549">
        <w:rPr>
          <w:rStyle w:val="aff4"/>
          <w:rFonts w:hint="eastAsia"/>
          <w:b w:val="0"/>
          <w:color w:val="070707"/>
        </w:rPr>
        <w:t>2</w:t>
      </w:r>
      <w:r w:rsidRPr="00883549">
        <w:rPr>
          <w:rStyle w:val="aff4"/>
          <w:b w:val="0"/>
          <w:color w:val="070707"/>
        </w:rPr>
        <w:t>022</w:t>
      </w:r>
      <w:r w:rsidRPr="00883549">
        <w:rPr>
          <w:rStyle w:val="aff4"/>
          <w:rFonts w:hint="eastAsia"/>
          <w:b w:val="0"/>
          <w:color w:val="070707"/>
        </w:rPr>
        <w:t>年，国内市场手机总体出货量为</w:t>
      </w:r>
      <w:r w:rsidRPr="00883549">
        <w:rPr>
          <w:rStyle w:val="aff4"/>
          <w:b w:val="0"/>
          <w:color w:val="070707"/>
        </w:rPr>
        <w:t>2.72</w:t>
      </w:r>
      <w:r w:rsidRPr="00883549">
        <w:rPr>
          <w:rStyle w:val="aff4"/>
          <w:rFonts w:hint="eastAsia"/>
          <w:b w:val="0"/>
          <w:color w:val="070707"/>
        </w:rPr>
        <w:t>亿部，同比下降</w:t>
      </w:r>
      <w:r w:rsidRPr="00883549">
        <w:rPr>
          <w:rStyle w:val="aff4"/>
          <w:rFonts w:hint="eastAsia"/>
          <w:b w:val="0"/>
          <w:color w:val="070707"/>
        </w:rPr>
        <w:t>2</w:t>
      </w:r>
      <w:r w:rsidRPr="00883549">
        <w:rPr>
          <w:rStyle w:val="aff4"/>
          <w:b w:val="0"/>
          <w:color w:val="070707"/>
        </w:rPr>
        <w:t>2.6</w:t>
      </w:r>
      <w:r w:rsidRPr="00883549">
        <w:rPr>
          <w:rStyle w:val="aff4"/>
          <w:rFonts w:hint="eastAsia"/>
          <w:b w:val="0"/>
          <w:color w:val="070707"/>
        </w:rPr>
        <w:t>%</w:t>
      </w:r>
      <w:r w:rsidRPr="00883549">
        <w:rPr>
          <w:rStyle w:val="aff4"/>
          <w:rFonts w:hint="eastAsia"/>
          <w:b w:val="0"/>
          <w:color w:val="070707"/>
        </w:rPr>
        <w:t>。其中，</w:t>
      </w:r>
      <w:r w:rsidRPr="00883549">
        <w:rPr>
          <w:rStyle w:val="aff4"/>
          <w:rFonts w:hint="eastAsia"/>
          <w:b w:val="0"/>
          <w:color w:val="070707"/>
        </w:rPr>
        <w:t>5G</w:t>
      </w:r>
      <w:r w:rsidRPr="00883549">
        <w:rPr>
          <w:rStyle w:val="aff4"/>
          <w:rFonts w:hint="eastAsia"/>
          <w:b w:val="0"/>
          <w:color w:val="070707"/>
        </w:rPr>
        <w:t>手机出货量为</w:t>
      </w:r>
      <w:r w:rsidRPr="00883549">
        <w:rPr>
          <w:rStyle w:val="aff4"/>
          <w:b w:val="0"/>
          <w:color w:val="070707"/>
        </w:rPr>
        <w:t>2.14</w:t>
      </w:r>
      <w:r w:rsidRPr="00883549">
        <w:rPr>
          <w:rStyle w:val="aff4"/>
          <w:rFonts w:hint="eastAsia"/>
          <w:b w:val="0"/>
          <w:color w:val="070707"/>
        </w:rPr>
        <w:t>亿部，</w:t>
      </w:r>
      <w:r w:rsidRPr="00883549">
        <w:rPr>
          <w:rStyle w:val="aff4"/>
          <w:rFonts w:hint="eastAsia"/>
          <w:b w:val="0"/>
        </w:rPr>
        <w:t>同比</w:t>
      </w:r>
      <w:r w:rsidRPr="00883549">
        <w:rPr>
          <w:rStyle w:val="aff4"/>
          <w:b w:val="0"/>
        </w:rPr>
        <w:t>下降</w:t>
      </w:r>
      <w:r w:rsidRPr="00883549">
        <w:rPr>
          <w:rStyle w:val="aff4"/>
          <w:b w:val="0"/>
        </w:rPr>
        <w:t>19.6</w:t>
      </w:r>
      <w:r w:rsidRPr="00883549">
        <w:rPr>
          <w:rStyle w:val="aff4"/>
          <w:rFonts w:hint="eastAsia"/>
          <w:b w:val="0"/>
          <w:color w:val="070707"/>
        </w:rPr>
        <w:t>%</w:t>
      </w:r>
      <w:r w:rsidRPr="00883549">
        <w:rPr>
          <w:rStyle w:val="aff4"/>
          <w:rFonts w:hint="eastAsia"/>
          <w:b w:val="0"/>
          <w:color w:val="070707"/>
        </w:rPr>
        <w:t>，占同期手机出货量的</w:t>
      </w:r>
      <w:r w:rsidRPr="00883549">
        <w:rPr>
          <w:rStyle w:val="aff4"/>
          <w:b w:val="0"/>
          <w:color w:val="070707"/>
        </w:rPr>
        <w:t>78.8</w:t>
      </w:r>
      <w:r w:rsidRPr="00883549">
        <w:rPr>
          <w:rStyle w:val="aff4"/>
          <w:rFonts w:hint="eastAsia"/>
          <w:b w:val="0"/>
          <w:color w:val="070707"/>
        </w:rPr>
        <w:t>%</w:t>
      </w:r>
      <w:r w:rsidRPr="00883549">
        <w:rPr>
          <w:rStyle w:val="aff4"/>
          <w:rFonts w:hint="eastAsia"/>
          <w:b w:val="0"/>
          <w:color w:val="070707"/>
        </w:rPr>
        <w:t>。</w:t>
      </w:r>
    </w:p>
    <w:p w14:paraId="46C86D97" w14:textId="0486877A" w:rsidR="008748D5" w:rsidRPr="00883549" w:rsidRDefault="008748D5" w:rsidP="008748D5">
      <w:pPr>
        <w:keepNext/>
        <w:widowControl/>
        <w:spacing w:beforeLines="50" w:before="156" w:line="240" w:lineRule="auto"/>
        <w:ind w:firstLineChars="0" w:firstLine="0"/>
        <w:jc w:val="center"/>
        <w:rPr>
          <w:rFonts w:eastAsia="仿宋"/>
          <w:noProof/>
          <w:sz w:val="24"/>
          <w:szCs w:val="20"/>
        </w:rPr>
      </w:pPr>
      <w:r w:rsidRPr="00883549">
        <w:rPr>
          <w:rFonts w:eastAsia="仿宋"/>
          <w:noProof/>
          <w:sz w:val="24"/>
          <w:szCs w:val="20"/>
        </w:rPr>
        <w:drawing>
          <wp:inline distT="0" distB="0" distL="0" distR="0" wp14:anchorId="1AB55D10" wp14:editId="7CBDABC1">
            <wp:extent cx="4532400" cy="2408400"/>
            <wp:effectExtent l="0" t="0" r="1905" b="11430"/>
            <wp:docPr id="5" name="图表 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49DB15ED" w14:textId="3C752F8D" w:rsidR="008748D5" w:rsidRPr="00883549" w:rsidRDefault="008748D5" w:rsidP="008748D5">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13</w:t>
      </w:r>
      <w:r w:rsidRPr="00883549">
        <w:fldChar w:fldCharType="end"/>
      </w:r>
      <w:r w:rsidRPr="00883549">
        <w:t xml:space="preserve">  </w:t>
      </w:r>
      <w:r w:rsidRPr="00883549">
        <w:rPr>
          <w:rFonts w:hint="eastAsia"/>
        </w:rPr>
        <w:t>5G</w:t>
      </w:r>
      <w:r w:rsidRPr="00883549">
        <w:rPr>
          <w:rFonts w:hint="eastAsia"/>
        </w:rPr>
        <w:t>手机出货量及其占同期手机出货量比例</w:t>
      </w:r>
    </w:p>
    <w:p w14:paraId="10C8B722" w14:textId="2DFACA75" w:rsidR="00760CC5" w:rsidRPr="00883549" w:rsidRDefault="00760CC5" w:rsidP="00760CC5">
      <w:pPr>
        <w:ind w:firstLine="420"/>
      </w:pPr>
    </w:p>
    <w:p w14:paraId="0935AD1E" w14:textId="77777777" w:rsidR="00760CC5" w:rsidRPr="00883549" w:rsidRDefault="00760CC5" w:rsidP="00760CC5">
      <w:pPr>
        <w:ind w:firstLine="420"/>
      </w:pPr>
    </w:p>
    <w:p w14:paraId="621C2340" w14:textId="77777777" w:rsidR="00CA2E4B" w:rsidRPr="00883549" w:rsidRDefault="00CA2E4B" w:rsidP="00DF05C0">
      <w:pPr>
        <w:keepLines/>
        <w:numPr>
          <w:ilvl w:val="0"/>
          <w:numId w:val="6"/>
        </w:numPr>
        <w:topLinePunct/>
        <w:snapToGrid w:val="0"/>
        <w:spacing w:before="320" w:after="200"/>
        <w:ind w:left="0" w:firstLineChars="0" w:firstLine="0"/>
        <w:outlineLvl w:val="2"/>
        <w:rPr>
          <w:rFonts w:eastAsia="楷体_GB2312"/>
          <w:color w:val="000000" w:themeColor="text1"/>
          <w:sz w:val="30"/>
          <w:szCs w:val="30"/>
        </w:rPr>
      </w:pPr>
      <w:bookmarkStart w:id="314" w:name="_Toc504295899"/>
      <w:bookmarkStart w:id="315" w:name="_Toc504750646"/>
      <w:bookmarkStart w:id="316" w:name="_Toc521682231"/>
      <w:bookmarkStart w:id="317" w:name="_Toc17129179"/>
      <w:bookmarkStart w:id="318" w:name="_Toc51771118"/>
      <w:bookmarkStart w:id="319" w:name="_Toc81921440"/>
      <w:bookmarkStart w:id="320" w:name="_Toc92971974"/>
      <w:bookmarkStart w:id="321" w:name="_Toc110950381"/>
      <w:bookmarkStart w:id="322" w:name="_Toc130371046"/>
      <w:bookmarkStart w:id="323" w:name="_Toc504295897"/>
      <w:bookmarkStart w:id="324" w:name="_Toc504750644"/>
      <w:r w:rsidRPr="00883549">
        <w:rPr>
          <w:rFonts w:eastAsia="楷体_GB2312" w:hint="eastAsia"/>
          <w:color w:val="000000" w:themeColor="text1"/>
          <w:sz w:val="30"/>
          <w:szCs w:val="30"/>
        </w:rPr>
        <w:lastRenderedPageBreak/>
        <w:t>上网时</w:t>
      </w:r>
      <w:bookmarkEnd w:id="314"/>
      <w:bookmarkEnd w:id="315"/>
      <w:bookmarkEnd w:id="316"/>
      <w:bookmarkEnd w:id="317"/>
      <w:bookmarkEnd w:id="318"/>
      <w:r w:rsidRPr="00883549">
        <w:rPr>
          <w:rFonts w:eastAsia="楷体_GB2312" w:hint="eastAsia"/>
          <w:color w:val="000000" w:themeColor="text1"/>
          <w:sz w:val="30"/>
          <w:szCs w:val="30"/>
        </w:rPr>
        <w:t>长</w:t>
      </w:r>
      <w:bookmarkEnd w:id="319"/>
      <w:bookmarkEnd w:id="320"/>
      <w:bookmarkEnd w:id="321"/>
      <w:bookmarkEnd w:id="322"/>
    </w:p>
    <w:p w14:paraId="6C812730" w14:textId="77777777" w:rsidR="00CA2E4B" w:rsidRPr="00883549" w:rsidRDefault="00CA2E4B" w:rsidP="00DF05C0">
      <w:pPr>
        <w:ind w:firstLine="420"/>
        <w:rPr>
          <w:rStyle w:val="aff4"/>
          <w:b w:val="0"/>
          <w:color w:val="070707"/>
        </w:rPr>
      </w:pPr>
      <w:r w:rsidRPr="00883549">
        <w:rPr>
          <w:rStyle w:val="aff4"/>
          <w:rFonts w:hint="eastAsia"/>
          <w:b w:val="0"/>
          <w:color w:val="070707"/>
        </w:rPr>
        <w:t>截至</w:t>
      </w:r>
      <w:r w:rsidRPr="00883549">
        <w:rPr>
          <w:rStyle w:val="aff4"/>
          <w:b w:val="0"/>
          <w:color w:val="070707"/>
        </w:rPr>
        <w:t>2022</w:t>
      </w:r>
      <w:r w:rsidRPr="00883549">
        <w:rPr>
          <w:rStyle w:val="aff4"/>
          <w:rFonts w:hint="eastAsia"/>
          <w:b w:val="0"/>
          <w:color w:val="070707"/>
        </w:rPr>
        <w:t>年</w:t>
      </w:r>
      <w:r w:rsidRPr="00883549">
        <w:rPr>
          <w:rStyle w:val="aff4"/>
          <w:b w:val="0"/>
          <w:color w:val="070707"/>
        </w:rPr>
        <w:t>12</w:t>
      </w:r>
      <w:r w:rsidRPr="00883549">
        <w:rPr>
          <w:rStyle w:val="aff4"/>
          <w:rFonts w:hint="eastAsia"/>
          <w:b w:val="0"/>
          <w:color w:val="070707"/>
        </w:rPr>
        <w:t>月，</w:t>
      </w:r>
      <w:r w:rsidRPr="00883549">
        <w:rPr>
          <w:rStyle w:val="aff4"/>
          <w:b w:val="0"/>
          <w:color w:val="070707"/>
        </w:rPr>
        <w:t>我国网民</w:t>
      </w:r>
      <w:r w:rsidRPr="00883549">
        <w:rPr>
          <w:rStyle w:val="aff4"/>
          <w:rFonts w:hint="eastAsia"/>
          <w:b w:val="0"/>
          <w:color w:val="070707"/>
        </w:rPr>
        <w:t>的</w:t>
      </w:r>
      <w:r w:rsidRPr="00883549">
        <w:rPr>
          <w:rStyle w:val="aff4"/>
          <w:b w:val="0"/>
          <w:color w:val="070707"/>
        </w:rPr>
        <w:t>人均</w:t>
      </w:r>
      <w:r w:rsidRPr="00883549">
        <w:rPr>
          <w:rStyle w:val="aff4"/>
          <w:rFonts w:hint="eastAsia"/>
          <w:b w:val="0"/>
          <w:color w:val="070707"/>
        </w:rPr>
        <w:t>每</w:t>
      </w:r>
      <w:r w:rsidRPr="00883549">
        <w:rPr>
          <w:rStyle w:val="aff4"/>
          <w:b w:val="0"/>
          <w:color w:val="070707"/>
        </w:rPr>
        <w:t>周上网时长</w:t>
      </w:r>
      <w:r w:rsidRPr="00883549">
        <w:rPr>
          <w:rStyle w:val="aff4"/>
          <w:b w:val="0"/>
          <w:color w:val="070707"/>
          <w:vertAlign w:val="superscript"/>
        </w:rPr>
        <w:footnoteReference w:id="13"/>
      </w:r>
      <w:r w:rsidRPr="00883549">
        <w:rPr>
          <w:rStyle w:val="aff4"/>
          <w:rFonts w:hint="eastAsia"/>
          <w:b w:val="0"/>
          <w:color w:val="070707"/>
        </w:rPr>
        <w:t>为</w:t>
      </w:r>
      <w:r w:rsidRPr="00883549">
        <w:rPr>
          <w:rStyle w:val="aff4"/>
          <w:b w:val="0"/>
          <w:color w:val="070707"/>
        </w:rPr>
        <w:t>26.7</w:t>
      </w:r>
      <w:r w:rsidRPr="00883549">
        <w:rPr>
          <w:rStyle w:val="aff4"/>
          <w:rFonts w:hint="eastAsia"/>
          <w:b w:val="0"/>
          <w:color w:val="070707"/>
        </w:rPr>
        <w:t>个</w:t>
      </w:r>
      <w:r w:rsidRPr="00883549">
        <w:rPr>
          <w:rStyle w:val="aff4"/>
          <w:b w:val="0"/>
          <w:color w:val="070707"/>
        </w:rPr>
        <w:t>小时，</w:t>
      </w:r>
      <w:r w:rsidRPr="00883549">
        <w:rPr>
          <w:rStyle w:val="aff4"/>
          <w:rFonts w:hint="eastAsia"/>
          <w:b w:val="0"/>
          <w:color w:val="070707"/>
        </w:rPr>
        <w:t>较</w:t>
      </w:r>
      <w:r w:rsidRPr="00883549">
        <w:rPr>
          <w:rStyle w:val="aff4"/>
          <w:rFonts w:hint="eastAsia"/>
          <w:b w:val="0"/>
          <w:color w:val="070707"/>
        </w:rPr>
        <w:t>202</w:t>
      </w:r>
      <w:r w:rsidRPr="00883549">
        <w:rPr>
          <w:rStyle w:val="aff4"/>
          <w:b w:val="0"/>
          <w:color w:val="070707"/>
        </w:rPr>
        <w:t>1</w:t>
      </w:r>
      <w:r w:rsidRPr="00883549">
        <w:rPr>
          <w:rStyle w:val="aff4"/>
          <w:rFonts w:hint="eastAsia"/>
          <w:b w:val="0"/>
          <w:color w:val="070707"/>
        </w:rPr>
        <w:t>年</w:t>
      </w:r>
      <w:r w:rsidRPr="00883549">
        <w:rPr>
          <w:rStyle w:val="aff4"/>
          <w:rFonts w:hint="eastAsia"/>
          <w:b w:val="0"/>
          <w:color w:val="070707"/>
        </w:rPr>
        <w:t>12</w:t>
      </w:r>
      <w:r w:rsidRPr="00883549">
        <w:rPr>
          <w:rStyle w:val="aff4"/>
          <w:rFonts w:hint="eastAsia"/>
          <w:b w:val="0"/>
          <w:color w:val="070707"/>
        </w:rPr>
        <w:t>月下降</w:t>
      </w:r>
      <w:r w:rsidRPr="00883549">
        <w:rPr>
          <w:rStyle w:val="aff4"/>
          <w:rFonts w:hint="eastAsia"/>
          <w:b w:val="0"/>
          <w:color w:val="070707"/>
        </w:rPr>
        <w:t>1.8</w:t>
      </w:r>
      <w:r w:rsidRPr="00883549">
        <w:rPr>
          <w:rStyle w:val="aff4"/>
          <w:rFonts w:hint="eastAsia"/>
          <w:b w:val="0"/>
          <w:color w:val="070707"/>
        </w:rPr>
        <w:t>个小时。</w:t>
      </w:r>
    </w:p>
    <w:p w14:paraId="31C94D95" w14:textId="77777777" w:rsidR="00CA2E4B" w:rsidRPr="00883549" w:rsidRDefault="00CA2E4B" w:rsidP="00DF05C0">
      <w:pPr>
        <w:keepNext/>
        <w:widowControl/>
        <w:spacing w:beforeLines="50" w:before="156" w:line="240" w:lineRule="auto"/>
        <w:ind w:firstLineChars="0" w:firstLine="0"/>
        <w:jc w:val="center"/>
        <w:rPr>
          <w:rFonts w:eastAsia="仿宋"/>
          <w:noProof/>
          <w:sz w:val="24"/>
          <w:szCs w:val="20"/>
        </w:rPr>
      </w:pPr>
      <w:r w:rsidRPr="00883549">
        <w:rPr>
          <w:rFonts w:eastAsia="仿宋" w:hint="eastAsia"/>
          <w:noProof/>
          <w:sz w:val="24"/>
          <w:szCs w:val="20"/>
        </w:rPr>
        <w:drawing>
          <wp:inline distT="0" distB="0" distL="0" distR="0" wp14:anchorId="4E40ACAD" wp14:editId="222D5067">
            <wp:extent cx="4532400" cy="2408400"/>
            <wp:effectExtent l="0" t="0" r="1905" b="11430"/>
            <wp:docPr id="51" name="图表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58FD1825" w14:textId="0831B28B"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14</w:t>
      </w:r>
      <w:r w:rsidRPr="00883549">
        <w:fldChar w:fldCharType="end"/>
      </w:r>
      <w:r w:rsidRPr="00883549">
        <w:t xml:space="preserve">  </w:t>
      </w:r>
      <w:proofErr w:type="gramStart"/>
      <w:r w:rsidRPr="00883549">
        <w:rPr>
          <w:rFonts w:hint="eastAsia"/>
        </w:rPr>
        <w:t>网民人均</w:t>
      </w:r>
      <w:proofErr w:type="gramEnd"/>
      <w:r w:rsidRPr="00883549">
        <w:rPr>
          <w:rFonts w:hint="eastAsia"/>
        </w:rPr>
        <w:t>每周上网时长</w:t>
      </w:r>
    </w:p>
    <w:p w14:paraId="536BF95B" w14:textId="77777777" w:rsidR="00CA2E4B" w:rsidRPr="00883549" w:rsidRDefault="00CA2E4B" w:rsidP="00DF05C0">
      <w:pPr>
        <w:keepLines/>
        <w:numPr>
          <w:ilvl w:val="0"/>
          <w:numId w:val="6"/>
        </w:numPr>
        <w:topLinePunct/>
        <w:snapToGrid w:val="0"/>
        <w:spacing w:before="320" w:after="200"/>
        <w:ind w:left="0" w:firstLineChars="0" w:firstLine="0"/>
        <w:outlineLvl w:val="2"/>
        <w:rPr>
          <w:rFonts w:eastAsia="楷体_GB2312"/>
          <w:color w:val="000000" w:themeColor="text1"/>
          <w:sz w:val="30"/>
          <w:szCs w:val="30"/>
        </w:rPr>
      </w:pPr>
      <w:bookmarkStart w:id="325" w:name="_Toc81921441"/>
      <w:bookmarkStart w:id="326" w:name="_Toc92971975"/>
      <w:bookmarkStart w:id="327" w:name="_Toc110950382"/>
      <w:bookmarkStart w:id="328" w:name="_Toc130371047"/>
      <w:bookmarkStart w:id="329" w:name="_Toc521682232"/>
      <w:bookmarkStart w:id="330" w:name="_Toc17129180"/>
      <w:bookmarkStart w:id="331" w:name="_Toc51771119"/>
      <w:r w:rsidRPr="00883549">
        <w:rPr>
          <w:rFonts w:eastAsia="楷体_GB2312" w:hint="eastAsia"/>
          <w:color w:val="000000" w:themeColor="text1"/>
          <w:sz w:val="30"/>
          <w:szCs w:val="30"/>
        </w:rPr>
        <w:t>固定宽带</w:t>
      </w:r>
      <w:r w:rsidRPr="00883549">
        <w:rPr>
          <w:rFonts w:eastAsia="楷体_GB2312"/>
          <w:color w:val="000000" w:themeColor="text1"/>
          <w:sz w:val="30"/>
          <w:szCs w:val="30"/>
        </w:rPr>
        <w:t>接入</w:t>
      </w:r>
      <w:r w:rsidRPr="00883549">
        <w:rPr>
          <w:rFonts w:eastAsia="楷体_GB2312" w:hint="eastAsia"/>
          <w:color w:val="000000" w:themeColor="text1"/>
          <w:sz w:val="30"/>
          <w:szCs w:val="30"/>
        </w:rPr>
        <w:t>情况</w:t>
      </w:r>
      <w:bookmarkEnd w:id="325"/>
      <w:bookmarkEnd w:id="326"/>
      <w:bookmarkEnd w:id="327"/>
      <w:bookmarkEnd w:id="328"/>
    </w:p>
    <w:p w14:paraId="704A05D3" w14:textId="77777777" w:rsidR="00CA2E4B" w:rsidRPr="00883549" w:rsidRDefault="00CA2E4B"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月，三家基础电信企业的固定互联网宽带接入用户总数达</w:t>
      </w:r>
      <w:r w:rsidRPr="00883549">
        <w:rPr>
          <w:rFonts w:hint="eastAsia"/>
          <w:color w:val="000000" w:themeColor="text1"/>
          <w:szCs w:val="21"/>
        </w:rPr>
        <w:t>5.9</w:t>
      </w:r>
      <w:r w:rsidRPr="00883549">
        <w:rPr>
          <w:rFonts w:hint="eastAsia"/>
          <w:color w:val="000000" w:themeColor="text1"/>
          <w:szCs w:val="21"/>
        </w:rPr>
        <w:t>亿户，较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月净增</w:t>
      </w:r>
      <w:r w:rsidRPr="00883549">
        <w:rPr>
          <w:color w:val="000000" w:themeColor="text1"/>
          <w:szCs w:val="21"/>
        </w:rPr>
        <w:t>5386</w:t>
      </w:r>
      <w:r w:rsidRPr="00883549">
        <w:rPr>
          <w:rFonts w:hint="eastAsia"/>
          <w:color w:val="000000" w:themeColor="text1"/>
          <w:szCs w:val="21"/>
        </w:rPr>
        <w:t>万户。其中，</w:t>
      </w:r>
      <w:r w:rsidRPr="00883549">
        <w:rPr>
          <w:rFonts w:hint="eastAsia"/>
          <w:color w:val="000000" w:themeColor="text1"/>
          <w:szCs w:val="21"/>
        </w:rPr>
        <w:t>100Mbps</w:t>
      </w:r>
      <w:r w:rsidRPr="00883549">
        <w:rPr>
          <w:rFonts w:hint="eastAsia"/>
          <w:color w:val="000000" w:themeColor="text1"/>
          <w:szCs w:val="21"/>
        </w:rPr>
        <w:t>及以上接入速率的固定互联网宽带接入用户达</w:t>
      </w:r>
      <w:r w:rsidRPr="00883549">
        <w:rPr>
          <w:color w:val="000000" w:themeColor="text1"/>
          <w:szCs w:val="21"/>
        </w:rPr>
        <w:t>5.54</w:t>
      </w:r>
      <w:r w:rsidRPr="00883549">
        <w:rPr>
          <w:rFonts w:hint="eastAsia"/>
          <w:color w:val="000000" w:themeColor="text1"/>
          <w:szCs w:val="21"/>
        </w:rPr>
        <w:t>亿户，较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月净增</w:t>
      </w:r>
      <w:r w:rsidRPr="00883549">
        <w:rPr>
          <w:rFonts w:hint="eastAsia"/>
          <w:color w:val="000000" w:themeColor="text1"/>
          <w:szCs w:val="21"/>
        </w:rPr>
        <w:t>5513</w:t>
      </w:r>
      <w:r w:rsidRPr="00883549">
        <w:rPr>
          <w:rFonts w:hint="eastAsia"/>
          <w:color w:val="000000" w:themeColor="text1"/>
          <w:szCs w:val="21"/>
        </w:rPr>
        <w:t>万户，占总用户数的</w:t>
      </w:r>
      <w:r w:rsidRPr="00883549">
        <w:rPr>
          <w:color w:val="000000" w:themeColor="text1"/>
          <w:szCs w:val="21"/>
        </w:rPr>
        <w:t>93.9</w:t>
      </w:r>
      <w:r w:rsidRPr="00883549">
        <w:rPr>
          <w:rFonts w:hint="eastAsia"/>
          <w:color w:val="000000" w:themeColor="text1"/>
          <w:szCs w:val="21"/>
        </w:rPr>
        <w:t>%</w:t>
      </w:r>
      <w:r w:rsidRPr="00883549">
        <w:rPr>
          <w:rFonts w:hint="eastAsia"/>
          <w:color w:val="000000" w:themeColor="text1"/>
          <w:szCs w:val="21"/>
        </w:rPr>
        <w:t>；</w:t>
      </w:r>
      <w:r w:rsidRPr="00883549">
        <w:rPr>
          <w:rFonts w:hint="eastAsia"/>
          <w:color w:val="000000" w:themeColor="text1"/>
          <w:szCs w:val="21"/>
        </w:rPr>
        <w:t>1000Mbps</w:t>
      </w:r>
      <w:r w:rsidRPr="00883549">
        <w:rPr>
          <w:rFonts w:hint="eastAsia"/>
          <w:color w:val="000000" w:themeColor="text1"/>
          <w:szCs w:val="21"/>
        </w:rPr>
        <w:t>及以上接入速率的固定互联网宽带接入用户达</w:t>
      </w:r>
      <w:r w:rsidRPr="00883549">
        <w:rPr>
          <w:color w:val="000000" w:themeColor="text1"/>
          <w:szCs w:val="21"/>
        </w:rPr>
        <w:t>9175</w:t>
      </w:r>
      <w:r w:rsidRPr="00883549">
        <w:rPr>
          <w:rFonts w:hint="eastAsia"/>
          <w:color w:val="000000" w:themeColor="text1"/>
          <w:szCs w:val="21"/>
        </w:rPr>
        <w:t>万户，较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月净增</w:t>
      </w:r>
      <w:r w:rsidRPr="00883549">
        <w:rPr>
          <w:color w:val="000000" w:themeColor="text1"/>
          <w:szCs w:val="21"/>
        </w:rPr>
        <w:t>5716</w:t>
      </w:r>
      <w:r w:rsidRPr="00883549">
        <w:rPr>
          <w:rFonts w:hint="eastAsia"/>
          <w:color w:val="000000" w:themeColor="text1"/>
          <w:szCs w:val="21"/>
        </w:rPr>
        <w:t>万户，占总用户数的</w:t>
      </w:r>
      <w:r w:rsidRPr="00883549">
        <w:rPr>
          <w:color w:val="000000" w:themeColor="text1"/>
          <w:szCs w:val="21"/>
        </w:rPr>
        <w:t>15.6</w:t>
      </w:r>
      <w:r w:rsidRPr="00883549">
        <w:rPr>
          <w:rFonts w:hint="eastAsia"/>
          <w:color w:val="000000" w:themeColor="text1"/>
          <w:szCs w:val="21"/>
        </w:rPr>
        <w:t>%</w:t>
      </w:r>
      <w:r w:rsidRPr="00883549">
        <w:rPr>
          <w:rFonts w:hint="eastAsia"/>
          <w:color w:val="000000" w:themeColor="text1"/>
          <w:szCs w:val="21"/>
        </w:rPr>
        <w:t>。</w:t>
      </w:r>
    </w:p>
    <w:p w14:paraId="62CE73D3" w14:textId="77777777" w:rsidR="00CA2E4B" w:rsidRPr="00883549" w:rsidRDefault="00CA2E4B" w:rsidP="00DF05C0">
      <w:pPr>
        <w:pStyle w:val="afff2"/>
        <w:spacing w:before="156"/>
        <w:rPr>
          <w:rFonts w:ascii="Times New Roman" w:hAnsi="Times New Roman"/>
          <w:noProof/>
          <w:color w:val="000000" w:themeColor="text1"/>
        </w:rPr>
      </w:pPr>
      <w:r w:rsidRPr="00883549">
        <w:rPr>
          <w:rFonts w:ascii="Times New Roman" w:hAnsi="Times New Roman"/>
          <w:noProof/>
          <w:color w:val="000000" w:themeColor="text1"/>
        </w:rPr>
        <w:lastRenderedPageBreak/>
        <w:drawing>
          <wp:inline distT="0" distB="0" distL="0" distR="0" wp14:anchorId="3F7233F1" wp14:editId="1B3F8B0E">
            <wp:extent cx="4531995" cy="2408400"/>
            <wp:effectExtent l="0" t="0" r="1905" b="11430"/>
            <wp:docPr id="254" name="图表 254"/>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63D52AD2" w14:textId="6F93A869"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15</w:t>
      </w:r>
      <w:r w:rsidRPr="00883549">
        <w:fldChar w:fldCharType="end"/>
      </w:r>
      <w:r w:rsidRPr="00883549">
        <w:t xml:space="preserve">  </w:t>
      </w:r>
      <w:r w:rsidRPr="00883549">
        <w:rPr>
          <w:rFonts w:hint="eastAsia"/>
        </w:rPr>
        <w:t>固定互联网宽带接入用户数</w:t>
      </w:r>
    </w:p>
    <w:p w14:paraId="6277FB07" w14:textId="77777777" w:rsidR="00CA2E4B" w:rsidRPr="00883549" w:rsidRDefault="00CA2E4B" w:rsidP="00DF05C0">
      <w:pPr>
        <w:keepNext/>
        <w:widowControl/>
        <w:spacing w:beforeLines="50" w:before="156" w:line="240" w:lineRule="auto"/>
        <w:ind w:firstLineChars="0" w:firstLine="0"/>
        <w:jc w:val="center"/>
        <w:rPr>
          <w:rFonts w:eastAsia="仿宋"/>
          <w:noProof/>
          <w:sz w:val="24"/>
          <w:szCs w:val="20"/>
        </w:rPr>
      </w:pPr>
      <w:bookmarkStart w:id="332" w:name="_Toc454358347"/>
      <w:bookmarkEnd w:id="323"/>
      <w:bookmarkEnd w:id="324"/>
      <w:bookmarkEnd w:id="329"/>
      <w:bookmarkEnd w:id="330"/>
      <w:bookmarkEnd w:id="331"/>
      <w:r w:rsidRPr="00883549">
        <w:rPr>
          <w:rFonts w:eastAsia="仿宋"/>
          <w:noProof/>
          <w:sz w:val="24"/>
          <w:szCs w:val="20"/>
        </w:rPr>
        <w:drawing>
          <wp:inline distT="0" distB="0" distL="0" distR="0" wp14:anchorId="6FC65E24" wp14:editId="5A98FC06">
            <wp:extent cx="4532400" cy="2408400"/>
            <wp:effectExtent l="0" t="0" r="1905" b="11430"/>
            <wp:docPr id="52" name="图表 52"/>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7F19791C" w14:textId="052C0193"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16</w:t>
      </w:r>
      <w:r w:rsidRPr="00883549">
        <w:fldChar w:fldCharType="end"/>
      </w:r>
      <w:r w:rsidRPr="00883549">
        <w:t xml:space="preserve">  100Mbps</w:t>
      </w:r>
      <w:r w:rsidRPr="00883549">
        <w:t>及</w:t>
      </w:r>
      <w:r w:rsidRPr="00883549">
        <w:rPr>
          <w:rFonts w:hint="eastAsia"/>
        </w:rPr>
        <w:t>以上固定互联网宽带接入用户占比</w:t>
      </w:r>
    </w:p>
    <w:bookmarkEnd w:id="332"/>
    <w:p w14:paraId="2A0B540D" w14:textId="77777777" w:rsidR="00CA2E4B" w:rsidRPr="00883549" w:rsidRDefault="00CA2E4B" w:rsidP="00DF05C0">
      <w:pPr>
        <w:pStyle w:val="afff2"/>
        <w:spacing w:before="156"/>
        <w:rPr>
          <w:rFonts w:ascii="Times New Roman" w:hAnsi="Times New Roman"/>
          <w:noProof/>
          <w:color w:val="000000" w:themeColor="text1"/>
        </w:rPr>
      </w:pPr>
      <w:r w:rsidRPr="00883549">
        <w:rPr>
          <w:rFonts w:ascii="Times New Roman" w:hAnsi="Times New Roman"/>
          <w:noProof/>
          <w:color w:val="000000" w:themeColor="text1"/>
        </w:rPr>
        <w:lastRenderedPageBreak/>
        <w:drawing>
          <wp:inline distT="0" distB="0" distL="0" distR="0" wp14:anchorId="02F5C5FA" wp14:editId="29B8A771">
            <wp:extent cx="4531995" cy="2408400"/>
            <wp:effectExtent l="0" t="0" r="1905" b="11430"/>
            <wp:docPr id="256" name="图表 256"/>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5DBCDF2D" w14:textId="57725EA0"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17</w:t>
      </w:r>
      <w:r w:rsidRPr="00883549">
        <w:fldChar w:fldCharType="end"/>
      </w:r>
      <w:r w:rsidRPr="00883549">
        <w:t xml:space="preserve">  1000Mbps</w:t>
      </w:r>
      <w:r w:rsidRPr="00883549">
        <w:t>及</w:t>
      </w:r>
      <w:r w:rsidRPr="00883549">
        <w:rPr>
          <w:rFonts w:hint="eastAsia"/>
        </w:rPr>
        <w:t>以上固定互联网宽带接入用户数</w:t>
      </w:r>
    </w:p>
    <w:p w14:paraId="28F0ACD2" w14:textId="77777777" w:rsidR="00CA2E4B" w:rsidRPr="00883549" w:rsidRDefault="00CA2E4B" w:rsidP="00DF05C0">
      <w:pPr>
        <w:keepLines/>
        <w:numPr>
          <w:ilvl w:val="0"/>
          <w:numId w:val="6"/>
        </w:numPr>
        <w:topLinePunct/>
        <w:snapToGrid w:val="0"/>
        <w:spacing w:before="320" w:after="200"/>
        <w:ind w:left="0" w:firstLineChars="0" w:firstLine="0"/>
        <w:outlineLvl w:val="2"/>
        <w:rPr>
          <w:rFonts w:eastAsia="楷体_GB2312"/>
          <w:color w:val="000000" w:themeColor="text1"/>
          <w:sz w:val="30"/>
          <w:szCs w:val="30"/>
        </w:rPr>
      </w:pPr>
      <w:bookmarkStart w:id="333" w:name="_Toc51771121"/>
      <w:bookmarkStart w:id="334" w:name="_Toc81921442"/>
      <w:bookmarkStart w:id="335" w:name="_Toc92971976"/>
      <w:bookmarkStart w:id="336" w:name="_Toc110950383"/>
      <w:bookmarkStart w:id="337" w:name="_Toc130371048"/>
      <w:r w:rsidRPr="00883549">
        <w:rPr>
          <w:rFonts w:eastAsia="楷体_GB2312" w:hint="eastAsia"/>
          <w:color w:val="000000" w:themeColor="text1"/>
          <w:sz w:val="30"/>
          <w:szCs w:val="30"/>
        </w:rPr>
        <w:t>蜂窝物联网终端用户数</w:t>
      </w:r>
      <w:bookmarkEnd w:id="333"/>
      <w:bookmarkEnd w:id="334"/>
      <w:bookmarkEnd w:id="335"/>
      <w:bookmarkEnd w:id="336"/>
      <w:bookmarkEnd w:id="337"/>
    </w:p>
    <w:p w14:paraId="3422BC4C" w14:textId="17146A91" w:rsidR="00CA2E4B" w:rsidRPr="00883549" w:rsidRDefault="00CA2E4B" w:rsidP="00DF05C0">
      <w:pPr>
        <w:ind w:firstLine="420"/>
        <w:rPr>
          <w:color w:val="000000" w:themeColor="text1"/>
          <w:szCs w:val="21"/>
        </w:rPr>
      </w:pPr>
      <w:r w:rsidRPr="00883549">
        <w:rPr>
          <w:rFonts w:hint="eastAsia"/>
          <w:color w:val="000000" w:themeColor="text1"/>
          <w:szCs w:val="21"/>
        </w:rPr>
        <w:t>截至</w:t>
      </w:r>
      <w:r w:rsidRPr="00883549">
        <w:rPr>
          <w:rFonts w:hint="eastAsia"/>
          <w:color w:val="000000" w:themeColor="text1"/>
          <w:szCs w:val="21"/>
        </w:rPr>
        <w:t>202</w:t>
      </w:r>
      <w:r w:rsidRPr="00883549">
        <w:rPr>
          <w:color w:val="000000" w:themeColor="text1"/>
          <w:szCs w:val="21"/>
        </w:rPr>
        <w:t>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月，三家基础电信企业发展蜂窝物联网终端用户</w:t>
      </w:r>
      <w:r w:rsidRPr="00883549">
        <w:rPr>
          <w:color w:val="000000" w:themeColor="text1"/>
          <w:szCs w:val="21"/>
        </w:rPr>
        <w:t>18.45</w:t>
      </w:r>
      <w:r w:rsidRPr="00883549">
        <w:rPr>
          <w:rFonts w:hint="eastAsia"/>
          <w:color w:val="000000" w:themeColor="text1"/>
          <w:szCs w:val="21"/>
        </w:rPr>
        <w:t>亿户，较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月净增</w:t>
      </w:r>
      <w:r w:rsidRPr="00883549">
        <w:rPr>
          <w:color w:val="000000" w:themeColor="text1"/>
          <w:szCs w:val="21"/>
        </w:rPr>
        <w:t>4.47</w:t>
      </w:r>
      <w:r w:rsidRPr="00883549">
        <w:rPr>
          <w:rFonts w:hint="eastAsia"/>
          <w:color w:val="000000" w:themeColor="text1"/>
          <w:szCs w:val="21"/>
        </w:rPr>
        <w:t>亿户。蜂窝物联网终端用户</w:t>
      </w:r>
      <w:r w:rsidR="00ED4B22" w:rsidRPr="00883549">
        <w:rPr>
          <w:rFonts w:hint="eastAsia"/>
          <w:color w:val="000000" w:themeColor="text1"/>
          <w:szCs w:val="21"/>
        </w:rPr>
        <w:t>数</w:t>
      </w:r>
      <w:r w:rsidR="007F0C22" w:rsidRPr="00883549">
        <w:rPr>
          <w:rFonts w:hint="eastAsia"/>
          <w:color w:val="000000" w:themeColor="text1"/>
          <w:szCs w:val="21"/>
        </w:rPr>
        <w:t>较</w:t>
      </w:r>
      <w:r w:rsidRPr="00883549">
        <w:rPr>
          <w:rFonts w:hint="eastAsia"/>
          <w:color w:val="000000" w:themeColor="text1"/>
          <w:szCs w:val="21"/>
        </w:rPr>
        <w:t>移动电话用户</w:t>
      </w:r>
      <w:r w:rsidR="000B1EBF" w:rsidRPr="00883549">
        <w:rPr>
          <w:rFonts w:hint="eastAsia"/>
          <w:color w:val="000000" w:themeColor="text1"/>
          <w:szCs w:val="21"/>
        </w:rPr>
        <w:t>数</w:t>
      </w:r>
      <w:r w:rsidR="000B1EBF" w:rsidRPr="00883549">
        <w:rPr>
          <w:color w:val="000000" w:themeColor="text1"/>
          <w:szCs w:val="21"/>
        </w:rPr>
        <w:t>高</w:t>
      </w:r>
      <w:r w:rsidR="000B1EBF" w:rsidRPr="00883549">
        <w:rPr>
          <w:rFonts w:hint="eastAsia"/>
          <w:color w:val="000000" w:themeColor="text1"/>
          <w:szCs w:val="21"/>
        </w:rPr>
        <w:t>1.61</w:t>
      </w:r>
      <w:r w:rsidR="000B1EBF" w:rsidRPr="00883549">
        <w:rPr>
          <w:rFonts w:hint="eastAsia"/>
          <w:color w:val="000000" w:themeColor="text1"/>
          <w:szCs w:val="21"/>
        </w:rPr>
        <w:t>亿户</w:t>
      </w:r>
      <w:r w:rsidRPr="00883549">
        <w:rPr>
          <w:rFonts w:hint="eastAsia"/>
          <w:color w:val="000000" w:themeColor="text1"/>
          <w:szCs w:val="21"/>
        </w:rPr>
        <w:t>，占移动网终端连接数（包括移动电话用户和蜂窝物联网终端用户）的比例达</w:t>
      </w:r>
      <w:r w:rsidRPr="00883549">
        <w:rPr>
          <w:rFonts w:hint="eastAsia"/>
          <w:color w:val="000000" w:themeColor="text1"/>
          <w:szCs w:val="21"/>
        </w:rPr>
        <w:t>52.3%</w:t>
      </w:r>
      <w:r w:rsidRPr="00883549">
        <w:rPr>
          <w:rFonts w:hint="eastAsia"/>
          <w:color w:val="000000" w:themeColor="text1"/>
          <w:szCs w:val="21"/>
        </w:rPr>
        <w:t>。</w:t>
      </w:r>
    </w:p>
    <w:p w14:paraId="339E7871" w14:textId="77777777" w:rsidR="00CA2E4B" w:rsidRPr="00883549" w:rsidRDefault="00CA2E4B" w:rsidP="00DF05C0">
      <w:pPr>
        <w:pStyle w:val="afff2"/>
        <w:spacing w:before="156"/>
        <w:ind w:firstLine="480"/>
        <w:rPr>
          <w:rFonts w:ascii="Times New Roman" w:hAnsi="Times New Roman"/>
          <w:color w:val="000000" w:themeColor="text1"/>
        </w:rPr>
      </w:pPr>
      <w:r w:rsidRPr="00883549">
        <w:rPr>
          <w:rFonts w:ascii="Times New Roman" w:hAnsi="Times New Roman" w:hint="eastAsia"/>
          <w:noProof/>
          <w:color w:val="000000" w:themeColor="text1"/>
        </w:rPr>
        <w:drawing>
          <wp:inline distT="0" distB="0" distL="0" distR="0" wp14:anchorId="2BFC668E" wp14:editId="0CF73187">
            <wp:extent cx="4506595" cy="2416810"/>
            <wp:effectExtent l="0" t="0" r="8255" b="2540"/>
            <wp:docPr id="258" name="图表 25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1EF6A410" w14:textId="1CBD5D8E" w:rsidR="00F1576C" w:rsidRPr="00883549" w:rsidRDefault="00F1576C" w:rsidP="00F1576C">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18</w:t>
      </w:r>
      <w:r w:rsidRPr="00883549">
        <w:fldChar w:fldCharType="end"/>
      </w:r>
      <w:r w:rsidRPr="00883549">
        <w:t xml:space="preserve">  </w:t>
      </w:r>
      <w:r w:rsidRPr="00883549">
        <w:rPr>
          <w:rFonts w:hint="eastAsia"/>
        </w:rPr>
        <w:t>蜂窝物联网终端用户数</w:t>
      </w:r>
    </w:p>
    <w:p w14:paraId="13F23EE5" w14:textId="00A6FE33" w:rsidR="008748D5" w:rsidRPr="00883549" w:rsidRDefault="00361FE6" w:rsidP="00DF05C0">
      <w:pPr>
        <w:ind w:firstLineChars="0" w:firstLine="0"/>
      </w:pPr>
      <w:r w:rsidRPr="00883549">
        <w:br w:type="page"/>
      </w:r>
    </w:p>
    <w:p w14:paraId="3827BB2A" w14:textId="3D0C2418" w:rsidR="00AA6A8C" w:rsidRPr="00883549" w:rsidRDefault="000E2C05" w:rsidP="00DF05C0">
      <w:pPr>
        <w:pStyle w:val="1"/>
        <w:numPr>
          <w:ilvl w:val="0"/>
          <w:numId w:val="2"/>
        </w:numPr>
        <w:spacing w:before="120" w:after="600" w:line="312" w:lineRule="auto"/>
        <w:ind w:left="0" w:firstLineChars="0" w:firstLine="0"/>
        <w:rPr>
          <w:rFonts w:eastAsia="仿宋_GB2312"/>
          <w:b/>
          <w:color w:val="000000" w:themeColor="text1"/>
          <w:sz w:val="52"/>
          <w:szCs w:val="52"/>
        </w:rPr>
      </w:pPr>
      <w:bookmarkStart w:id="338" w:name="_Toc95747598"/>
      <w:bookmarkStart w:id="339" w:name="_Toc23005"/>
      <w:bookmarkStart w:id="340" w:name="_Toc14341"/>
      <w:bookmarkStart w:id="341" w:name="_Toc15374"/>
      <w:bookmarkStart w:id="342" w:name="_Toc6800"/>
      <w:bookmarkStart w:id="343" w:name="_Toc20639"/>
      <w:bookmarkStart w:id="344" w:name="_Toc130371049"/>
      <w:bookmarkEnd w:id="226"/>
      <w:r w:rsidRPr="00883549">
        <w:rPr>
          <w:rFonts w:eastAsia="仿宋_GB2312" w:hint="eastAsia"/>
          <w:b/>
          <w:color w:val="000000" w:themeColor="text1"/>
          <w:sz w:val="52"/>
          <w:szCs w:val="52"/>
        </w:rPr>
        <w:lastRenderedPageBreak/>
        <w:t>网民规模及</w:t>
      </w:r>
      <w:r w:rsidRPr="00883549">
        <w:rPr>
          <w:rFonts w:eastAsia="仿宋_GB2312"/>
          <w:b/>
          <w:color w:val="000000" w:themeColor="text1"/>
          <w:sz w:val="52"/>
          <w:szCs w:val="52"/>
        </w:rPr>
        <w:t>结构状况</w:t>
      </w:r>
      <w:bookmarkEnd w:id="338"/>
      <w:bookmarkEnd w:id="339"/>
      <w:bookmarkEnd w:id="340"/>
      <w:bookmarkEnd w:id="341"/>
      <w:bookmarkEnd w:id="342"/>
      <w:bookmarkEnd w:id="343"/>
      <w:bookmarkEnd w:id="344"/>
    </w:p>
    <w:p w14:paraId="6744185E" w14:textId="77777777" w:rsidR="00AA6A8C" w:rsidRPr="00883549" w:rsidRDefault="000E2C05" w:rsidP="00DF05C0">
      <w:pPr>
        <w:keepNext/>
        <w:keepLines/>
        <w:numPr>
          <w:ilvl w:val="0"/>
          <w:numId w:val="7"/>
        </w:numPr>
        <w:topLinePunct/>
        <w:snapToGrid w:val="0"/>
        <w:spacing w:before="400" w:after="300" w:line="312" w:lineRule="auto"/>
        <w:ind w:left="0" w:firstLineChars="0" w:firstLine="0"/>
        <w:outlineLvl w:val="1"/>
        <w:rPr>
          <w:rFonts w:eastAsia="黑体"/>
          <w:color w:val="000000" w:themeColor="text1"/>
          <w:sz w:val="36"/>
          <w:szCs w:val="36"/>
        </w:rPr>
      </w:pPr>
      <w:bookmarkStart w:id="345" w:name="_Toc95747599"/>
      <w:bookmarkStart w:id="346" w:name="_Toc130371050"/>
      <w:r w:rsidRPr="00883549">
        <w:rPr>
          <w:rFonts w:eastAsia="黑体" w:hint="eastAsia"/>
          <w:color w:val="000000" w:themeColor="text1"/>
          <w:sz w:val="36"/>
          <w:szCs w:val="36"/>
        </w:rPr>
        <w:t>网民规模</w:t>
      </w:r>
      <w:bookmarkEnd w:id="345"/>
      <w:bookmarkEnd w:id="346"/>
    </w:p>
    <w:p w14:paraId="3A67AD62" w14:textId="77777777" w:rsidR="00AA6A8C" w:rsidRPr="00883549" w:rsidRDefault="000E2C05" w:rsidP="00DF05C0">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47" w:name="_Toc95747600"/>
      <w:bookmarkStart w:id="348" w:name="_Toc130371051"/>
      <w:r w:rsidRPr="00883549">
        <w:rPr>
          <w:rFonts w:eastAsia="楷体_GB2312" w:hint="eastAsia"/>
          <w:color w:val="000000" w:themeColor="text1"/>
          <w:sz w:val="30"/>
          <w:szCs w:val="30"/>
        </w:rPr>
        <w:t>总体网民规模</w:t>
      </w:r>
      <w:bookmarkEnd w:id="347"/>
      <w:bookmarkEnd w:id="348"/>
    </w:p>
    <w:p w14:paraId="664A0856" w14:textId="40D98B45" w:rsidR="009C41C4" w:rsidRPr="00883549" w:rsidRDefault="009C41C4"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月，我国网民规模为</w:t>
      </w:r>
      <w:r w:rsidRPr="00883549">
        <w:rPr>
          <w:color w:val="000000" w:themeColor="text1"/>
          <w:szCs w:val="21"/>
        </w:rPr>
        <w:t>10.67</w:t>
      </w:r>
      <w:r w:rsidRPr="00883549">
        <w:rPr>
          <w:rFonts w:hint="eastAsia"/>
          <w:color w:val="000000" w:themeColor="text1"/>
          <w:szCs w:val="21"/>
        </w:rPr>
        <w:t>亿，较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月新增网民</w:t>
      </w:r>
      <w:r w:rsidRPr="00883549">
        <w:rPr>
          <w:color w:val="000000" w:themeColor="text1"/>
          <w:szCs w:val="21"/>
        </w:rPr>
        <w:t>3549</w:t>
      </w:r>
      <w:r w:rsidRPr="00883549">
        <w:rPr>
          <w:rFonts w:hint="eastAsia"/>
          <w:color w:val="000000" w:themeColor="text1"/>
          <w:szCs w:val="21"/>
        </w:rPr>
        <w:t>万，互</w:t>
      </w:r>
      <w:r w:rsidRPr="00883549">
        <w:rPr>
          <w:rFonts w:hint="eastAsia"/>
          <w:color w:val="000000" w:themeColor="text1"/>
          <w:spacing w:val="-8"/>
          <w:szCs w:val="21"/>
        </w:rPr>
        <w:t>联网普及率达</w:t>
      </w:r>
      <w:r w:rsidRPr="00883549">
        <w:rPr>
          <w:color w:val="000000" w:themeColor="text1"/>
          <w:spacing w:val="-8"/>
          <w:szCs w:val="21"/>
        </w:rPr>
        <w:t>75.6%</w:t>
      </w:r>
      <w:r w:rsidRPr="00883549">
        <w:rPr>
          <w:rFonts w:hint="eastAsia"/>
          <w:color w:val="000000" w:themeColor="text1"/>
          <w:spacing w:val="-8"/>
          <w:szCs w:val="21"/>
        </w:rPr>
        <w:t>，较</w:t>
      </w:r>
      <w:r w:rsidRPr="00883549">
        <w:rPr>
          <w:color w:val="000000" w:themeColor="text1"/>
          <w:spacing w:val="-8"/>
          <w:szCs w:val="21"/>
        </w:rPr>
        <w:t>2021</w:t>
      </w:r>
      <w:r w:rsidRPr="00883549">
        <w:rPr>
          <w:rFonts w:hint="eastAsia"/>
          <w:color w:val="000000" w:themeColor="text1"/>
          <w:spacing w:val="-8"/>
          <w:szCs w:val="21"/>
        </w:rPr>
        <w:t>年</w:t>
      </w:r>
      <w:r w:rsidRPr="00883549">
        <w:rPr>
          <w:color w:val="000000" w:themeColor="text1"/>
          <w:spacing w:val="-8"/>
          <w:szCs w:val="21"/>
        </w:rPr>
        <w:t>12</w:t>
      </w:r>
      <w:r w:rsidRPr="00883549">
        <w:rPr>
          <w:rFonts w:hint="eastAsia"/>
          <w:color w:val="000000" w:themeColor="text1"/>
          <w:spacing w:val="-8"/>
          <w:szCs w:val="21"/>
        </w:rPr>
        <w:t>月提升</w:t>
      </w:r>
      <w:r w:rsidRPr="00883549">
        <w:rPr>
          <w:color w:val="000000" w:themeColor="text1"/>
          <w:spacing w:val="-8"/>
          <w:szCs w:val="21"/>
        </w:rPr>
        <w:t>2.6</w:t>
      </w:r>
      <w:r w:rsidRPr="00883549">
        <w:rPr>
          <w:rFonts w:hint="eastAsia"/>
          <w:color w:val="000000" w:themeColor="text1"/>
          <w:spacing w:val="-8"/>
          <w:szCs w:val="21"/>
        </w:rPr>
        <w:t>个百分点</w:t>
      </w:r>
      <w:r w:rsidRPr="00883549">
        <w:rPr>
          <w:rFonts w:hint="eastAsia"/>
          <w:color w:val="000000" w:themeColor="text1"/>
          <w:szCs w:val="21"/>
        </w:rPr>
        <w:t>。</w:t>
      </w:r>
    </w:p>
    <w:p w14:paraId="412EB4D1" w14:textId="77777777" w:rsidR="009C41C4" w:rsidRPr="00883549" w:rsidRDefault="009C41C4" w:rsidP="00DF05C0">
      <w:pPr>
        <w:ind w:firstLine="420"/>
        <w:rPr>
          <w:color w:val="000000" w:themeColor="text1"/>
          <w:szCs w:val="21"/>
        </w:rPr>
      </w:pPr>
      <w:r w:rsidRPr="00883549">
        <w:rPr>
          <w:noProof/>
          <w:color w:val="000000" w:themeColor="text1"/>
        </w:rPr>
        <w:drawing>
          <wp:inline distT="0" distB="0" distL="0" distR="0" wp14:anchorId="37DB8D25" wp14:editId="7CC28866">
            <wp:extent cx="4857115" cy="2874645"/>
            <wp:effectExtent l="0" t="0" r="635" b="1905"/>
            <wp:docPr id="239" name="图表 239"/>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4FF26CC1" w14:textId="0C654985"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19</w:t>
      </w:r>
      <w:r w:rsidRPr="00883549">
        <w:fldChar w:fldCharType="end"/>
      </w:r>
      <w:r w:rsidRPr="00883549">
        <w:t xml:space="preserve">  </w:t>
      </w:r>
      <w:r w:rsidRPr="00883549">
        <w:rPr>
          <w:rFonts w:hint="eastAsia"/>
        </w:rPr>
        <w:t>网民规模和互联网普及率</w:t>
      </w:r>
    </w:p>
    <w:p w14:paraId="35C6C6A6" w14:textId="77777777" w:rsidR="00CE509E" w:rsidRPr="00883549" w:rsidRDefault="00CE509E"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月，我国手机网民规模为</w:t>
      </w:r>
      <w:r w:rsidRPr="00883549">
        <w:rPr>
          <w:color w:val="000000" w:themeColor="text1"/>
          <w:szCs w:val="21"/>
        </w:rPr>
        <w:t>10.65</w:t>
      </w:r>
      <w:r w:rsidRPr="00883549">
        <w:rPr>
          <w:rFonts w:hint="eastAsia"/>
          <w:color w:val="000000" w:themeColor="text1"/>
          <w:szCs w:val="21"/>
        </w:rPr>
        <w:t>亿，较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月新增手机网民</w:t>
      </w:r>
      <w:r w:rsidRPr="00883549">
        <w:rPr>
          <w:rFonts w:hint="eastAsia"/>
          <w:color w:val="000000" w:themeColor="text1"/>
          <w:szCs w:val="21"/>
        </w:rPr>
        <w:t>3</w:t>
      </w:r>
      <w:r w:rsidRPr="00883549">
        <w:rPr>
          <w:color w:val="000000" w:themeColor="text1"/>
          <w:szCs w:val="21"/>
        </w:rPr>
        <w:t>636</w:t>
      </w:r>
      <w:r w:rsidRPr="00883549">
        <w:rPr>
          <w:rFonts w:hint="eastAsia"/>
          <w:color w:val="000000" w:themeColor="text1"/>
          <w:szCs w:val="21"/>
        </w:rPr>
        <w:t>万，网民中使用手机上网的比例为</w:t>
      </w:r>
      <w:r w:rsidRPr="00883549">
        <w:rPr>
          <w:color w:val="000000" w:themeColor="text1"/>
          <w:szCs w:val="21"/>
        </w:rPr>
        <w:t>99.8%</w:t>
      </w:r>
      <w:r w:rsidRPr="00883549">
        <w:rPr>
          <w:rFonts w:hint="eastAsia"/>
          <w:color w:val="000000" w:themeColor="text1"/>
          <w:szCs w:val="21"/>
        </w:rPr>
        <w:t>。</w:t>
      </w:r>
    </w:p>
    <w:p w14:paraId="25BF91D1" w14:textId="77777777" w:rsidR="00CE509E" w:rsidRPr="00883549" w:rsidRDefault="00CE509E" w:rsidP="00DF05C0">
      <w:pPr>
        <w:pStyle w:val="afff2"/>
        <w:spacing w:before="156"/>
        <w:ind w:firstLine="420"/>
        <w:rPr>
          <w:rFonts w:ascii="Times New Roman" w:hAnsi="Times New Roman"/>
          <w:color w:val="000000" w:themeColor="text1"/>
        </w:rPr>
      </w:pPr>
      <w:r w:rsidRPr="00883549">
        <w:rPr>
          <w:rFonts w:ascii="Times New Roman" w:hAnsi="Times New Roman"/>
          <w:noProof/>
          <w:color w:val="000000" w:themeColor="text1"/>
        </w:rPr>
        <w:lastRenderedPageBreak/>
        <w:drawing>
          <wp:inline distT="0" distB="0" distL="0" distR="0" wp14:anchorId="4149CBA7" wp14:editId="47169F82">
            <wp:extent cx="4601210" cy="2720975"/>
            <wp:effectExtent l="0" t="0" r="8890" b="3175"/>
            <wp:docPr id="238" name="图表 238"/>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63CD7400" w14:textId="45FD65CE"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20</w:t>
      </w:r>
      <w:r w:rsidRPr="00883549">
        <w:fldChar w:fldCharType="end"/>
      </w:r>
      <w:r w:rsidRPr="00883549">
        <w:t xml:space="preserve">  </w:t>
      </w:r>
      <w:r w:rsidRPr="00883549">
        <w:rPr>
          <w:rFonts w:hint="eastAsia"/>
        </w:rPr>
        <w:t>手机网民规模及其占网民比例</w:t>
      </w:r>
    </w:p>
    <w:p w14:paraId="7FA1A70E" w14:textId="2FB86C1B" w:rsidR="00AA6A8C" w:rsidRPr="00883549" w:rsidRDefault="00ED4274" w:rsidP="00DF05C0">
      <w:pPr>
        <w:ind w:firstLine="420"/>
        <w:rPr>
          <w:bCs/>
        </w:rPr>
      </w:pPr>
      <w:r w:rsidRPr="00883549">
        <w:rPr>
          <w:rFonts w:hint="eastAsia"/>
          <w:bCs/>
        </w:rPr>
        <w:t>2022</w:t>
      </w:r>
      <w:r w:rsidRPr="00883549">
        <w:rPr>
          <w:rFonts w:hint="eastAsia"/>
          <w:bCs/>
        </w:rPr>
        <w:t>年，我国</w:t>
      </w:r>
      <w:r w:rsidR="00713AAF" w:rsidRPr="00883549">
        <w:rPr>
          <w:rFonts w:hint="eastAsia"/>
          <w:bCs/>
        </w:rPr>
        <w:t>网民用网环境持续改善</w:t>
      </w:r>
      <w:r w:rsidR="00283495" w:rsidRPr="00883549">
        <w:rPr>
          <w:rFonts w:hint="eastAsia"/>
          <w:bCs/>
        </w:rPr>
        <w:t>，</w:t>
      </w:r>
      <w:r w:rsidR="00713AAF" w:rsidRPr="00883549">
        <w:rPr>
          <w:rFonts w:hint="eastAsia"/>
          <w:bCs/>
        </w:rPr>
        <w:t>用网体验不断提升，信息无障碍服务日趋完善，</w:t>
      </w:r>
      <w:r w:rsidR="000E2C05" w:rsidRPr="00883549">
        <w:rPr>
          <w:rFonts w:hint="eastAsia"/>
          <w:bCs/>
        </w:rPr>
        <w:t>推动互联网从接入普及向高质量发展</w:t>
      </w:r>
      <w:r w:rsidR="00713AAF" w:rsidRPr="00883549">
        <w:rPr>
          <w:rFonts w:hint="eastAsia"/>
          <w:bCs/>
        </w:rPr>
        <w:t>迈进</w:t>
      </w:r>
      <w:r w:rsidR="000E2C05" w:rsidRPr="00883549">
        <w:rPr>
          <w:rFonts w:hint="eastAsia"/>
          <w:bCs/>
        </w:rPr>
        <w:t>。</w:t>
      </w:r>
      <w:r w:rsidR="000E2C05" w:rsidRPr="00883549">
        <w:rPr>
          <w:rFonts w:hint="eastAsia"/>
          <w:b/>
        </w:rPr>
        <w:t>一是“双千兆”建设持续推进，为民众提供更高质量的用网环境。</w:t>
      </w:r>
      <w:r w:rsidR="000E2C05" w:rsidRPr="00883549">
        <w:rPr>
          <w:rFonts w:hint="eastAsia"/>
          <w:color w:val="000000" w:themeColor="text1"/>
        </w:rPr>
        <w:t>以</w:t>
      </w:r>
      <w:proofErr w:type="gramStart"/>
      <w:r w:rsidR="000E2C05" w:rsidRPr="00883549">
        <w:rPr>
          <w:rFonts w:hint="eastAsia"/>
          <w:color w:val="000000" w:themeColor="text1"/>
        </w:rPr>
        <w:t>千兆光</w:t>
      </w:r>
      <w:proofErr w:type="gramEnd"/>
      <w:r w:rsidR="000E2C05" w:rsidRPr="00883549">
        <w:rPr>
          <w:rFonts w:hint="eastAsia"/>
          <w:color w:val="000000" w:themeColor="text1"/>
        </w:rPr>
        <w:t>网和</w:t>
      </w:r>
      <w:r w:rsidR="000E2C05" w:rsidRPr="00883549">
        <w:rPr>
          <w:rFonts w:hint="eastAsia"/>
          <w:color w:val="000000" w:themeColor="text1"/>
        </w:rPr>
        <w:t>5G</w:t>
      </w:r>
      <w:r w:rsidR="000E2C05" w:rsidRPr="00883549">
        <w:rPr>
          <w:rFonts w:hint="eastAsia"/>
          <w:color w:val="000000" w:themeColor="text1"/>
        </w:rPr>
        <w:t>为代表的</w:t>
      </w:r>
      <w:r w:rsidR="00283495" w:rsidRPr="00883549">
        <w:rPr>
          <w:rFonts w:hint="eastAsia"/>
          <w:color w:val="000000" w:themeColor="text1"/>
        </w:rPr>
        <w:t>“双千兆”</w:t>
      </w:r>
      <w:r w:rsidR="000E2C05" w:rsidRPr="00883549">
        <w:rPr>
          <w:rFonts w:hint="eastAsia"/>
          <w:color w:val="000000" w:themeColor="text1"/>
        </w:rPr>
        <w:t>网络构成新型基础设施的承载底座。</w:t>
      </w:r>
      <w:r w:rsidR="00351DB7" w:rsidRPr="00883549">
        <w:rPr>
          <w:rFonts w:hint="eastAsia"/>
          <w:bCs/>
        </w:rPr>
        <w:t>截至</w:t>
      </w:r>
      <w:r w:rsidR="00891A46" w:rsidRPr="00883549">
        <w:rPr>
          <w:bCs/>
        </w:rPr>
        <w:t>12</w:t>
      </w:r>
      <w:r w:rsidR="00891A46" w:rsidRPr="00883549">
        <w:rPr>
          <w:rFonts w:hint="eastAsia"/>
          <w:bCs/>
        </w:rPr>
        <w:t>月</w:t>
      </w:r>
      <w:r w:rsidR="00351DB7" w:rsidRPr="00883549">
        <w:rPr>
          <w:rFonts w:hint="eastAsia"/>
          <w:bCs/>
        </w:rPr>
        <w:t>，我国建成具备千兆网络服务能力的</w:t>
      </w:r>
      <w:r w:rsidR="00CE509E" w:rsidRPr="00883549">
        <w:rPr>
          <w:rFonts w:hint="eastAsia"/>
          <w:bCs/>
        </w:rPr>
        <w:t>10G PON</w:t>
      </w:r>
      <w:r w:rsidR="00351DB7" w:rsidRPr="00883549">
        <w:rPr>
          <w:rFonts w:hint="eastAsia"/>
          <w:bCs/>
        </w:rPr>
        <w:t>端口数达</w:t>
      </w:r>
      <w:r w:rsidR="00351DB7" w:rsidRPr="00883549">
        <w:rPr>
          <w:rFonts w:hint="eastAsia"/>
          <w:bCs/>
        </w:rPr>
        <w:t>1523</w:t>
      </w:r>
      <w:r w:rsidR="00351DB7" w:rsidRPr="00883549">
        <w:rPr>
          <w:rFonts w:hint="eastAsia"/>
          <w:bCs/>
        </w:rPr>
        <w:t>万个，较上年末接近翻一番</w:t>
      </w:r>
      <w:r w:rsidR="00F23183" w:rsidRPr="00883549">
        <w:rPr>
          <w:rFonts w:hint="eastAsia"/>
          <w:bCs/>
        </w:rPr>
        <w:t>水平</w:t>
      </w:r>
      <w:r w:rsidR="00351DB7" w:rsidRPr="00883549">
        <w:rPr>
          <w:rFonts w:hint="eastAsia"/>
          <w:bCs/>
        </w:rPr>
        <w:t>，全国有</w:t>
      </w:r>
      <w:r w:rsidR="00351DB7" w:rsidRPr="00883549">
        <w:rPr>
          <w:rFonts w:hint="eastAsia"/>
          <w:bCs/>
        </w:rPr>
        <w:t>110</w:t>
      </w:r>
      <w:r w:rsidR="00877440" w:rsidRPr="00883549">
        <w:rPr>
          <w:rFonts w:hint="eastAsia"/>
          <w:bCs/>
        </w:rPr>
        <w:t>个城市达到千兆城市建设标准；</w:t>
      </w:r>
      <w:r w:rsidR="00351DB7" w:rsidRPr="00883549">
        <w:rPr>
          <w:rFonts w:hint="eastAsia"/>
          <w:bCs/>
        </w:rPr>
        <w:t>移动网络保持</w:t>
      </w:r>
      <w:r w:rsidR="00351DB7" w:rsidRPr="00883549">
        <w:rPr>
          <w:rFonts w:hint="eastAsia"/>
          <w:bCs/>
        </w:rPr>
        <w:t>5G</w:t>
      </w:r>
      <w:r w:rsidR="00351DB7" w:rsidRPr="00883549">
        <w:rPr>
          <w:rFonts w:hint="eastAsia"/>
          <w:bCs/>
        </w:rPr>
        <w:t>建设全球领先，累计建成</w:t>
      </w:r>
      <w:r w:rsidR="00453941" w:rsidRPr="00883549">
        <w:rPr>
          <w:rFonts w:hint="eastAsia"/>
          <w:bCs/>
        </w:rPr>
        <w:t>并开通</w:t>
      </w:r>
      <w:r w:rsidR="00351DB7" w:rsidRPr="00883549">
        <w:rPr>
          <w:rFonts w:hint="eastAsia"/>
          <w:bCs/>
        </w:rPr>
        <w:t>5G</w:t>
      </w:r>
      <w:r w:rsidR="00351DB7" w:rsidRPr="00883549">
        <w:rPr>
          <w:rFonts w:hint="eastAsia"/>
          <w:bCs/>
        </w:rPr>
        <w:t>基站</w:t>
      </w:r>
      <w:r w:rsidR="00351DB7" w:rsidRPr="00883549">
        <w:rPr>
          <w:rFonts w:hint="eastAsia"/>
          <w:bCs/>
        </w:rPr>
        <w:t>231.2</w:t>
      </w:r>
      <w:r w:rsidR="00877440" w:rsidRPr="00883549">
        <w:rPr>
          <w:rFonts w:hint="eastAsia"/>
          <w:bCs/>
        </w:rPr>
        <w:t>万个，总量占全球</w:t>
      </w:r>
      <w:r w:rsidR="00351DB7" w:rsidRPr="00883549">
        <w:rPr>
          <w:rFonts w:hint="eastAsia"/>
          <w:bCs/>
        </w:rPr>
        <w:t>60%</w:t>
      </w:r>
      <w:r w:rsidR="00877440" w:rsidRPr="00883549">
        <w:rPr>
          <w:rFonts w:hint="eastAsia"/>
          <w:bCs/>
        </w:rPr>
        <w:t>以上</w:t>
      </w:r>
      <w:r w:rsidR="00453941" w:rsidRPr="00883549">
        <w:rPr>
          <w:rStyle w:val="affc"/>
          <w:color w:val="070707"/>
        </w:rPr>
        <w:footnoteReference w:id="14"/>
      </w:r>
      <w:r w:rsidR="000E2C05" w:rsidRPr="00883549">
        <w:rPr>
          <w:rFonts w:hint="eastAsia"/>
          <w:color w:val="070707"/>
        </w:rPr>
        <w:t>。</w:t>
      </w:r>
      <w:r w:rsidR="000E2C05" w:rsidRPr="00883549">
        <w:rPr>
          <w:rFonts w:hint="eastAsia"/>
          <w:b/>
          <w:bCs/>
          <w:color w:val="070707"/>
        </w:rPr>
        <w:t>二是物联网</w:t>
      </w:r>
      <w:r w:rsidR="00877440" w:rsidRPr="00883549">
        <w:rPr>
          <w:rFonts w:hint="eastAsia"/>
          <w:b/>
          <w:bCs/>
          <w:color w:val="070707"/>
        </w:rPr>
        <w:t>创造更多元的接入设备和应用场景，提升用户网络</w:t>
      </w:r>
      <w:r w:rsidR="000E2C05" w:rsidRPr="00883549">
        <w:rPr>
          <w:rFonts w:hint="eastAsia"/>
          <w:b/>
          <w:bCs/>
          <w:color w:val="070707"/>
        </w:rPr>
        <w:t>使用体验。</w:t>
      </w:r>
      <w:r w:rsidR="00801CAA" w:rsidRPr="00883549">
        <w:rPr>
          <w:rFonts w:hint="eastAsia"/>
          <w:color w:val="070707"/>
        </w:rPr>
        <w:t>截至</w:t>
      </w:r>
      <w:r w:rsidR="00F3122B" w:rsidRPr="00883549">
        <w:rPr>
          <w:rFonts w:hint="eastAsia"/>
          <w:color w:val="070707"/>
        </w:rPr>
        <w:t>12</w:t>
      </w:r>
      <w:r w:rsidR="00F3122B" w:rsidRPr="00883549">
        <w:rPr>
          <w:rFonts w:hint="eastAsia"/>
          <w:color w:val="070707"/>
        </w:rPr>
        <w:t>月</w:t>
      </w:r>
      <w:r w:rsidR="00801CAA" w:rsidRPr="00883549">
        <w:rPr>
          <w:rFonts w:hint="eastAsia"/>
          <w:color w:val="070707"/>
        </w:rPr>
        <w:t>，我国移动网络的终端连接总数已达</w:t>
      </w:r>
      <w:r w:rsidR="00801CAA" w:rsidRPr="00883549">
        <w:rPr>
          <w:rFonts w:hint="eastAsia"/>
          <w:color w:val="070707"/>
        </w:rPr>
        <w:t>35.28</w:t>
      </w:r>
      <w:r w:rsidR="00801CAA" w:rsidRPr="00883549">
        <w:rPr>
          <w:rFonts w:hint="eastAsia"/>
          <w:color w:val="070707"/>
        </w:rPr>
        <w:t>亿户，万物互联基础不断夯实；蜂窝物联网终端应用于公共服务、车联网、智慧零售、智慧家居等领域的规模分别达</w:t>
      </w:r>
      <w:r w:rsidR="00801CAA" w:rsidRPr="00883549">
        <w:rPr>
          <w:rFonts w:hint="eastAsia"/>
          <w:color w:val="070707"/>
        </w:rPr>
        <w:t>4.96</w:t>
      </w:r>
      <w:r w:rsidR="00801CAA" w:rsidRPr="00883549">
        <w:rPr>
          <w:rFonts w:hint="eastAsia"/>
          <w:color w:val="070707"/>
        </w:rPr>
        <w:t>亿、</w:t>
      </w:r>
      <w:r w:rsidR="00801CAA" w:rsidRPr="00883549">
        <w:rPr>
          <w:rFonts w:hint="eastAsia"/>
          <w:color w:val="070707"/>
        </w:rPr>
        <w:t>3.75</w:t>
      </w:r>
      <w:r w:rsidR="00801CAA" w:rsidRPr="00883549">
        <w:rPr>
          <w:rFonts w:hint="eastAsia"/>
          <w:color w:val="070707"/>
        </w:rPr>
        <w:t>亿、</w:t>
      </w:r>
      <w:r w:rsidR="00801CAA" w:rsidRPr="00883549">
        <w:rPr>
          <w:rFonts w:hint="eastAsia"/>
          <w:color w:val="070707"/>
        </w:rPr>
        <w:t>2.5</w:t>
      </w:r>
      <w:r w:rsidR="00801CAA" w:rsidRPr="00883549">
        <w:rPr>
          <w:rFonts w:hint="eastAsia"/>
          <w:color w:val="070707"/>
        </w:rPr>
        <w:t>亿和</w:t>
      </w:r>
      <w:r w:rsidR="00801CAA" w:rsidRPr="00883549">
        <w:rPr>
          <w:rFonts w:hint="eastAsia"/>
          <w:color w:val="070707"/>
        </w:rPr>
        <w:t>1.92</w:t>
      </w:r>
      <w:r w:rsidR="00801CAA" w:rsidRPr="00883549">
        <w:rPr>
          <w:rFonts w:hint="eastAsia"/>
          <w:color w:val="070707"/>
        </w:rPr>
        <w:t>亿户</w:t>
      </w:r>
      <w:r w:rsidR="000E2C05" w:rsidRPr="00883549">
        <w:rPr>
          <w:rStyle w:val="affc"/>
          <w:color w:val="070707"/>
        </w:rPr>
        <w:footnoteReference w:id="15"/>
      </w:r>
      <w:r w:rsidR="000E2C05" w:rsidRPr="00883549">
        <w:rPr>
          <w:rFonts w:hint="eastAsia"/>
          <w:color w:val="070707"/>
        </w:rPr>
        <w:t>。</w:t>
      </w:r>
      <w:r w:rsidR="00453941" w:rsidRPr="00883549">
        <w:rPr>
          <w:rFonts w:hint="eastAsia"/>
        </w:rPr>
        <w:t>海量</w:t>
      </w:r>
      <w:r w:rsidR="00801CAA" w:rsidRPr="00883549">
        <w:rPr>
          <w:rFonts w:hint="eastAsia"/>
        </w:rPr>
        <w:t>的新设备接入网络，进一步</w:t>
      </w:r>
      <w:r w:rsidR="00877440" w:rsidRPr="00883549">
        <w:rPr>
          <w:rFonts w:hint="eastAsia"/>
        </w:rPr>
        <w:t>丰富了</w:t>
      </w:r>
      <w:r w:rsidR="00801CAA" w:rsidRPr="00883549">
        <w:rPr>
          <w:rFonts w:hint="eastAsia"/>
        </w:rPr>
        <w:t>数字终端设备和应用场景，持续提升网民使用体验</w:t>
      </w:r>
      <w:r w:rsidR="000E2C05" w:rsidRPr="00883549">
        <w:rPr>
          <w:rFonts w:hint="eastAsia"/>
        </w:rPr>
        <w:t>。</w:t>
      </w:r>
      <w:r w:rsidR="000E2C05" w:rsidRPr="00883549">
        <w:rPr>
          <w:rFonts w:hint="eastAsia"/>
          <w:b/>
          <w:bCs/>
          <w:color w:val="070707"/>
        </w:rPr>
        <w:t>三是适老化改造及信息无障碍服务成效显著，</w:t>
      </w:r>
      <w:r w:rsidR="00FC3FEA" w:rsidRPr="00883549">
        <w:rPr>
          <w:rFonts w:hint="eastAsia"/>
          <w:b/>
          <w:bCs/>
          <w:color w:val="070707"/>
        </w:rPr>
        <w:t>持续促进</w:t>
      </w:r>
      <w:r w:rsidR="000E2C05" w:rsidRPr="00883549">
        <w:rPr>
          <w:rFonts w:hint="eastAsia"/>
          <w:b/>
          <w:bCs/>
          <w:color w:val="070707"/>
        </w:rPr>
        <w:t>数字包容。</w:t>
      </w:r>
      <w:r w:rsidR="000E2C05" w:rsidRPr="00883549">
        <w:rPr>
          <w:rFonts w:hint="eastAsia"/>
          <w:color w:val="070707"/>
        </w:rPr>
        <w:t>工业和信息化部发布《移动互联网应用</w:t>
      </w:r>
      <w:r w:rsidR="00322B6D" w:rsidRPr="00883549">
        <w:rPr>
          <w:rFonts w:hint="eastAsia"/>
          <w:color w:val="333333"/>
          <w:shd w:val="clear" w:color="auto" w:fill="FFFFFF"/>
        </w:rPr>
        <w:t>（</w:t>
      </w:r>
      <w:r w:rsidR="00322B6D" w:rsidRPr="00883549">
        <w:rPr>
          <w:rFonts w:hint="eastAsia"/>
          <w:color w:val="333333"/>
          <w:shd w:val="clear" w:color="auto" w:fill="FFFFFF"/>
        </w:rPr>
        <w:t>APP</w:t>
      </w:r>
      <w:r w:rsidR="00322B6D" w:rsidRPr="00883549">
        <w:rPr>
          <w:rFonts w:hint="eastAsia"/>
          <w:color w:val="333333"/>
          <w:shd w:val="clear" w:color="auto" w:fill="FFFFFF"/>
        </w:rPr>
        <w:t>）</w:t>
      </w:r>
      <w:r w:rsidR="000E2C05" w:rsidRPr="00883549">
        <w:rPr>
          <w:rFonts w:hint="eastAsia"/>
          <w:color w:val="070707"/>
        </w:rPr>
        <w:t>适老化通用设计规范》和《互联网应用适老化</w:t>
      </w:r>
      <w:r w:rsidR="00877440" w:rsidRPr="00883549">
        <w:rPr>
          <w:rFonts w:hint="eastAsia"/>
          <w:color w:val="070707"/>
        </w:rPr>
        <w:t>及无障碍水平</w:t>
      </w:r>
      <w:r w:rsidR="000E2C05" w:rsidRPr="00883549">
        <w:rPr>
          <w:rFonts w:hint="eastAsia"/>
          <w:color w:val="070707"/>
        </w:rPr>
        <w:t>评测体系》，并开展互联网应用</w:t>
      </w:r>
      <w:proofErr w:type="gramStart"/>
      <w:r w:rsidR="000E2C05" w:rsidRPr="00883549">
        <w:rPr>
          <w:rFonts w:hint="eastAsia"/>
          <w:color w:val="070707"/>
        </w:rPr>
        <w:t>适</w:t>
      </w:r>
      <w:proofErr w:type="gramEnd"/>
      <w:r w:rsidR="000E2C05" w:rsidRPr="00883549">
        <w:rPr>
          <w:rFonts w:hint="eastAsia"/>
          <w:color w:val="070707"/>
        </w:rPr>
        <w:t>老化和无障碍专项行动</w:t>
      </w:r>
      <w:r w:rsidR="00453941" w:rsidRPr="00883549">
        <w:rPr>
          <w:rFonts w:hint="eastAsia"/>
          <w:color w:val="070707"/>
        </w:rPr>
        <w:t>，</w:t>
      </w:r>
      <w:r w:rsidR="00877440" w:rsidRPr="00883549">
        <w:rPr>
          <w:rFonts w:hint="eastAsia"/>
          <w:bCs/>
        </w:rPr>
        <w:t>十</w:t>
      </w:r>
      <w:r w:rsidR="000E2C05" w:rsidRPr="00883549">
        <w:rPr>
          <w:rFonts w:hint="eastAsia"/>
          <w:bCs/>
        </w:rPr>
        <w:t>余项</w:t>
      </w:r>
      <w:proofErr w:type="gramStart"/>
      <w:r w:rsidR="000E2C05" w:rsidRPr="00883549">
        <w:rPr>
          <w:rFonts w:hint="eastAsia"/>
          <w:bCs/>
        </w:rPr>
        <w:t>适</w:t>
      </w:r>
      <w:proofErr w:type="gramEnd"/>
      <w:r w:rsidR="000E2C05" w:rsidRPr="00883549">
        <w:rPr>
          <w:rFonts w:hint="eastAsia"/>
          <w:bCs/>
        </w:rPr>
        <w:t>老化标准规范相继出台。</w:t>
      </w:r>
      <w:r w:rsidR="00F3122B" w:rsidRPr="00883549">
        <w:rPr>
          <w:rFonts w:hint="eastAsia"/>
          <w:color w:val="070707"/>
        </w:rPr>
        <w:t>截至</w:t>
      </w:r>
      <w:r w:rsidR="00F3122B" w:rsidRPr="00883549">
        <w:rPr>
          <w:rFonts w:hint="eastAsia"/>
          <w:color w:val="070707"/>
        </w:rPr>
        <w:t>12</w:t>
      </w:r>
      <w:r w:rsidR="00F3122B" w:rsidRPr="00883549">
        <w:rPr>
          <w:rFonts w:hint="eastAsia"/>
          <w:color w:val="070707"/>
        </w:rPr>
        <w:t>月</w:t>
      </w:r>
      <w:r w:rsidR="00801CAA" w:rsidRPr="00883549">
        <w:rPr>
          <w:rFonts w:hint="eastAsia"/>
          <w:bCs/>
        </w:rPr>
        <w:t>，有关部门指导企业为老年用户推出远程办理、故障排除等电信服务，组织</w:t>
      </w:r>
      <w:r w:rsidR="00801CAA" w:rsidRPr="00883549">
        <w:rPr>
          <w:rFonts w:hint="eastAsia"/>
          <w:bCs/>
        </w:rPr>
        <w:t>648</w:t>
      </w:r>
      <w:r w:rsidR="00801CAA" w:rsidRPr="00883549">
        <w:rPr>
          <w:rFonts w:hint="eastAsia"/>
          <w:bCs/>
        </w:rPr>
        <w:t>家网站和</w:t>
      </w:r>
      <w:r w:rsidR="00801CAA" w:rsidRPr="00883549">
        <w:rPr>
          <w:rFonts w:hint="eastAsia"/>
          <w:bCs/>
        </w:rPr>
        <w:t>APP</w:t>
      </w:r>
      <w:r w:rsidR="00801CAA" w:rsidRPr="00883549">
        <w:rPr>
          <w:rFonts w:hint="eastAsia"/>
          <w:bCs/>
        </w:rPr>
        <w:t>完成</w:t>
      </w:r>
      <w:proofErr w:type="gramStart"/>
      <w:r w:rsidR="00801CAA" w:rsidRPr="00883549">
        <w:rPr>
          <w:rFonts w:hint="eastAsia"/>
          <w:bCs/>
        </w:rPr>
        <w:t>适</w:t>
      </w:r>
      <w:proofErr w:type="gramEnd"/>
      <w:r w:rsidR="00801CAA" w:rsidRPr="00883549">
        <w:rPr>
          <w:rFonts w:hint="eastAsia"/>
          <w:bCs/>
        </w:rPr>
        <w:t>老化改造</w:t>
      </w:r>
      <w:r w:rsidR="00801CAA" w:rsidRPr="00883549">
        <w:rPr>
          <w:rStyle w:val="affc"/>
          <w:bCs/>
        </w:rPr>
        <w:footnoteReference w:id="16"/>
      </w:r>
      <w:r w:rsidR="00801CAA" w:rsidRPr="00883549">
        <w:rPr>
          <w:rFonts w:hint="eastAsia"/>
          <w:bCs/>
        </w:rPr>
        <w:t>。</w:t>
      </w:r>
      <w:r w:rsidR="00654AEE" w:rsidRPr="00883549">
        <w:rPr>
          <w:rFonts w:hint="eastAsia"/>
          <w:b/>
        </w:rPr>
        <w:t>四是未成年人互联网普及率持续提升。</w:t>
      </w:r>
      <w:r w:rsidR="00654AEE" w:rsidRPr="00883549">
        <w:rPr>
          <w:rFonts w:hint="eastAsia"/>
          <w:bCs/>
        </w:rPr>
        <w:t>《</w:t>
      </w:r>
      <w:r w:rsidR="00654AEE" w:rsidRPr="00883549">
        <w:rPr>
          <w:rFonts w:hint="eastAsia"/>
          <w:bCs/>
        </w:rPr>
        <w:t>2021</w:t>
      </w:r>
      <w:r w:rsidR="00654AEE" w:rsidRPr="00883549">
        <w:rPr>
          <w:rFonts w:hint="eastAsia"/>
          <w:bCs/>
        </w:rPr>
        <w:t>年全国未成年人互联网</w:t>
      </w:r>
      <w:r w:rsidR="00654AEE" w:rsidRPr="00883549">
        <w:rPr>
          <w:rFonts w:hint="eastAsia"/>
          <w:bCs/>
        </w:rPr>
        <w:lastRenderedPageBreak/>
        <w:t>使用情况研究报告》数据显示，</w:t>
      </w:r>
      <w:r w:rsidR="00654AEE" w:rsidRPr="00883549">
        <w:rPr>
          <w:rFonts w:hint="eastAsia"/>
          <w:bCs/>
        </w:rPr>
        <w:t>2</w:t>
      </w:r>
      <w:r w:rsidR="00654AEE" w:rsidRPr="00883549">
        <w:rPr>
          <w:bCs/>
        </w:rPr>
        <w:t>021</w:t>
      </w:r>
      <w:r w:rsidR="00654AEE" w:rsidRPr="00883549">
        <w:rPr>
          <w:rFonts w:hint="eastAsia"/>
          <w:bCs/>
        </w:rPr>
        <w:t>年我国未成年人互联网普及率达</w:t>
      </w:r>
      <w:r w:rsidR="00654AEE" w:rsidRPr="00883549">
        <w:rPr>
          <w:rFonts w:hint="eastAsia"/>
          <w:bCs/>
        </w:rPr>
        <w:t>96.8%</w:t>
      </w:r>
      <w:r w:rsidR="00654AEE" w:rsidRPr="00883549">
        <w:rPr>
          <w:rFonts w:hint="eastAsia"/>
          <w:bCs/>
        </w:rPr>
        <w:t>，较</w:t>
      </w:r>
      <w:r w:rsidR="00654AEE" w:rsidRPr="00883549">
        <w:rPr>
          <w:rFonts w:hint="eastAsia"/>
          <w:bCs/>
        </w:rPr>
        <w:t>2020</w:t>
      </w:r>
      <w:r w:rsidR="00654AEE" w:rsidRPr="00883549">
        <w:rPr>
          <w:rFonts w:hint="eastAsia"/>
          <w:bCs/>
        </w:rPr>
        <w:t>年提升</w:t>
      </w:r>
      <w:r w:rsidR="00654AEE" w:rsidRPr="00883549">
        <w:rPr>
          <w:rFonts w:hint="eastAsia"/>
          <w:bCs/>
        </w:rPr>
        <w:t>1.9</w:t>
      </w:r>
      <w:r w:rsidR="00654AEE" w:rsidRPr="00883549">
        <w:rPr>
          <w:rFonts w:hint="eastAsia"/>
          <w:bCs/>
        </w:rPr>
        <w:t>个百分点。</w:t>
      </w:r>
    </w:p>
    <w:p w14:paraId="52B3DA84" w14:textId="0BD58073" w:rsidR="004F17EC" w:rsidRPr="00883549" w:rsidRDefault="004F17EC" w:rsidP="004F17EC">
      <w:pPr>
        <w:ind w:firstLine="420"/>
      </w:pPr>
      <w:r w:rsidRPr="00883549">
        <w:rPr>
          <w:rFonts w:hint="eastAsia"/>
        </w:rPr>
        <w:t>2022</w:t>
      </w:r>
      <w:r w:rsidRPr="00883549">
        <w:rPr>
          <w:rFonts w:hint="eastAsia"/>
        </w:rPr>
        <w:t>年</w:t>
      </w:r>
      <w:r w:rsidRPr="00883549">
        <w:rPr>
          <w:rFonts w:hint="eastAsia"/>
        </w:rPr>
        <w:t>3</w:t>
      </w:r>
      <w:r w:rsidRPr="00883549">
        <w:rPr>
          <w:rFonts w:hint="eastAsia"/>
        </w:rPr>
        <w:t>月，</w:t>
      </w:r>
      <w:proofErr w:type="gramStart"/>
      <w:r w:rsidRPr="00883549">
        <w:rPr>
          <w:rFonts w:hint="eastAsia"/>
        </w:rPr>
        <w:t>中央网信办</w:t>
      </w:r>
      <w:proofErr w:type="gramEnd"/>
      <w:r w:rsidRPr="00883549">
        <w:rPr>
          <w:rFonts w:hint="eastAsia"/>
        </w:rPr>
        <w:t>、工业和信息化部等部门联合印发《</w:t>
      </w:r>
      <w:r w:rsidRPr="00883549">
        <w:rPr>
          <w:rFonts w:hint="eastAsia"/>
        </w:rPr>
        <w:t>2022</w:t>
      </w:r>
      <w:r w:rsidRPr="00883549">
        <w:rPr>
          <w:rFonts w:hint="eastAsia"/>
        </w:rPr>
        <w:t>年提升全民数字素养与技能工作要点》，部署</w:t>
      </w:r>
      <w:r w:rsidRPr="00883549">
        <w:rPr>
          <w:rFonts w:hint="eastAsia"/>
        </w:rPr>
        <w:t>8</w:t>
      </w:r>
      <w:r w:rsidRPr="00883549">
        <w:rPr>
          <w:rFonts w:hint="eastAsia"/>
        </w:rPr>
        <w:t>个方面</w:t>
      </w:r>
      <w:r w:rsidRPr="00883549">
        <w:rPr>
          <w:rFonts w:hint="eastAsia"/>
        </w:rPr>
        <w:t>29</w:t>
      </w:r>
      <w:r w:rsidRPr="00883549">
        <w:rPr>
          <w:rFonts w:hint="eastAsia"/>
        </w:rPr>
        <w:t>项重点任务，进一步优化全民数字素养与技能发展的政策环境。在此背景下，提升全民数字素养与技能工作取得积极进展。截至</w:t>
      </w:r>
      <w:r w:rsidRPr="00883549">
        <w:rPr>
          <w:rFonts w:hint="eastAsia"/>
        </w:rPr>
        <w:t>12</w:t>
      </w:r>
      <w:r w:rsidRPr="00883549">
        <w:rPr>
          <w:rFonts w:hint="eastAsia"/>
        </w:rPr>
        <w:t>月，</w:t>
      </w:r>
      <w:r w:rsidR="002C47E1" w:rsidRPr="00883549">
        <w:rPr>
          <w:rFonts w:hint="eastAsia"/>
        </w:rPr>
        <w:t>40.7%</w:t>
      </w:r>
      <w:r w:rsidR="002C47E1" w:rsidRPr="00883549">
        <w:rPr>
          <w:rFonts w:hint="eastAsia"/>
        </w:rPr>
        <w:t>的网民初步掌握数字化初级技能</w:t>
      </w:r>
      <w:r w:rsidR="00BD7BDF" w:rsidRPr="00883549">
        <w:rPr>
          <w:rStyle w:val="affc"/>
        </w:rPr>
        <w:footnoteReference w:id="17"/>
      </w:r>
      <w:r w:rsidR="002C47E1" w:rsidRPr="00883549">
        <w:rPr>
          <w:rFonts w:hint="eastAsia"/>
        </w:rPr>
        <w:t>；</w:t>
      </w:r>
      <w:r w:rsidRPr="00883549">
        <w:rPr>
          <w:rFonts w:hint="eastAsia"/>
        </w:rPr>
        <w:t>4</w:t>
      </w:r>
      <w:r w:rsidRPr="00883549">
        <w:t>7.</w:t>
      </w:r>
      <w:r w:rsidRPr="00883549">
        <w:rPr>
          <w:rFonts w:hint="eastAsia"/>
        </w:rPr>
        <w:t>0</w:t>
      </w:r>
      <w:r w:rsidRPr="00883549">
        <w:t>%</w:t>
      </w:r>
      <w:r w:rsidR="002C47E1" w:rsidRPr="00883549">
        <w:rPr>
          <w:rFonts w:hint="eastAsia"/>
        </w:rPr>
        <w:t>的网民熟练掌握数字化初级技能</w:t>
      </w:r>
      <w:r w:rsidRPr="00883549">
        <w:rPr>
          <w:rFonts w:hint="eastAsia"/>
        </w:rPr>
        <w:t>；</w:t>
      </w:r>
      <w:r w:rsidR="002C47E1" w:rsidRPr="00883549">
        <w:rPr>
          <w:rFonts w:hint="eastAsia"/>
        </w:rPr>
        <w:t>27.1%</w:t>
      </w:r>
      <w:r w:rsidR="002C47E1" w:rsidRPr="00883549">
        <w:rPr>
          <w:rFonts w:hint="eastAsia"/>
        </w:rPr>
        <w:t>的网民初步掌握数字化中级技能</w:t>
      </w:r>
      <w:r w:rsidR="00BD7BDF" w:rsidRPr="00883549">
        <w:rPr>
          <w:rStyle w:val="affc"/>
        </w:rPr>
        <w:footnoteReference w:id="18"/>
      </w:r>
      <w:r w:rsidR="002C47E1" w:rsidRPr="00883549">
        <w:rPr>
          <w:rFonts w:hint="eastAsia"/>
        </w:rPr>
        <w:t>；</w:t>
      </w:r>
      <w:r w:rsidRPr="00883549">
        <w:rPr>
          <w:rFonts w:hint="eastAsia"/>
        </w:rPr>
        <w:t>31.2%</w:t>
      </w:r>
      <w:r w:rsidR="002C47E1" w:rsidRPr="00883549">
        <w:rPr>
          <w:rFonts w:hint="eastAsia"/>
        </w:rPr>
        <w:t>的网民熟练掌握数字化中级技能</w:t>
      </w:r>
      <w:r w:rsidRPr="00883549">
        <w:rPr>
          <w:rFonts w:hint="eastAsia"/>
        </w:rPr>
        <w:t>。</w:t>
      </w:r>
    </w:p>
    <w:p w14:paraId="7792B23A" w14:textId="71E1A9CB" w:rsidR="00AA6A8C" w:rsidRPr="00883549" w:rsidRDefault="000E2C05" w:rsidP="00DF05C0">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49" w:name="_Toc95747601"/>
      <w:bookmarkStart w:id="350" w:name="_Toc130371052"/>
      <w:r w:rsidRPr="00883549">
        <w:rPr>
          <w:rFonts w:eastAsia="楷体_GB2312" w:hint="eastAsia"/>
          <w:color w:val="000000" w:themeColor="text1"/>
          <w:sz w:val="30"/>
          <w:szCs w:val="30"/>
        </w:rPr>
        <w:t>城乡网民规模</w:t>
      </w:r>
      <w:bookmarkEnd w:id="349"/>
      <w:bookmarkEnd w:id="350"/>
    </w:p>
    <w:p w14:paraId="4134510F" w14:textId="190F77FF" w:rsidR="00877440" w:rsidRPr="00883549" w:rsidRDefault="00877440" w:rsidP="00DF05C0">
      <w:pPr>
        <w:ind w:firstLine="420"/>
        <w:rPr>
          <w:bCs/>
        </w:rPr>
      </w:pPr>
      <w:r w:rsidRPr="00883549">
        <w:rPr>
          <w:rFonts w:hint="eastAsia"/>
          <w:bCs/>
        </w:rPr>
        <w:t>截至</w:t>
      </w:r>
      <w:r w:rsidRPr="00883549">
        <w:rPr>
          <w:bCs/>
        </w:rPr>
        <w:t>2022</w:t>
      </w:r>
      <w:r w:rsidRPr="00883549">
        <w:rPr>
          <w:rFonts w:hint="eastAsia"/>
          <w:bCs/>
        </w:rPr>
        <w:t>年</w:t>
      </w:r>
      <w:r w:rsidRPr="00883549">
        <w:rPr>
          <w:bCs/>
        </w:rPr>
        <w:t>12</w:t>
      </w:r>
      <w:r w:rsidRPr="00883549">
        <w:rPr>
          <w:rFonts w:hint="eastAsia"/>
          <w:bCs/>
        </w:rPr>
        <w:t>月，</w:t>
      </w:r>
      <w:bookmarkStart w:id="351" w:name="_Hlk98487499"/>
      <w:r w:rsidRPr="00883549">
        <w:rPr>
          <w:rFonts w:hint="eastAsia"/>
          <w:bCs/>
        </w:rPr>
        <w:t>我国</w:t>
      </w:r>
      <w:r w:rsidR="0036359F" w:rsidRPr="00883549">
        <w:rPr>
          <w:rFonts w:hint="eastAsia"/>
          <w:bCs/>
        </w:rPr>
        <w:t>城镇</w:t>
      </w:r>
      <w:r w:rsidRPr="00883549">
        <w:rPr>
          <w:rFonts w:hint="eastAsia"/>
          <w:bCs/>
        </w:rPr>
        <w:t>网民规模为</w:t>
      </w:r>
      <w:r w:rsidRPr="00883549">
        <w:rPr>
          <w:bCs/>
        </w:rPr>
        <w:t>7.59</w:t>
      </w:r>
      <w:r w:rsidRPr="00883549">
        <w:rPr>
          <w:rFonts w:hint="eastAsia"/>
          <w:bCs/>
        </w:rPr>
        <w:t>亿，占网民整体的</w:t>
      </w:r>
      <w:r w:rsidRPr="00883549">
        <w:rPr>
          <w:bCs/>
        </w:rPr>
        <w:t>71.1%</w:t>
      </w:r>
      <w:r w:rsidRPr="00883549">
        <w:rPr>
          <w:rFonts w:hint="eastAsia"/>
          <w:bCs/>
        </w:rPr>
        <w:t>；</w:t>
      </w:r>
      <w:r w:rsidR="0036359F" w:rsidRPr="00883549">
        <w:rPr>
          <w:rFonts w:hint="eastAsia"/>
          <w:bCs/>
        </w:rPr>
        <w:t>农村</w:t>
      </w:r>
      <w:r w:rsidRPr="00883549">
        <w:rPr>
          <w:rFonts w:hint="eastAsia"/>
          <w:bCs/>
        </w:rPr>
        <w:t>网民规模为</w:t>
      </w:r>
      <w:r w:rsidRPr="00883549">
        <w:rPr>
          <w:rFonts w:hint="eastAsia"/>
          <w:bCs/>
        </w:rPr>
        <w:t>3</w:t>
      </w:r>
      <w:r w:rsidRPr="00883549">
        <w:rPr>
          <w:bCs/>
        </w:rPr>
        <w:t>.08</w:t>
      </w:r>
      <w:r w:rsidRPr="00883549">
        <w:rPr>
          <w:rFonts w:hint="eastAsia"/>
          <w:bCs/>
        </w:rPr>
        <w:t>亿，较</w:t>
      </w:r>
      <w:r w:rsidRPr="00883549">
        <w:rPr>
          <w:bCs/>
        </w:rPr>
        <w:t>2021</w:t>
      </w:r>
      <w:r w:rsidRPr="00883549">
        <w:rPr>
          <w:rFonts w:hint="eastAsia"/>
          <w:bCs/>
        </w:rPr>
        <w:t>年</w:t>
      </w:r>
      <w:r w:rsidRPr="00883549">
        <w:rPr>
          <w:bCs/>
        </w:rPr>
        <w:t>12</w:t>
      </w:r>
      <w:r w:rsidRPr="00883549">
        <w:rPr>
          <w:rFonts w:hint="eastAsia"/>
          <w:bCs/>
        </w:rPr>
        <w:t>月增长</w:t>
      </w:r>
      <w:r w:rsidR="0036359F" w:rsidRPr="00883549">
        <w:rPr>
          <w:bCs/>
        </w:rPr>
        <w:t>2371</w:t>
      </w:r>
      <w:r w:rsidRPr="00883549">
        <w:rPr>
          <w:rFonts w:hint="eastAsia"/>
          <w:bCs/>
        </w:rPr>
        <w:t>万，占网民整体的</w:t>
      </w:r>
      <w:r w:rsidRPr="00883549">
        <w:rPr>
          <w:bCs/>
        </w:rPr>
        <w:t>28.9%</w:t>
      </w:r>
      <w:r w:rsidRPr="00883549">
        <w:rPr>
          <w:rFonts w:hint="eastAsia"/>
          <w:bCs/>
        </w:rPr>
        <w:t>。</w:t>
      </w:r>
      <w:bookmarkEnd w:id="351"/>
    </w:p>
    <w:p w14:paraId="0F167548" w14:textId="77777777" w:rsidR="00877440" w:rsidRPr="00883549" w:rsidRDefault="00877440" w:rsidP="00DF05C0">
      <w:pPr>
        <w:pStyle w:val="afff2"/>
        <w:spacing w:before="156"/>
        <w:ind w:firstLine="420"/>
        <w:rPr>
          <w:rFonts w:ascii="Times New Roman" w:hAnsi="Times New Roman"/>
          <w:color w:val="000000" w:themeColor="text1"/>
        </w:rPr>
      </w:pPr>
      <w:r w:rsidRPr="00883549">
        <w:rPr>
          <w:rFonts w:ascii="Times New Roman" w:hAnsi="Times New Roman"/>
          <w:noProof/>
        </w:rPr>
        <w:drawing>
          <wp:inline distT="0" distB="0" distL="0" distR="0" wp14:anchorId="6B9E13E9" wp14:editId="73220D12">
            <wp:extent cx="4601210" cy="2531110"/>
            <wp:effectExtent l="0" t="0" r="8890" b="2540"/>
            <wp:docPr id="240" name="图表 240"/>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22FD21EF" w14:textId="525EB809"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21</w:t>
      </w:r>
      <w:r w:rsidRPr="00883549">
        <w:fldChar w:fldCharType="end"/>
      </w:r>
      <w:r w:rsidRPr="00883549">
        <w:t xml:space="preserve">  </w:t>
      </w:r>
      <w:r w:rsidRPr="00883549">
        <w:rPr>
          <w:rFonts w:hint="eastAsia"/>
        </w:rPr>
        <w:t>网民城乡结构</w:t>
      </w:r>
    </w:p>
    <w:p w14:paraId="7735B992" w14:textId="77777777" w:rsidR="00AB3A13" w:rsidRPr="00883549" w:rsidRDefault="00AB3A13" w:rsidP="00DF05C0">
      <w:pPr>
        <w:ind w:firstLine="420"/>
        <w:rPr>
          <w:color w:val="000000" w:themeColor="text1"/>
        </w:rPr>
      </w:pPr>
      <w:r w:rsidRPr="00883549">
        <w:rPr>
          <w:rFonts w:hint="eastAsia"/>
          <w:color w:val="000000" w:themeColor="text1"/>
        </w:rPr>
        <w:t>截至</w:t>
      </w:r>
      <w:r w:rsidRPr="00883549">
        <w:rPr>
          <w:color w:val="000000" w:themeColor="text1"/>
        </w:rPr>
        <w:t>2022</w:t>
      </w:r>
      <w:r w:rsidRPr="00883549">
        <w:rPr>
          <w:rFonts w:hint="eastAsia"/>
          <w:color w:val="000000" w:themeColor="text1"/>
        </w:rPr>
        <w:t>年</w:t>
      </w:r>
      <w:r w:rsidRPr="00883549">
        <w:rPr>
          <w:color w:val="000000" w:themeColor="text1"/>
        </w:rPr>
        <w:t>12</w:t>
      </w:r>
      <w:r w:rsidRPr="00883549">
        <w:rPr>
          <w:rFonts w:hint="eastAsia"/>
          <w:color w:val="000000" w:themeColor="text1"/>
        </w:rPr>
        <w:t>月，我国城镇地区互联网普及率为</w:t>
      </w:r>
      <w:r w:rsidRPr="00883549">
        <w:rPr>
          <w:color w:val="000000" w:themeColor="text1"/>
        </w:rPr>
        <w:t>83.1</w:t>
      </w:r>
      <w:r w:rsidRPr="00883549">
        <w:rPr>
          <w:rFonts w:hint="eastAsia"/>
          <w:color w:val="000000" w:themeColor="text1"/>
        </w:rPr>
        <w:t>%</w:t>
      </w:r>
      <w:r w:rsidRPr="00883549">
        <w:rPr>
          <w:rFonts w:hint="eastAsia"/>
          <w:color w:val="000000" w:themeColor="text1"/>
        </w:rPr>
        <w:t>，较</w:t>
      </w:r>
      <w:r w:rsidRPr="00883549">
        <w:rPr>
          <w:color w:val="000000" w:themeColor="text1"/>
        </w:rPr>
        <w:t>2021</w:t>
      </w:r>
      <w:r w:rsidRPr="00883549">
        <w:rPr>
          <w:rFonts w:hint="eastAsia"/>
          <w:color w:val="000000" w:themeColor="text1"/>
        </w:rPr>
        <w:t>年</w:t>
      </w:r>
      <w:r w:rsidRPr="00883549">
        <w:rPr>
          <w:color w:val="000000" w:themeColor="text1"/>
        </w:rPr>
        <w:t>12</w:t>
      </w:r>
      <w:r w:rsidRPr="00883549">
        <w:rPr>
          <w:rFonts w:hint="eastAsia"/>
          <w:color w:val="000000" w:themeColor="text1"/>
        </w:rPr>
        <w:t>月提升</w:t>
      </w:r>
      <w:r w:rsidRPr="00883549">
        <w:rPr>
          <w:rFonts w:hint="eastAsia"/>
          <w:color w:val="000000" w:themeColor="text1"/>
        </w:rPr>
        <w:t>1</w:t>
      </w:r>
      <w:r w:rsidRPr="00883549">
        <w:rPr>
          <w:color w:val="000000" w:themeColor="text1"/>
        </w:rPr>
        <w:t>.8</w:t>
      </w:r>
      <w:r w:rsidRPr="00883549">
        <w:rPr>
          <w:rFonts w:hint="eastAsia"/>
          <w:color w:val="000000" w:themeColor="text1"/>
        </w:rPr>
        <w:t>个百分点；农村地区互联网普及率为</w:t>
      </w:r>
      <w:r w:rsidRPr="00883549">
        <w:rPr>
          <w:color w:val="000000" w:themeColor="text1"/>
        </w:rPr>
        <w:t>61.9%</w:t>
      </w:r>
      <w:r w:rsidRPr="00883549">
        <w:rPr>
          <w:rFonts w:hint="eastAsia"/>
          <w:color w:val="000000" w:themeColor="text1"/>
        </w:rPr>
        <w:t>，较</w:t>
      </w:r>
      <w:r w:rsidRPr="00883549">
        <w:rPr>
          <w:color w:val="000000" w:themeColor="text1"/>
        </w:rPr>
        <w:t>2021</w:t>
      </w:r>
      <w:r w:rsidRPr="00883549">
        <w:rPr>
          <w:rFonts w:hint="eastAsia"/>
          <w:color w:val="000000" w:themeColor="text1"/>
        </w:rPr>
        <w:t>年</w:t>
      </w:r>
      <w:r w:rsidRPr="00883549">
        <w:rPr>
          <w:color w:val="000000" w:themeColor="text1"/>
        </w:rPr>
        <w:t>12</w:t>
      </w:r>
      <w:r w:rsidRPr="00883549">
        <w:rPr>
          <w:rFonts w:hint="eastAsia"/>
          <w:color w:val="000000" w:themeColor="text1"/>
        </w:rPr>
        <w:t>月提升</w:t>
      </w:r>
      <w:r w:rsidRPr="00883549">
        <w:rPr>
          <w:color w:val="000000" w:themeColor="text1"/>
        </w:rPr>
        <w:t>4.3</w:t>
      </w:r>
      <w:r w:rsidRPr="00883549">
        <w:rPr>
          <w:rFonts w:hint="eastAsia"/>
          <w:color w:val="000000" w:themeColor="text1"/>
        </w:rPr>
        <w:t>个百分点。城乡地区互联网普及率差异较</w:t>
      </w:r>
      <w:r w:rsidRPr="00883549">
        <w:rPr>
          <w:color w:val="000000" w:themeColor="text1"/>
        </w:rPr>
        <w:t>2021</w:t>
      </w:r>
      <w:r w:rsidRPr="00883549">
        <w:rPr>
          <w:rFonts w:hint="eastAsia"/>
          <w:color w:val="000000" w:themeColor="text1"/>
        </w:rPr>
        <w:t>年</w:t>
      </w:r>
      <w:r w:rsidRPr="00883549">
        <w:rPr>
          <w:color w:val="000000" w:themeColor="text1"/>
        </w:rPr>
        <w:t>12</w:t>
      </w:r>
      <w:r w:rsidRPr="00883549">
        <w:rPr>
          <w:rFonts w:hint="eastAsia"/>
          <w:color w:val="000000" w:themeColor="text1"/>
        </w:rPr>
        <w:t>月缩小</w:t>
      </w:r>
      <w:r w:rsidRPr="00883549">
        <w:rPr>
          <w:color w:val="000000" w:themeColor="text1"/>
        </w:rPr>
        <w:t>2.5</w:t>
      </w:r>
      <w:r w:rsidRPr="00883549">
        <w:rPr>
          <w:rFonts w:hint="eastAsia"/>
          <w:color w:val="000000" w:themeColor="text1"/>
        </w:rPr>
        <w:t>个百分点。</w:t>
      </w:r>
    </w:p>
    <w:p w14:paraId="6F104D14" w14:textId="77777777" w:rsidR="00AB3A13" w:rsidRPr="00883549" w:rsidRDefault="00AB3A13" w:rsidP="00DF05C0">
      <w:pPr>
        <w:spacing w:beforeLines="50" w:before="156"/>
        <w:ind w:firstLine="420"/>
        <w:jc w:val="center"/>
        <w:rPr>
          <w:color w:val="000000" w:themeColor="text1"/>
        </w:rPr>
      </w:pPr>
      <w:r w:rsidRPr="00883549">
        <w:rPr>
          <w:noProof/>
          <w:color w:val="000000" w:themeColor="text1"/>
        </w:rPr>
        <w:lastRenderedPageBreak/>
        <w:drawing>
          <wp:inline distT="0" distB="0" distL="0" distR="0" wp14:anchorId="5F69DA45" wp14:editId="7AE77961">
            <wp:extent cx="5222875" cy="2531110"/>
            <wp:effectExtent l="0" t="0" r="9525" b="8890"/>
            <wp:docPr id="241" name="图表 241"/>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18E2290D" w14:textId="69D1BE22" w:rsidR="00D85EE7" w:rsidRPr="00883549"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22</w:t>
      </w:r>
      <w:r w:rsidRPr="00883549">
        <w:fldChar w:fldCharType="end"/>
      </w:r>
      <w:r w:rsidRPr="00883549">
        <w:rPr>
          <w:szCs w:val="20"/>
        </w:rPr>
        <w:t xml:space="preserve">  </w:t>
      </w:r>
      <w:r w:rsidRPr="00883549">
        <w:rPr>
          <w:rFonts w:hint="eastAsia"/>
          <w:szCs w:val="20"/>
        </w:rPr>
        <w:t>城乡地区互联网普及率</w:t>
      </w:r>
    </w:p>
    <w:p w14:paraId="6CC1C83E" w14:textId="6811AF62" w:rsidR="004B4C00" w:rsidRPr="00883549" w:rsidRDefault="004B4C00" w:rsidP="00DF05C0">
      <w:pPr>
        <w:ind w:firstLine="420"/>
        <w:rPr>
          <w:color w:val="000000" w:themeColor="text1"/>
        </w:rPr>
      </w:pPr>
      <w:r w:rsidRPr="00883549">
        <w:rPr>
          <w:rFonts w:hint="eastAsia"/>
          <w:bCs/>
          <w:color w:val="000000" w:themeColor="text1"/>
        </w:rPr>
        <w:t>作为实现乡村振兴目标的重要抓手，互联网持续助力农业农村发展。</w:t>
      </w:r>
      <w:r w:rsidRPr="00883549">
        <w:rPr>
          <w:rFonts w:hint="eastAsia"/>
          <w:b/>
          <w:bCs/>
          <w:color w:val="000000" w:themeColor="text1"/>
        </w:rPr>
        <w:t>一是乡村地区数字基础设施进一步完善，乡村振兴数字底座不断夯实。</w:t>
      </w:r>
      <w:r w:rsidRPr="00883549">
        <w:rPr>
          <w:rFonts w:hint="eastAsia"/>
          <w:color w:val="000000" w:themeColor="text1"/>
        </w:rPr>
        <w:t>我国</w:t>
      </w:r>
      <w:proofErr w:type="gramStart"/>
      <w:r w:rsidRPr="00883549">
        <w:rPr>
          <w:rFonts w:hint="eastAsia"/>
          <w:color w:val="000000" w:themeColor="text1"/>
        </w:rPr>
        <w:t>千兆光</w:t>
      </w:r>
      <w:proofErr w:type="gramEnd"/>
      <w:r w:rsidRPr="00883549">
        <w:rPr>
          <w:rFonts w:hint="eastAsia"/>
          <w:color w:val="000000" w:themeColor="text1"/>
        </w:rPr>
        <w:t>网已具备覆盖超</w:t>
      </w:r>
      <w:r w:rsidRPr="00883549">
        <w:rPr>
          <w:rFonts w:hint="eastAsia"/>
          <w:color w:val="000000" w:themeColor="text1"/>
        </w:rPr>
        <w:t>5</w:t>
      </w:r>
      <w:r w:rsidRPr="00883549">
        <w:rPr>
          <w:rFonts w:hint="eastAsia"/>
          <w:color w:val="000000" w:themeColor="text1"/>
        </w:rPr>
        <w:t>亿户家庭的能力，实现了“市</w:t>
      </w:r>
      <w:proofErr w:type="gramStart"/>
      <w:r w:rsidRPr="00883549">
        <w:rPr>
          <w:rFonts w:hint="eastAsia"/>
          <w:color w:val="000000" w:themeColor="text1"/>
        </w:rPr>
        <w:t>市</w:t>
      </w:r>
      <w:proofErr w:type="gramEnd"/>
      <w:r w:rsidRPr="00883549">
        <w:rPr>
          <w:rFonts w:hint="eastAsia"/>
          <w:color w:val="000000" w:themeColor="text1"/>
        </w:rPr>
        <w:t>通千兆”“县县通</w:t>
      </w:r>
      <w:r w:rsidRPr="00883549">
        <w:rPr>
          <w:rFonts w:hint="eastAsia"/>
          <w:color w:val="000000" w:themeColor="text1"/>
        </w:rPr>
        <w:t>5G</w:t>
      </w:r>
      <w:r w:rsidRPr="00883549">
        <w:rPr>
          <w:rFonts w:hint="eastAsia"/>
          <w:color w:val="000000" w:themeColor="text1"/>
        </w:rPr>
        <w:t>”</w:t>
      </w:r>
      <w:r w:rsidR="00C822F5" w:rsidRPr="00883549">
        <w:rPr>
          <w:rStyle w:val="affc"/>
          <w:color w:val="000000" w:themeColor="text1"/>
        </w:rPr>
        <w:footnoteReference w:id="19"/>
      </w:r>
      <w:r w:rsidRPr="00883549">
        <w:rPr>
          <w:rFonts w:hint="eastAsia"/>
          <w:color w:val="000000" w:themeColor="text1"/>
        </w:rPr>
        <w:t>。截止</w:t>
      </w:r>
      <w:r w:rsidRPr="00883549">
        <w:rPr>
          <w:color w:val="000000"/>
        </w:rPr>
        <w:t>2022</w:t>
      </w:r>
      <w:r w:rsidRPr="00883549">
        <w:rPr>
          <w:rFonts w:hint="eastAsia"/>
          <w:color w:val="000000"/>
        </w:rPr>
        <w:t>年底，</w:t>
      </w:r>
      <w:r w:rsidRPr="00883549">
        <w:t>全国农村宽带用户总数达</w:t>
      </w:r>
      <w:r w:rsidRPr="00883549">
        <w:t>1.76</w:t>
      </w:r>
      <w:r w:rsidRPr="00883549">
        <w:t>亿户，全年净增</w:t>
      </w:r>
      <w:r w:rsidRPr="00883549">
        <w:t>1862</w:t>
      </w:r>
      <w:r w:rsidRPr="00883549">
        <w:t>万户，比上年增长</w:t>
      </w:r>
      <w:r w:rsidRPr="00883549">
        <w:t>11.8%</w:t>
      </w:r>
      <w:r w:rsidRPr="00883549">
        <w:t>，增速较城市宽带用户高</w:t>
      </w:r>
      <w:r w:rsidRPr="00883549">
        <w:rPr>
          <w:rFonts w:hint="eastAsia"/>
        </w:rPr>
        <w:t>出</w:t>
      </w:r>
      <w:r w:rsidRPr="00883549">
        <w:t>2.5</w:t>
      </w:r>
      <w:r w:rsidRPr="00883549">
        <w:t>个百分点</w:t>
      </w:r>
      <w:r w:rsidRPr="00883549">
        <w:rPr>
          <w:rStyle w:val="affc"/>
        </w:rPr>
        <w:footnoteReference w:id="20"/>
      </w:r>
      <w:r w:rsidRPr="00883549">
        <w:rPr>
          <w:rFonts w:hint="eastAsia"/>
          <w:color w:val="000000" w:themeColor="text1"/>
        </w:rPr>
        <w:t>。</w:t>
      </w:r>
      <w:r w:rsidRPr="00883549">
        <w:rPr>
          <w:rFonts w:hint="eastAsia"/>
          <w:b/>
          <w:bCs/>
          <w:color w:val="000000" w:themeColor="text1"/>
        </w:rPr>
        <w:t>二是数字技术与农业生产、农产品流通环节深入融合，持续推进助力乡村振兴。</w:t>
      </w:r>
      <w:r w:rsidRPr="00883549">
        <w:rPr>
          <w:rFonts w:hint="eastAsia"/>
          <w:color w:val="000000" w:themeColor="text1"/>
        </w:rPr>
        <w:t>智能农机、自动化育秧等数字技术与农业生产融合应用日益普及，进一步提升生产效率。数据显示，智能农机具备连续工作、全时作业能力，作业效率提升</w:t>
      </w:r>
      <w:r w:rsidRPr="00883549">
        <w:rPr>
          <w:rFonts w:hint="eastAsia"/>
          <w:color w:val="000000" w:themeColor="text1"/>
        </w:rPr>
        <w:t>20%</w:t>
      </w:r>
      <w:r w:rsidRPr="00883549">
        <w:rPr>
          <w:rFonts w:hint="eastAsia"/>
          <w:color w:val="000000" w:themeColor="text1"/>
        </w:rPr>
        <w:t>至</w:t>
      </w:r>
      <w:r w:rsidRPr="00883549">
        <w:rPr>
          <w:rFonts w:hint="eastAsia"/>
          <w:color w:val="000000" w:themeColor="text1"/>
        </w:rPr>
        <w:t>60%</w:t>
      </w:r>
      <w:r w:rsidR="00C36283" w:rsidRPr="00883549">
        <w:rPr>
          <w:rStyle w:val="affc"/>
          <w:color w:val="000000" w:themeColor="text1"/>
        </w:rPr>
        <w:footnoteReference w:id="21"/>
      </w:r>
      <w:r w:rsidRPr="00883549">
        <w:rPr>
          <w:rFonts w:eastAsia="瀹嬩綋" w:hint="eastAsia"/>
          <w:color w:val="000000"/>
          <w:shd w:val="clear" w:color="auto" w:fill="FFFFFF"/>
        </w:rPr>
        <w:t>。</w:t>
      </w:r>
      <w:r w:rsidRPr="00883549">
        <w:rPr>
          <w:rFonts w:hint="eastAsia"/>
          <w:color w:val="000000" w:themeColor="text1"/>
        </w:rPr>
        <w:t>电子商务有力拓宽农产品销售渠道。全年全国农产品网络零售额达</w:t>
      </w:r>
      <w:r w:rsidRPr="00883549">
        <w:rPr>
          <w:rFonts w:hint="eastAsia"/>
          <w:color w:val="000000" w:themeColor="text1"/>
        </w:rPr>
        <w:t>5313.8</w:t>
      </w:r>
      <w:r w:rsidRPr="00883549">
        <w:rPr>
          <w:rFonts w:hint="eastAsia"/>
          <w:color w:val="000000" w:themeColor="text1"/>
        </w:rPr>
        <w:t>亿元，同比增长</w:t>
      </w:r>
      <w:r w:rsidRPr="00883549">
        <w:rPr>
          <w:rFonts w:hint="eastAsia"/>
          <w:color w:val="000000" w:themeColor="text1"/>
        </w:rPr>
        <w:t>9.2%</w:t>
      </w:r>
      <w:r w:rsidRPr="00883549">
        <w:rPr>
          <w:rFonts w:hint="eastAsia"/>
          <w:color w:val="000000" w:themeColor="text1"/>
        </w:rPr>
        <w:t>，增速较</w:t>
      </w:r>
      <w:r w:rsidRPr="00883549">
        <w:rPr>
          <w:rFonts w:hint="eastAsia"/>
          <w:color w:val="000000" w:themeColor="text1"/>
        </w:rPr>
        <w:t>2021</w:t>
      </w:r>
      <w:r w:rsidRPr="00883549">
        <w:rPr>
          <w:rFonts w:hint="eastAsia"/>
          <w:color w:val="000000" w:themeColor="text1"/>
        </w:rPr>
        <w:t>年提升</w:t>
      </w:r>
      <w:r w:rsidRPr="00883549">
        <w:rPr>
          <w:rFonts w:hint="eastAsia"/>
          <w:color w:val="000000" w:themeColor="text1"/>
        </w:rPr>
        <w:t>6.4</w:t>
      </w:r>
      <w:r w:rsidRPr="00883549">
        <w:rPr>
          <w:rFonts w:hint="eastAsia"/>
          <w:color w:val="000000" w:themeColor="text1"/>
        </w:rPr>
        <w:t>个百分点</w:t>
      </w:r>
      <w:r w:rsidRPr="00883549">
        <w:rPr>
          <w:rStyle w:val="affc"/>
          <w:color w:val="000000" w:themeColor="text1"/>
        </w:rPr>
        <w:footnoteReference w:id="22"/>
      </w:r>
      <w:r w:rsidRPr="00883549">
        <w:rPr>
          <w:rFonts w:hint="eastAsia"/>
          <w:color w:val="000000" w:themeColor="text1"/>
        </w:rPr>
        <w:t>。</w:t>
      </w:r>
      <w:r w:rsidR="0040521D" w:rsidRPr="00883549">
        <w:rPr>
          <w:rFonts w:hint="eastAsia"/>
          <w:b/>
          <w:bCs/>
          <w:color w:val="000000" w:themeColor="text1"/>
        </w:rPr>
        <w:t>三是农村互联网应用普及加快，数字化</w:t>
      </w:r>
      <w:r w:rsidRPr="00883549">
        <w:rPr>
          <w:rFonts w:hint="eastAsia"/>
          <w:b/>
          <w:bCs/>
          <w:color w:val="000000" w:themeColor="text1"/>
        </w:rPr>
        <w:t>服务增强乡村民生福祉。</w:t>
      </w:r>
      <w:r w:rsidRPr="00883549">
        <w:rPr>
          <w:rFonts w:hint="eastAsia"/>
          <w:color w:val="000000" w:themeColor="text1"/>
        </w:rPr>
        <w:t>农村地区信息沟通及视频娱乐类应用普及率与城市网民基本持平。截至</w:t>
      </w:r>
      <w:r w:rsidRPr="00883549">
        <w:rPr>
          <w:rFonts w:hint="eastAsia"/>
          <w:color w:val="000000" w:themeColor="text1"/>
        </w:rPr>
        <w:t>1</w:t>
      </w:r>
      <w:r w:rsidRPr="00883549">
        <w:rPr>
          <w:color w:val="000000" w:themeColor="text1"/>
        </w:rPr>
        <w:t>2</w:t>
      </w:r>
      <w:r w:rsidRPr="00883549">
        <w:rPr>
          <w:rFonts w:hint="eastAsia"/>
          <w:color w:val="000000" w:themeColor="text1"/>
        </w:rPr>
        <w:t>月，农村网民群体短视频使用率已超过城镇网民</w:t>
      </w:r>
      <w:r w:rsidRPr="00883549">
        <w:rPr>
          <w:rFonts w:hint="eastAsia"/>
          <w:color w:val="000000" w:themeColor="text1"/>
        </w:rPr>
        <w:t>0</w:t>
      </w:r>
      <w:r w:rsidRPr="00883549">
        <w:rPr>
          <w:color w:val="000000" w:themeColor="text1"/>
        </w:rPr>
        <w:t>.3</w:t>
      </w:r>
      <w:r w:rsidRPr="00883549">
        <w:rPr>
          <w:rFonts w:hint="eastAsia"/>
          <w:color w:val="000000" w:themeColor="text1"/>
        </w:rPr>
        <w:t>个百分点，即时通信使用率与城镇网民差距仅为</w:t>
      </w:r>
      <w:r w:rsidRPr="00883549">
        <w:rPr>
          <w:rFonts w:hint="eastAsia"/>
          <w:color w:val="000000" w:themeColor="text1"/>
        </w:rPr>
        <w:t>2</w:t>
      </w:r>
      <w:r w:rsidRPr="00883549">
        <w:rPr>
          <w:color w:val="000000" w:themeColor="text1"/>
        </w:rPr>
        <w:t>.</w:t>
      </w:r>
      <w:r w:rsidR="00DB2B2E" w:rsidRPr="00883549">
        <w:rPr>
          <w:color w:val="000000" w:themeColor="text1"/>
        </w:rPr>
        <w:t>5</w:t>
      </w:r>
      <w:r w:rsidRPr="00883549">
        <w:rPr>
          <w:rFonts w:hint="eastAsia"/>
          <w:color w:val="000000" w:themeColor="text1"/>
        </w:rPr>
        <w:t>个百分点。互联网医疗、</w:t>
      </w:r>
      <w:r w:rsidR="0036359F" w:rsidRPr="00883549">
        <w:rPr>
          <w:rFonts w:hint="eastAsia"/>
          <w:color w:val="000000" w:themeColor="text1"/>
        </w:rPr>
        <w:t>在线</w:t>
      </w:r>
      <w:r w:rsidRPr="00883549">
        <w:rPr>
          <w:rFonts w:hint="eastAsia"/>
          <w:color w:val="000000" w:themeColor="text1"/>
        </w:rPr>
        <w:t>教育等数字化</w:t>
      </w:r>
      <w:r w:rsidR="0040521D" w:rsidRPr="00883549">
        <w:rPr>
          <w:rFonts w:hint="eastAsia"/>
          <w:color w:val="000000" w:themeColor="text1"/>
        </w:rPr>
        <w:t>服务供给持续加大，促进乡村地区数字化</w:t>
      </w:r>
      <w:r w:rsidRPr="00883549">
        <w:rPr>
          <w:rFonts w:hint="eastAsia"/>
          <w:color w:val="000000" w:themeColor="text1"/>
        </w:rPr>
        <w:t>服务提质增效。截至</w:t>
      </w:r>
      <w:r w:rsidRPr="00883549">
        <w:rPr>
          <w:rFonts w:hint="eastAsia"/>
          <w:color w:val="000000" w:themeColor="text1"/>
        </w:rPr>
        <w:t>1</w:t>
      </w:r>
      <w:r w:rsidRPr="00883549">
        <w:rPr>
          <w:color w:val="000000" w:themeColor="text1"/>
        </w:rPr>
        <w:t>2</w:t>
      </w:r>
      <w:r w:rsidRPr="00883549">
        <w:rPr>
          <w:rFonts w:hint="eastAsia"/>
          <w:color w:val="000000" w:themeColor="text1"/>
        </w:rPr>
        <w:t>月，我国农村地区在线教育和互联网医疗用户占农村网民规模比例为</w:t>
      </w:r>
      <w:r w:rsidRPr="00883549">
        <w:rPr>
          <w:color w:val="000000" w:themeColor="text1"/>
        </w:rPr>
        <w:t>31.8%</w:t>
      </w:r>
      <w:r w:rsidRPr="00883549">
        <w:rPr>
          <w:rFonts w:hint="eastAsia"/>
          <w:color w:val="000000" w:themeColor="text1"/>
        </w:rPr>
        <w:t>和</w:t>
      </w:r>
      <w:r w:rsidRPr="00883549">
        <w:rPr>
          <w:color w:val="000000" w:themeColor="text1"/>
        </w:rPr>
        <w:t>21.5%</w:t>
      </w:r>
      <w:r w:rsidRPr="00883549">
        <w:rPr>
          <w:rFonts w:hint="eastAsia"/>
          <w:color w:val="000000" w:themeColor="text1"/>
        </w:rPr>
        <w:t>，较上年分别增长</w:t>
      </w:r>
      <w:r w:rsidR="002F6CB6" w:rsidRPr="00883549">
        <w:rPr>
          <w:rFonts w:hint="eastAsia"/>
          <w:color w:val="000000" w:themeColor="text1"/>
        </w:rPr>
        <w:t>2.7</w:t>
      </w:r>
      <w:r w:rsidRPr="00883549">
        <w:rPr>
          <w:rFonts w:hint="eastAsia"/>
          <w:color w:val="000000" w:themeColor="text1"/>
        </w:rPr>
        <w:t>个和</w:t>
      </w:r>
      <w:r w:rsidR="002F6CB6" w:rsidRPr="00883549">
        <w:rPr>
          <w:rFonts w:hint="eastAsia"/>
          <w:color w:val="000000" w:themeColor="text1"/>
        </w:rPr>
        <w:t>4.1</w:t>
      </w:r>
      <w:r w:rsidRPr="00883549">
        <w:rPr>
          <w:rFonts w:hint="eastAsia"/>
          <w:color w:val="000000" w:themeColor="text1"/>
        </w:rPr>
        <w:t>个百分点。</w:t>
      </w:r>
    </w:p>
    <w:p w14:paraId="3242F2DD" w14:textId="77777777" w:rsidR="00285FBA" w:rsidRPr="00883549" w:rsidRDefault="00285FBA" w:rsidP="00DF05C0">
      <w:pPr>
        <w:ind w:firstLine="420"/>
      </w:pPr>
    </w:p>
    <w:p w14:paraId="7E2680A4" w14:textId="09DC230A" w:rsidR="00AA6A8C" w:rsidRPr="00883549" w:rsidRDefault="000E2C05" w:rsidP="00DF05C0">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52" w:name="_Toc95747602"/>
      <w:bookmarkStart w:id="353" w:name="_Toc130371053"/>
      <w:r w:rsidRPr="00883549">
        <w:rPr>
          <w:rFonts w:eastAsia="楷体_GB2312" w:hint="eastAsia"/>
          <w:color w:val="000000" w:themeColor="text1"/>
          <w:sz w:val="30"/>
          <w:szCs w:val="30"/>
        </w:rPr>
        <w:lastRenderedPageBreak/>
        <w:t>非网民规模</w:t>
      </w:r>
      <w:bookmarkEnd w:id="352"/>
      <w:bookmarkEnd w:id="353"/>
    </w:p>
    <w:p w14:paraId="1C77DA5D" w14:textId="6D008D5D" w:rsidR="004B4C00" w:rsidRPr="00883549" w:rsidRDefault="004B4C00" w:rsidP="00DF05C0">
      <w:pPr>
        <w:ind w:firstLine="420"/>
        <w:rPr>
          <w:rFonts w:eastAsiaTheme="minorEastAsia"/>
          <w:color w:val="000000" w:themeColor="text1"/>
        </w:rPr>
      </w:pPr>
      <w:r w:rsidRPr="00883549">
        <w:rPr>
          <w:rFonts w:eastAsiaTheme="minorEastAsia" w:hint="eastAsia"/>
          <w:color w:val="000000" w:themeColor="text1"/>
        </w:rPr>
        <w:t>截至</w:t>
      </w:r>
      <w:r w:rsidRPr="00883549">
        <w:rPr>
          <w:rFonts w:eastAsiaTheme="minorEastAsia"/>
          <w:color w:val="000000" w:themeColor="text1"/>
        </w:rPr>
        <w:t>2022</w:t>
      </w:r>
      <w:r w:rsidRPr="00883549">
        <w:rPr>
          <w:rFonts w:eastAsiaTheme="minorEastAsia" w:hint="eastAsia"/>
          <w:color w:val="000000" w:themeColor="text1"/>
        </w:rPr>
        <w:t>年</w:t>
      </w:r>
      <w:r w:rsidRPr="00883549">
        <w:rPr>
          <w:rFonts w:eastAsiaTheme="minorEastAsia"/>
          <w:color w:val="000000" w:themeColor="text1"/>
        </w:rPr>
        <w:t>12</w:t>
      </w:r>
      <w:r w:rsidRPr="00883549">
        <w:rPr>
          <w:rFonts w:eastAsiaTheme="minorEastAsia" w:hint="eastAsia"/>
          <w:color w:val="000000" w:themeColor="text1"/>
        </w:rPr>
        <w:t>月，我国非网民规模为</w:t>
      </w:r>
      <w:r w:rsidRPr="00883549">
        <w:rPr>
          <w:rFonts w:eastAsiaTheme="minorEastAsia" w:hint="eastAsia"/>
          <w:color w:val="000000" w:themeColor="text1"/>
        </w:rPr>
        <w:t>3</w:t>
      </w:r>
      <w:r w:rsidR="009A1FD3" w:rsidRPr="00883549">
        <w:rPr>
          <w:rFonts w:eastAsiaTheme="minorEastAsia" w:hint="eastAsia"/>
          <w:color w:val="000000" w:themeColor="text1"/>
        </w:rPr>
        <w:t>.44</w:t>
      </w:r>
      <w:r w:rsidRPr="00883549">
        <w:rPr>
          <w:rFonts w:eastAsiaTheme="minorEastAsia" w:hint="eastAsia"/>
          <w:color w:val="000000" w:themeColor="text1"/>
        </w:rPr>
        <w:t>亿，较</w:t>
      </w:r>
      <w:r w:rsidRPr="00883549">
        <w:rPr>
          <w:rFonts w:eastAsiaTheme="minorEastAsia"/>
          <w:color w:val="000000" w:themeColor="text1"/>
        </w:rPr>
        <w:t>2021</w:t>
      </w:r>
      <w:r w:rsidRPr="00883549">
        <w:rPr>
          <w:rFonts w:eastAsiaTheme="minorEastAsia" w:hint="eastAsia"/>
          <w:color w:val="000000" w:themeColor="text1"/>
        </w:rPr>
        <w:t>年</w:t>
      </w:r>
      <w:r w:rsidRPr="00883549">
        <w:rPr>
          <w:rFonts w:eastAsiaTheme="minorEastAsia"/>
          <w:color w:val="000000" w:themeColor="text1"/>
        </w:rPr>
        <w:t>12</w:t>
      </w:r>
      <w:r w:rsidRPr="00883549">
        <w:rPr>
          <w:rFonts w:eastAsiaTheme="minorEastAsia" w:hint="eastAsia"/>
          <w:color w:val="000000" w:themeColor="text1"/>
        </w:rPr>
        <w:t>月减少</w:t>
      </w:r>
      <w:r w:rsidRPr="00883549">
        <w:rPr>
          <w:rFonts w:eastAsiaTheme="minorEastAsia"/>
          <w:color w:val="000000" w:themeColor="text1"/>
        </w:rPr>
        <w:t>3722</w:t>
      </w:r>
      <w:r w:rsidRPr="00883549">
        <w:rPr>
          <w:rFonts w:eastAsiaTheme="minorEastAsia" w:hint="eastAsia"/>
          <w:color w:val="000000" w:themeColor="text1"/>
        </w:rPr>
        <w:t>万。</w:t>
      </w:r>
      <w:r w:rsidRPr="00883549">
        <w:rPr>
          <w:rFonts w:eastAsiaTheme="minorEastAsia" w:hint="eastAsia"/>
          <w:b/>
          <w:bCs/>
          <w:iCs/>
          <w:color w:val="000000" w:themeColor="text1"/>
        </w:rPr>
        <w:t>从地区来看，</w:t>
      </w:r>
      <w:r w:rsidRPr="00883549">
        <w:rPr>
          <w:rFonts w:eastAsiaTheme="minorEastAsia" w:hint="eastAsia"/>
          <w:iCs/>
          <w:color w:val="000000" w:themeColor="text1"/>
        </w:rPr>
        <w:t>我国非</w:t>
      </w:r>
      <w:proofErr w:type="gramStart"/>
      <w:r w:rsidRPr="00883549">
        <w:rPr>
          <w:rFonts w:eastAsiaTheme="minorEastAsia" w:hint="eastAsia"/>
          <w:iCs/>
          <w:color w:val="000000" w:themeColor="text1"/>
        </w:rPr>
        <w:t>网民仍</w:t>
      </w:r>
      <w:proofErr w:type="gramEnd"/>
      <w:r w:rsidRPr="00883549">
        <w:rPr>
          <w:rFonts w:eastAsiaTheme="minorEastAsia" w:hint="eastAsia"/>
          <w:iCs/>
          <w:color w:val="000000" w:themeColor="text1"/>
        </w:rPr>
        <w:t>以农村地区为主，农村地区非网民占比为</w:t>
      </w:r>
      <w:r w:rsidRPr="00883549">
        <w:rPr>
          <w:rFonts w:eastAsiaTheme="minorEastAsia"/>
          <w:iCs/>
          <w:color w:val="000000" w:themeColor="text1"/>
        </w:rPr>
        <w:t>55.2%</w:t>
      </w:r>
      <w:r w:rsidRPr="00883549">
        <w:rPr>
          <w:rFonts w:eastAsiaTheme="minorEastAsia" w:hint="eastAsia"/>
          <w:iCs/>
          <w:color w:val="000000" w:themeColor="text1"/>
        </w:rPr>
        <w:t>，高于全国农村人口比例</w:t>
      </w:r>
      <w:r w:rsidRPr="00883549">
        <w:rPr>
          <w:rFonts w:eastAsiaTheme="minorEastAsia"/>
          <w:iCs/>
          <w:color w:val="000000" w:themeColor="text1"/>
        </w:rPr>
        <w:t>19.9</w:t>
      </w:r>
      <w:r w:rsidRPr="00883549">
        <w:rPr>
          <w:rFonts w:eastAsiaTheme="minorEastAsia" w:hint="eastAsia"/>
          <w:iCs/>
          <w:color w:val="000000" w:themeColor="text1"/>
        </w:rPr>
        <w:t>个百分点。</w:t>
      </w:r>
      <w:r w:rsidRPr="00883549">
        <w:rPr>
          <w:rFonts w:eastAsiaTheme="minorEastAsia" w:hint="eastAsia"/>
          <w:b/>
          <w:bCs/>
          <w:iCs/>
          <w:color w:val="000000" w:themeColor="text1"/>
        </w:rPr>
        <w:t>从年龄来看，</w:t>
      </w:r>
      <w:r w:rsidRPr="00883549">
        <w:rPr>
          <w:rFonts w:eastAsiaTheme="minorEastAsia"/>
          <w:iCs/>
          <w:color w:val="000000" w:themeColor="text1"/>
        </w:rPr>
        <w:t>60</w:t>
      </w:r>
      <w:r w:rsidRPr="00883549">
        <w:rPr>
          <w:rFonts w:eastAsiaTheme="minorEastAsia" w:hint="eastAsia"/>
          <w:iCs/>
          <w:color w:val="000000" w:themeColor="text1"/>
        </w:rPr>
        <w:t>岁及以上老年群体是非网民的主要群体。截至</w:t>
      </w:r>
      <w:r w:rsidRPr="00883549">
        <w:rPr>
          <w:rFonts w:eastAsiaTheme="minorEastAsia"/>
          <w:iCs/>
          <w:color w:val="000000" w:themeColor="text1"/>
        </w:rPr>
        <w:t>2022</w:t>
      </w:r>
      <w:r w:rsidRPr="00883549">
        <w:rPr>
          <w:rFonts w:eastAsiaTheme="minorEastAsia" w:hint="eastAsia"/>
          <w:iCs/>
          <w:color w:val="000000" w:themeColor="text1"/>
        </w:rPr>
        <w:t>年</w:t>
      </w:r>
      <w:r w:rsidRPr="00883549">
        <w:rPr>
          <w:rFonts w:eastAsiaTheme="minorEastAsia"/>
          <w:iCs/>
          <w:color w:val="000000" w:themeColor="text1"/>
        </w:rPr>
        <w:t>12</w:t>
      </w:r>
      <w:r w:rsidRPr="00883549">
        <w:rPr>
          <w:rFonts w:eastAsiaTheme="minorEastAsia" w:hint="eastAsia"/>
          <w:iCs/>
          <w:color w:val="000000" w:themeColor="text1"/>
        </w:rPr>
        <w:t>月，我国</w:t>
      </w:r>
      <w:r w:rsidRPr="00883549">
        <w:rPr>
          <w:rFonts w:eastAsiaTheme="minorEastAsia"/>
          <w:iCs/>
          <w:color w:val="000000" w:themeColor="text1"/>
        </w:rPr>
        <w:t>60</w:t>
      </w:r>
      <w:r w:rsidRPr="00883549">
        <w:rPr>
          <w:rFonts w:eastAsiaTheme="minorEastAsia" w:hint="eastAsia"/>
          <w:iCs/>
          <w:color w:val="000000" w:themeColor="text1"/>
        </w:rPr>
        <w:t>岁及以上非网民群体占非网民总体的比例为</w:t>
      </w:r>
      <w:r w:rsidRPr="00883549">
        <w:rPr>
          <w:rFonts w:eastAsiaTheme="minorEastAsia"/>
          <w:iCs/>
          <w:color w:val="000000" w:themeColor="text1"/>
        </w:rPr>
        <w:t>37.4%</w:t>
      </w:r>
      <w:r w:rsidRPr="00883549">
        <w:rPr>
          <w:rFonts w:eastAsiaTheme="minorEastAsia" w:hint="eastAsia"/>
          <w:iCs/>
          <w:color w:val="000000" w:themeColor="text1"/>
        </w:rPr>
        <w:t>，较全国</w:t>
      </w:r>
      <w:r w:rsidRPr="00883549">
        <w:rPr>
          <w:rFonts w:eastAsiaTheme="minorEastAsia"/>
          <w:iCs/>
          <w:color w:val="000000" w:themeColor="text1"/>
        </w:rPr>
        <w:t>60</w:t>
      </w:r>
      <w:r w:rsidRPr="00883549">
        <w:rPr>
          <w:rFonts w:eastAsiaTheme="minorEastAsia" w:hint="eastAsia"/>
          <w:iCs/>
          <w:color w:val="000000" w:themeColor="text1"/>
        </w:rPr>
        <w:t>岁及以上人口比例高出</w:t>
      </w:r>
      <w:r w:rsidR="00E413CE" w:rsidRPr="00883549">
        <w:rPr>
          <w:rFonts w:eastAsiaTheme="minorEastAsia"/>
          <w:iCs/>
          <w:color w:val="000000" w:themeColor="text1"/>
        </w:rPr>
        <w:t>17</w:t>
      </w:r>
      <w:r w:rsidRPr="00883549">
        <w:rPr>
          <w:rFonts w:eastAsiaTheme="minorEastAsia"/>
          <w:iCs/>
          <w:color w:val="000000" w:themeColor="text1"/>
        </w:rPr>
        <w:t>.</w:t>
      </w:r>
      <w:r w:rsidR="00E413CE" w:rsidRPr="00883549">
        <w:rPr>
          <w:rFonts w:eastAsiaTheme="minorEastAsia"/>
          <w:iCs/>
          <w:color w:val="000000" w:themeColor="text1"/>
        </w:rPr>
        <w:t>6</w:t>
      </w:r>
      <w:r w:rsidRPr="00883549">
        <w:rPr>
          <w:rFonts w:eastAsiaTheme="minorEastAsia" w:hint="eastAsia"/>
          <w:iCs/>
          <w:color w:val="000000" w:themeColor="text1"/>
        </w:rPr>
        <w:t>个百分点</w:t>
      </w:r>
      <w:r w:rsidRPr="00883549">
        <w:rPr>
          <w:rFonts w:eastAsiaTheme="minorEastAsia" w:hint="eastAsia"/>
          <w:color w:val="000000" w:themeColor="text1"/>
        </w:rPr>
        <w:t>。</w:t>
      </w:r>
    </w:p>
    <w:p w14:paraId="3D00D7E2" w14:textId="5E3262E0" w:rsidR="004B4C00" w:rsidRDefault="004B4C00" w:rsidP="00DF05C0">
      <w:pPr>
        <w:ind w:firstLine="420"/>
        <w:rPr>
          <w:rFonts w:eastAsiaTheme="minorEastAsia"/>
          <w:iCs/>
          <w:color w:val="000000" w:themeColor="text1"/>
        </w:rPr>
      </w:pPr>
      <w:r w:rsidRPr="00883549">
        <w:rPr>
          <w:rFonts w:eastAsiaTheme="minorEastAsia" w:hint="eastAsia"/>
          <w:iCs/>
          <w:color w:val="000000" w:themeColor="text1"/>
        </w:rPr>
        <w:t>非网民群体无法接入网络，在出行、消费、就医、办事等日常生活中遇到不便，无法充分享受智能化服务带来的便利。数据显示，非网民认为</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上网带来的各类生活不便中，无法现金支付占非网民</w:t>
      </w:r>
      <w:r w:rsidR="009A1FD3" w:rsidRPr="00883549">
        <w:rPr>
          <w:rFonts w:eastAsiaTheme="minorEastAsia" w:hint="eastAsia"/>
          <w:iCs/>
          <w:color w:val="000000" w:themeColor="text1"/>
        </w:rPr>
        <w:t>的</w:t>
      </w:r>
      <w:r w:rsidR="0036359F" w:rsidRPr="00883549">
        <w:rPr>
          <w:rFonts w:eastAsiaTheme="minorEastAsia"/>
          <w:iCs/>
          <w:color w:val="000000" w:themeColor="text1"/>
        </w:rPr>
        <w:t>19.0</w:t>
      </w:r>
      <w:r w:rsidRPr="00883549">
        <w:rPr>
          <w:rFonts w:eastAsiaTheme="minorEastAsia"/>
          <w:iCs/>
          <w:color w:val="000000" w:themeColor="text1"/>
        </w:rPr>
        <w:t>%</w:t>
      </w:r>
      <w:r w:rsidRPr="00883549">
        <w:rPr>
          <w:rFonts w:eastAsiaTheme="minorEastAsia" w:hint="eastAsia"/>
          <w:iCs/>
          <w:color w:val="000000" w:themeColor="text1"/>
        </w:rPr>
        <w:t>；无法及时获取信息，比如各类新闻资讯占非网民</w:t>
      </w:r>
      <w:r w:rsidR="009A1FD3" w:rsidRPr="00883549">
        <w:rPr>
          <w:rFonts w:eastAsiaTheme="minorEastAsia" w:hint="eastAsia"/>
          <w:iCs/>
          <w:color w:val="000000" w:themeColor="text1"/>
        </w:rPr>
        <w:t>的</w:t>
      </w:r>
      <w:r w:rsidRPr="00883549">
        <w:rPr>
          <w:rFonts w:eastAsiaTheme="minorEastAsia"/>
          <w:iCs/>
          <w:color w:val="000000" w:themeColor="text1"/>
        </w:rPr>
        <w:t>17.1%</w:t>
      </w:r>
      <w:r w:rsidR="009B4F6D">
        <w:rPr>
          <w:rFonts w:eastAsiaTheme="minorEastAsia" w:hint="eastAsia"/>
          <w:iCs/>
          <w:color w:val="000000" w:themeColor="text1"/>
        </w:rPr>
        <w:t>；买不到票、挂不上号的比例</w:t>
      </w:r>
      <w:r w:rsidRPr="00883549">
        <w:rPr>
          <w:rFonts w:eastAsiaTheme="minorEastAsia" w:hint="eastAsia"/>
          <w:iCs/>
          <w:color w:val="000000" w:themeColor="text1"/>
        </w:rPr>
        <w:t>为</w:t>
      </w:r>
      <w:r w:rsidRPr="00883549">
        <w:rPr>
          <w:rFonts w:eastAsiaTheme="minorEastAsia"/>
          <w:iCs/>
          <w:color w:val="000000" w:themeColor="text1"/>
        </w:rPr>
        <w:t>16.1%</w:t>
      </w:r>
      <w:r w:rsidRPr="00883549">
        <w:rPr>
          <w:rFonts w:eastAsiaTheme="minorEastAsia" w:hint="eastAsia"/>
          <w:iCs/>
          <w:color w:val="000000" w:themeColor="text1"/>
        </w:rPr>
        <w:t>；线下服务网点减少导致办事难，占非网民的</w:t>
      </w:r>
      <w:r w:rsidRPr="00883549">
        <w:rPr>
          <w:rFonts w:eastAsiaTheme="minorEastAsia"/>
          <w:iCs/>
          <w:color w:val="000000" w:themeColor="text1"/>
        </w:rPr>
        <w:t>15.6%</w:t>
      </w:r>
      <w:r w:rsidRPr="00883549">
        <w:rPr>
          <w:rFonts w:eastAsiaTheme="minorEastAsia" w:hint="eastAsia"/>
          <w:iCs/>
          <w:color w:val="000000" w:themeColor="text1"/>
        </w:rPr>
        <w:t>。</w:t>
      </w:r>
    </w:p>
    <w:p w14:paraId="4E081C84" w14:textId="33AD8759" w:rsidR="000A5566" w:rsidRPr="00883549" w:rsidRDefault="000A5566" w:rsidP="0012620C">
      <w:pPr>
        <w:ind w:firstLineChars="0" w:firstLine="0"/>
        <w:jc w:val="center"/>
        <w:rPr>
          <w:rFonts w:eastAsiaTheme="minorEastAsia"/>
          <w:iCs/>
          <w:color w:val="000000" w:themeColor="text1"/>
        </w:rPr>
      </w:pPr>
      <w:r w:rsidRPr="00883549">
        <w:rPr>
          <w:i/>
          <w:iCs/>
          <w:noProof/>
          <w:color w:val="000000" w:themeColor="text1"/>
        </w:rPr>
        <w:drawing>
          <wp:inline distT="0" distB="0" distL="0" distR="0" wp14:anchorId="232E381A" wp14:editId="1F0EB223">
            <wp:extent cx="5083810" cy="2764790"/>
            <wp:effectExtent l="0" t="0" r="2540" b="0"/>
            <wp:docPr id="230" name="图表 230"/>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0B492522" w14:textId="26995DF1" w:rsidR="00D85EE7" w:rsidRDefault="00D85EE7" w:rsidP="00D85EE7">
      <w:pPr>
        <w:pStyle w:val="a4"/>
        <w:spacing w:before="156"/>
        <w:rPr>
          <w:iCs/>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23</w:t>
      </w:r>
      <w:r w:rsidRPr="00883549">
        <w:fldChar w:fldCharType="end"/>
      </w:r>
      <w:r w:rsidRPr="00883549">
        <w:rPr>
          <w:iCs/>
        </w:rPr>
        <w:t xml:space="preserve">  </w:t>
      </w:r>
      <w:r w:rsidRPr="00883549">
        <w:rPr>
          <w:rFonts w:hint="eastAsia"/>
          <w:iCs/>
        </w:rPr>
        <w:t>非网民</w:t>
      </w:r>
      <w:proofErr w:type="gramStart"/>
      <w:r w:rsidRPr="00883549">
        <w:rPr>
          <w:rFonts w:hint="eastAsia"/>
          <w:iCs/>
        </w:rPr>
        <w:t>不</w:t>
      </w:r>
      <w:proofErr w:type="gramEnd"/>
      <w:r w:rsidRPr="00883549">
        <w:rPr>
          <w:rFonts w:hint="eastAsia"/>
          <w:iCs/>
        </w:rPr>
        <w:t>上网带来的生活不便</w:t>
      </w:r>
    </w:p>
    <w:p w14:paraId="0B75B502" w14:textId="77777777" w:rsidR="004B4C00" w:rsidRPr="00883549" w:rsidRDefault="004B4C00" w:rsidP="00DF05C0">
      <w:pPr>
        <w:ind w:firstLine="420"/>
        <w:rPr>
          <w:rFonts w:eastAsiaTheme="minorEastAsia"/>
          <w:iCs/>
          <w:color w:val="000000" w:themeColor="text1"/>
        </w:rPr>
      </w:pPr>
      <w:r w:rsidRPr="00883549">
        <w:rPr>
          <w:rFonts w:eastAsiaTheme="minorEastAsia" w:hint="eastAsia"/>
          <w:iCs/>
          <w:color w:val="000000" w:themeColor="text1"/>
        </w:rPr>
        <w:t>使用技能缺乏、文化程度限制、设备不足和年龄因素是非网民</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上网的主要原因。因为不懂电脑</w:t>
      </w:r>
      <w:r w:rsidRPr="00883549">
        <w:rPr>
          <w:rFonts w:eastAsiaTheme="minorEastAsia"/>
          <w:iCs/>
          <w:color w:val="000000" w:themeColor="text1"/>
        </w:rPr>
        <w:t>/</w:t>
      </w:r>
      <w:r w:rsidRPr="00883549">
        <w:rPr>
          <w:rFonts w:eastAsiaTheme="minorEastAsia" w:hint="eastAsia"/>
          <w:iCs/>
          <w:color w:val="000000" w:themeColor="text1"/>
        </w:rPr>
        <w:t>网络而</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上网的非网民占比为</w:t>
      </w:r>
      <w:r w:rsidRPr="00883549">
        <w:rPr>
          <w:rFonts w:eastAsiaTheme="minorEastAsia"/>
          <w:iCs/>
          <w:color w:val="000000" w:themeColor="text1"/>
        </w:rPr>
        <w:t>58.2%</w:t>
      </w:r>
      <w:r w:rsidRPr="00883549">
        <w:rPr>
          <w:rFonts w:eastAsiaTheme="minorEastAsia" w:hint="eastAsia"/>
          <w:iCs/>
          <w:color w:val="000000" w:themeColor="text1"/>
        </w:rPr>
        <w:t>；因为不懂拼音等文化程度限制而</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上网的非网民占比为</w:t>
      </w:r>
      <w:r w:rsidRPr="00883549">
        <w:rPr>
          <w:rFonts w:eastAsiaTheme="minorEastAsia"/>
          <w:iCs/>
          <w:color w:val="000000" w:themeColor="text1"/>
        </w:rPr>
        <w:t>26.7%</w:t>
      </w:r>
      <w:r w:rsidRPr="00883549">
        <w:rPr>
          <w:rFonts w:eastAsiaTheme="minorEastAsia" w:hint="eastAsia"/>
          <w:iCs/>
          <w:color w:val="000000" w:themeColor="text1"/>
        </w:rPr>
        <w:t>；因为年龄太大</w:t>
      </w:r>
      <w:r w:rsidRPr="00883549">
        <w:rPr>
          <w:rFonts w:eastAsiaTheme="minorEastAsia"/>
          <w:iCs/>
          <w:color w:val="000000" w:themeColor="text1"/>
        </w:rPr>
        <w:t>/</w:t>
      </w:r>
      <w:r w:rsidRPr="00883549">
        <w:rPr>
          <w:rFonts w:eastAsiaTheme="minorEastAsia" w:hint="eastAsia"/>
          <w:iCs/>
          <w:color w:val="000000" w:themeColor="text1"/>
        </w:rPr>
        <w:t>太小而</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上网的非网民占比为</w:t>
      </w:r>
      <w:r w:rsidRPr="00883549">
        <w:rPr>
          <w:rFonts w:eastAsiaTheme="minorEastAsia"/>
          <w:iCs/>
          <w:color w:val="000000" w:themeColor="text1"/>
        </w:rPr>
        <w:t>23.8%</w:t>
      </w:r>
      <w:r w:rsidRPr="00883549">
        <w:rPr>
          <w:rFonts w:eastAsiaTheme="minorEastAsia" w:hint="eastAsia"/>
          <w:iCs/>
          <w:color w:val="000000" w:themeColor="text1"/>
        </w:rPr>
        <w:t>；因为没有电脑等上网设备而</w:t>
      </w:r>
      <w:proofErr w:type="gramStart"/>
      <w:r w:rsidRPr="00883549">
        <w:rPr>
          <w:rFonts w:eastAsiaTheme="minorEastAsia" w:hint="eastAsia"/>
          <w:iCs/>
          <w:color w:val="000000" w:themeColor="text1"/>
        </w:rPr>
        <w:t>不</w:t>
      </w:r>
      <w:proofErr w:type="gramEnd"/>
      <w:r w:rsidRPr="00883549">
        <w:rPr>
          <w:rFonts w:eastAsiaTheme="minorEastAsia" w:hint="eastAsia"/>
          <w:iCs/>
          <w:color w:val="000000" w:themeColor="text1"/>
        </w:rPr>
        <w:t>上网的非网民占比为</w:t>
      </w:r>
      <w:r w:rsidRPr="00883549">
        <w:rPr>
          <w:rFonts w:eastAsiaTheme="minorEastAsia"/>
          <w:iCs/>
          <w:color w:val="000000" w:themeColor="text1"/>
        </w:rPr>
        <w:t>13.6%</w:t>
      </w:r>
      <w:r w:rsidRPr="00883549">
        <w:rPr>
          <w:rFonts w:eastAsiaTheme="minorEastAsia" w:hint="eastAsia"/>
          <w:iCs/>
          <w:color w:val="000000" w:themeColor="text1"/>
        </w:rPr>
        <w:t>。</w:t>
      </w:r>
    </w:p>
    <w:p w14:paraId="3DADD150" w14:textId="77777777" w:rsidR="004B4C00" w:rsidRPr="00883549" w:rsidRDefault="004B4C00" w:rsidP="00DF05C0">
      <w:pPr>
        <w:pStyle w:val="afff2"/>
        <w:spacing w:before="156"/>
        <w:ind w:firstLine="420"/>
        <w:rPr>
          <w:rFonts w:ascii="Times New Roman" w:hAnsi="Times New Roman"/>
          <w:i/>
          <w:iCs/>
          <w:color w:val="000000" w:themeColor="text1"/>
        </w:rPr>
      </w:pPr>
      <w:r w:rsidRPr="00883549">
        <w:rPr>
          <w:rFonts w:ascii="Times New Roman" w:hAnsi="Times New Roman"/>
          <w:i/>
          <w:iCs/>
          <w:noProof/>
          <w:color w:val="000000" w:themeColor="text1"/>
        </w:rPr>
        <w:lastRenderedPageBreak/>
        <w:drawing>
          <wp:inline distT="0" distB="0" distL="0" distR="0" wp14:anchorId="7FFA4D23" wp14:editId="406E24A9">
            <wp:extent cx="4696460" cy="2516505"/>
            <wp:effectExtent l="0" t="0" r="8890" b="0"/>
            <wp:docPr id="243" name="图表 243"/>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6BECCD7C" w14:textId="5F329F59" w:rsidR="00D85EE7" w:rsidRPr="00883549" w:rsidRDefault="00D85EE7" w:rsidP="00D85EE7">
      <w:pPr>
        <w:pStyle w:val="a4"/>
        <w:spacing w:before="156"/>
        <w:rPr>
          <w:iCs/>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24</w:t>
      </w:r>
      <w:r w:rsidRPr="00883549">
        <w:fldChar w:fldCharType="end"/>
      </w:r>
      <w:r w:rsidRPr="00883549">
        <w:rPr>
          <w:iCs/>
        </w:rPr>
        <w:t xml:space="preserve">  </w:t>
      </w:r>
      <w:r w:rsidRPr="00883549">
        <w:rPr>
          <w:rFonts w:hint="eastAsia"/>
          <w:iCs/>
        </w:rPr>
        <w:t>非网民</w:t>
      </w:r>
      <w:proofErr w:type="gramStart"/>
      <w:r w:rsidRPr="00883549">
        <w:rPr>
          <w:rFonts w:hint="eastAsia"/>
          <w:iCs/>
        </w:rPr>
        <w:t>不</w:t>
      </w:r>
      <w:proofErr w:type="gramEnd"/>
      <w:r w:rsidRPr="00883549">
        <w:rPr>
          <w:rFonts w:hint="eastAsia"/>
          <w:iCs/>
        </w:rPr>
        <w:t>上网原因</w:t>
      </w:r>
    </w:p>
    <w:p w14:paraId="51D39132" w14:textId="77777777" w:rsidR="004B4C00" w:rsidRPr="00883549" w:rsidRDefault="004B4C00" w:rsidP="00DF05C0">
      <w:pPr>
        <w:spacing w:beforeLines="50" w:before="156"/>
        <w:ind w:firstLine="420"/>
        <w:rPr>
          <w:rFonts w:eastAsiaTheme="minorEastAsia"/>
          <w:iCs/>
          <w:color w:val="000000" w:themeColor="text1"/>
        </w:rPr>
      </w:pPr>
      <w:r w:rsidRPr="00883549">
        <w:rPr>
          <w:rFonts w:eastAsiaTheme="minorEastAsia" w:hint="eastAsia"/>
          <w:iCs/>
          <w:color w:val="000000" w:themeColor="text1"/>
        </w:rPr>
        <w:t>促进非网民上网的首要因素是方便获取专业信息，占比为</w:t>
      </w:r>
      <w:r w:rsidRPr="00883549">
        <w:rPr>
          <w:rFonts w:eastAsiaTheme="minorEastAsia"/>
          <w:iCs/>
          <w:color w:val="000000" w:themeColor="text1"/>
        </w:rPr>
        <w:t>25.7%</w:t>
      </w:r>
      <w:r w:rsidRPr="00883549">
        <w:rPr>
          <w:rFonts w:eastAsiaTheme="minorEastAsia" w:hint="eastAsia"/>
          <w:iCs/>
          <w:color w:val="000000" w:themeColor="text1"/>
        </w:rPr>
        <w:t>；其次是方便与家人亲属沟通联系，占比为</w:t>
      </w:r>
      <w:r w:rsidRPr="00883549">
        <w:rPr>
          <w:rFonts w:eastAsiaTheme="minorEastAsia"/>
          <w:iCs/>
          <w:color w:val="000000" w:themeColor="text1"/>
        </w:rPr>
        <w:t>25.2%</w:t>
      </w:r>
      <w:r w:rsidRPr="00883549">
        <w:rPr>
          <w:rFonts w:eastAsiaTheme="minorEastAsia" w:hint="eastAsia"/>
          <w:iCs/>
          <w:color w:val="000000" w:themeColor="text1"/>
        </w:rPr>
        <w:t>；提供可以无障碍使用的上网设备是促进非网民上网的第三大因素，占比为</w:t>
      </w:r>
      <w:r w:rsidRPr="00883549">
        <w:rPr>
          <w:rFonts w:eastAsiaTheme="minorEastAsia"/>
          <w:iCs/>
          <w:color w:val="000000" w:themeColor="text1"/>
        </w:rPr>
        <w:t>23.5%</w:t>
      </w:r>
      <w:r w:rsidRPr="00883549">
        <w:rPr>
          <w:rFonts w:eastAsiaTheme="minorEastAsia" w:hint="eastAsia"/>
          <w:iCs/>
          <w:color w:val="000000" w:themeColor="text1"/>
        </w:rPr>
        <w:t>。</w:t>
      </w:r>
    </w:p>
    <w:p w14:paraId="3C75FD36" w14:textId="77777777" w:rsidR="004B4C00" w:rsidRPr="00883549" w:rsidRDefault="004B4C00" w:rsidP="00DF05C0">
      <w:pPr>
        <w:pStyle w:val="afff2"/>
        <w:spacing w:before="156"/>
        <w:ind w:firstLine="420"/>
        <w:rPr>
          <w:rFonts w:ascii="Times New Roman" w:hAnsi="Times New Roman"/>
          <w:i/>
          <w:iCs/>
        </w:rPr>
      </w:pPr>
      <w:r w:rsidRPr="00883549">
        <w:rPr>
          <w:rFonts w:ascii="Times New Roman" w:hAnsi="Times New Roman"/>
          <w:i/>
          <w:iCs/>
          <w:noProof/>
          <w:color w:val="000000" w:themeColor="text1"/>
        </w:rPr>
        <w:drawing>
          <wp:inline distT="0" distB="0" distL="0" distR="0" wp14:anchorId="5C81456E" wp14:editId="66516539">
            <wp:extent cx="5083810" cy="2764790"/>
            <wp:effectExtent l="0" t="0" r="2540" b="0"/>
            <wp:docPr id="244" name="图表 244"/>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4DDD5BEB" w14:textId="602BF7DD" w:rsidR="00D85EE7" w:rsidRPr="00883549" w:rsidRDefault="00D85EE7" w:rsidP="00D85EE7">
      <w:pPr>
        <w:pStyle w:val="a4"/>
        <w:spacing w:before="156"/>
        <w:rPr>
          <w:iCs/>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25</w:t>
      </w:r>
      <w:r w:rsidRPr="00883549">
        <w:fldChar w:fldCharType="end"/>
      </w:r>
      <w:r w:rsidRPr="00883549">
        <w:rPr>
          <w:iCs/>
        </w:rPr>
        <w:t xml:space="preserve">  </w:t>
      </w:r>
      <w:r w:rsidRPr="00883549">
        <w:rPr>
          <w:rFonts w:hint="eastAsia"/>
          <w:iCs/>
        </w:rPr>
        <w:t>非网民上网促进因素</w:t>
      </w:r>
    </w:p>
    <w:p w14:paraId="6618CECE" w14:textId="77777777" w:rsidR="00AA6A8C" w:rsidRPr="00883549" w:rsidRDefault="000E2C05" w:rsidP="00DF05C0">
      <w:pPr>
        <w:keepNext/>
        <w:keepLines/>
        <w:numPr>
          <w:ilvl w:val="0"/>
          <w:numId w:val="7"/>
        </w:numPr>
        <w:topLinePunct/>
        <w:snapToGrid w:val="0"/>
        <w:spacing w:before="400" w:after="300" w:line="312" w:lineRule="auto"/>
        <w:ind w:left="0" w:firstLineChars="0" w:firstLine="0"/>
        <w:outlineLvl w:val="1"/>
        <w:rPr>
          <w:rFonts w:eastAsia="黑体"/>
          <w:color w:val="000000" w:themeColor="text1"/>
          <w:sz w:val="36"/>
          <w:szCs w:val="36"/>
        </w:rPr>
      </w:pPr>
      <w:bookmarkStart w:id="354" w:name="_Toc95747603"/>
      <w:bookmarkStart w:id="355" w:name="_Toc130371054"/>
      <w:r w:rsidRPr="00883549">
        <w:rPr>
          <w:rFonts w:eastAsia="黑体" w:hint="eastAsia"/>
          <w:color w:val="000000" w:themeColor="text1"/>
          <w:sz w:val="36"/>
          <w:szCs w:val="36"/>
        </w:rPr>
        <w:t>网民属性结构</w:t>
      </w:r>
      <w:bookmarkEnd w:id="354"/>
      <w:bookmarkEnd w:id="355"/>
    </w:p>
    <w:p w14:paraId="60C2A706" w14:textId="77777777" w:rsidR="00AA6A8C" w:rsidRPr="00883549" w:rsidRDefault="000E2C05" w:rsidP="00DF05C0">
      <w:pPr>
        <w:keepLines/>
        <w:numPr>
          <w:ilvl w:val="0"/>
          <w:numId w:val="9"/>
        </w:numPr>
        <w:topLinePunct/>
        <w:snapToGrid w:val="0"/>
        <w:spacing w:before="320" w:after="200"/>
        <w:ind w:left="0" w:firstLineChars="0" w:firstLine="0"/>
        <w:outlineLvl w:val="2"/>
        <w:rPr>
          <w:rFonts w:eastAsia="楷体_GB2312"/>
          <w:color w:val="000000" w:themeColor="text1"/>
          <w:sz w:val="30"/>
          <w:szCs w:val="30"/>
        </w:rPr>
      </w:pPr>
      <w:bookmarkStart w:id="356" w:name="_Toc95747604"/>
      <w:bookmarkStart w:id="357" w:name="_Toc130371055"/>
      <w:r w:rsidRPr="00883549">
        <w:rPr>
          <w:rFonts w:eastAsia="楷体_GB2312" w:hint="eastAsia"/>
          <w:color w:val="000000" w:themeColor="text1"/>
          <w:sz w:val="30"/>
          <w:szCs w:val="30"/>
        </w:rPr>
        <w:t>性别结构</w:t>
      </w:r>
      <w:bookmarkEnd w:id="356"/>
      <w:bookmarkEnd w:id="357"/>
    </w:p>
    <w:p w14:paraId="4C1FB8B5" w14:textId="77777777" w:rsidR="00DE4FC4" w:rsidRPr="00883549" w:rsidRDefault="00DE4FC4" w:rsidP="00DF05C0">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w:t>
      </w:r>
      <w:r w:rsidRPr="00883549">
        <w:rPr>
          <w:rFonts w:hint="eastAsia"/>
          <w:color w:val="000000" w:themeColor="text1"/>
          <w:szCs w:val="21"/>
        </w:rPr>
        <w:t>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月，我国网民男女比例为</w:t>
      </w:r>
      <w:r w:rsidRPr="00883549">
        <w:rPr>
          <w:rFonts w:hint="eastAsia"/>
          <w:color w:val="000000" w:themeColor="text1"/>
          <w:szCs w:val="21"/>
        </w:rPr>
        <w:t>5</w:t>
      </w:r>
      <w:r w:rsidRPr="00883549">
        <w:rPr>
          <w:color w:val="000000" w:themeColor="text1"/>
          <w:szCs w:val="21"/>
        </w:rPr>
        <w:t>1.4:48.6</w:t>
      </w:r>
      <w:r w:rsidRPr="00883549">
        <w:rPr>
          <w:rFonts w:hint="eastAsia"/>
          <w:color w:val="000000" w:themeColor="text1"/>
          <w:szCs w:val="21"/>
        </w:rPr>
        <w:t>，与整体人口中男女比例基本一致。</w:t>
      </w:r>
    </w:p>
    <w:p w14:paraId="77FDCF6B" w14:textId="77777777" w:rsidR="00DE4FC4" w:rsidRPr="00883549" w:rsidRDefault="00DE4FC4" w:rsidP="00DF05C0">
      <w:pPr>
        <w:ind w:firstLine="420"/>
        <w:rPr>
          <w:color w:val="000000" w:themeColor="text1"/>
        </w:rPr>
      </w:pPr>
      <w:r w:rsidRPr="00883549">
        <w:rPr>
          <w:noProof/>
          <w:color w:val="000000" w:themeColor="text1"/>
        </w:rPr>
        <w:lastRenderedPageBreak/>
        <w:drawing>
          <wp:inline distT="0" distB="0" distL="0" distR="0" wp14:anchorId="5F0B29A4" wp14:editId="4A495677">
            <wp:extent cx="4601210" cy="2385060"/>
            <wp:effectExtent l="0" t="0" r="8890" b="15240"/>
            <wp:docPr id="22" name="图表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25A1B4A7" w14:textId="5C5AA22C"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26</w:t>
      </w:r>
      <w:r w:rsidRPr="00883549">
        <w:fldChar w:fldCharType="end"/>
      </w:r>
      <w:r w:rsidRPr="00883549">
        <w:t xml:space="preserve">  </w:t>
      </w:r>
      <w:r w:rsidRPr="00883549">
        <w:rPr>
          <w:rFonts w:hint="eastAsia"/>
        </w:rPr>
        <w:t>网民性别结构</w:t>
      </w:r>
    </w:p>
    <w:p w14:paraId="34E3CFDC" w14:textId="77777777" w:rsidR="00AA6A8C" w:rsidRPr="00883549" w:rsidRDefault="000E2C05" w:rsidP="00DF05C0">
      <w:pPr>
        <w:keepLines/>
        <w:numPr>
          <w:ilvl w:val="0"/>
          <w:numId w:val="9"/>
        </w:numPr>
        <w:topLinePunct/>
        <w:snapToGrid w:val="0"/>
        <w:spacing w:before="320" w:after="200"/>
        <w:ind w:left="0" w:firstLineChars="0" w:firstLine="0"/>
        <w:outlineLvl w:val="2"/>
        <w:rPr>
          <w:rFonts w:eastAsia="楷体_GB2312"/>
          <w:color w:val="000000" w:themeColor="text1"/>
          <w:sz w:val="30"/>
          <w:szCs w:val="30"/>
        </w:rPr>
      </w:pPr>
      <w:bookmarkStart w:id="358" w:name="_Toc95747605"/>
      <w:bookmarkStart w:id="359" w:name="_Toc130371056"/>
      <w:r w:rsidRPr="00883549">
        <w:rPr>
          <w:rFonts w:eastAsia="楷体_GB2312" w:hint="eastAsia"/>
          <w:color w:val="000000" w:themeColor="text1"/>
          <w:sz w:val="30"/>
          <w:szCs w:val="30"/>
        </w:rPr>
        <w:t>年龄结构</w:t>
      </w:r>
      <w:bookmarkEnd w:id="358"/>
      <w:bookmarkEnd w:id="359"/>
    </w:p>
    <w:p w14:paraId="694D15F3" w14:textId="03D2E307" w:rsidR="00DE4FC4" w:rsidRPr="00883549" w:rsidRDefault="00DE4FC4" w:rsidP="00DF05C0">
      <w:pPr>
        <w:ind w:left="221" w:firstLine="420"/>
        <w:rPr>
          <w:color w:val="000000" w:themeColor="text1"/>
          <w:szCs w:val="21"/>
        </w:rPr>
      </w:pPr>
      <w:r w:rsidRPr="00883549">
        <w:rPr>
          <w:rFonts w:hint="eastAsia"/>
          <w:color w:val="000000" w:themeColor="text1"/>
          <w:szCs w:val="21"/>
        </w:rPr>
        <w:t>截至</w:t>
      </w:r>
      <w:r w:rsidRPr="00883549">
        <w:rPr>
          <w:color w:val="000000" w:themeColor="text1"/>
          <w:szCs w:val="21"/>
        </w:rPr>
        <w:t>202</w:t>
      </w:r>
      <w:r w:rsidRPr="00883549">
        <w:rPr>
          <w:rFonts w:hint="eastAsia"/>
          <w:color w:val="000000" w:themeColor="text1"/>
          <w:szCs w:val="21"/>
        </w:rPr>
        <w:t>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w:t>
      </w:r>
      <w:r w:rsidRPr="00883549">
        <w:rPr>
          <w:color w:val="000000" w:themeColor="text1"/>
          <w:szCs w:val="21"/>
        </w:rPr>
        <w:t>20-29</w:t>
      </w:r>
      <w:r w:rsidRPr="00883549">
        <w:rPr>
          <w:rFonts w:hint="eastAsia"/>
          <w:color w:val="000000" w:themeColor="text1"/>
          <w:szCs w:val="21"/>
        </w:rPr>
        <w:t>岁、</w:t>
      </w:r>
      <w:r w:rsidRPr="00883549">
        <w:rPr>
          <w:color w:val="000000" w:themeColor="text1"/>
          <w:szCs w:val="21"/>
        </w:rPr>
        <w:t>30-39</w:t>
      </w:r>
      <w:r w:rsidRPr="00883549">
        <w:rPr>
          <w:rFonts w:hint="eastAsia"/>
          <w:color w:val="000000" w:themeColor="text1"/>
          <w:szCs w:val="21"/>
        </w:rPr>
        <w:t>岁、</w:t>
      </w:r>
      <w:r w:rsidRPr="00883549">
        <w:rPr>
          <w:color w:val="000000" w:themeColor="text1"/>
          <w:szCs w:val="21"/>
        </w:rPr>
        <w:t>40-49</w:t>
      </w:r>
      <w:r w:rsidRPr="00883549">
        <w:rPr>
          <w:rFonts w:hint="eastAsia"/>
          <w:color w:val="000000" w:themeColor="text1"/>
          <w:szCs w:val="21"/>
        </w:rPr>
        <w:t>岁网民占比分别为</w:t>
      </w:r>
      <w:r w:rsidRPr="00883549">
        <w:rPr>
          <w:rFonts w:hint="eastAsia"/>
          <w:color w:val="000000" w:themeColor="text1"/>
          <w:szCs w:val="21"/>
        </w:rPr>
        <w:t>1</w:t>
      </w:r>
      <w:r w:rsidRPr="00883549">
        <w:rPr>
          <w:color w:val="000000" w:themeColor="text1"/>
          <w:szCs w:val="21"/>
        </w:rPr>
        <w:t>4.2%</w:t>
      </w:r>
      <w:r w:rsidRPr="00883549">
        <w:rPr>
          <w:rFonts w:hint="eastAsia"/>
          <w:color w:val="000000" w:themeColor="text1"/>
          <w:szCs w:val="21"/>
        </w:rPr>
        <w:t>、</w:t>
      </w:r>
      <w:r w:rsidRPr="00883549">
        <w:rPr>
          <w:rFonts w:hint="eastAsia"/>
          <w:color w:val="000000" w:themeColor="text1"/>
          <w:szCs w:val="21"/>
        </w:rPr>
        <w:t>1</w:t>
      </w:r>
      <w:r w:rsidRPr="00883549">
        <w:rPr>
          <w:color w:val="000000" w:themeColor="text1"/>
          <w:szCs w:val="21"/>
        </w:rPr>
        <w:t>9.6%</w:t>
      </w:r>
      <w:r w:rsidRPr="00883549">
        <w:rPr>
          <w:rFonts w:hint="eastAsia"/>
          <w:color w:val="000000" w:themeColor="text1"/>
          <w:szCs w:val="21"/>
        </w:rPr>
        <w:t>和</w:t>
      </w:r>
      <w:r w:rsidRPr="00883549">
        <w:rPr>
          <w:rFonts w:hint="eastAsia"/>
          <w:color w:val="000000" w:themeColor="text1"/>
          <w:szCs w:val="21"/>
        </w:rPr>
        <w:t>1</w:t>
      </w:r>
      <w:r w:rsidRPr="00883549">
        <w:rPr>
          <w:color w:val="000000" w:themeColor="text1"/>
          <w:szCs w:val="21"/>
        </w:rPr>
        <w:t>6.7%</w:t>
      </w:r>
      <w:r w:rsidRPr="00883549">
        <w:rPr>
          <w:rFonts w:hint="eastAsia"/>
          <w:color w:val="000000" w:themeColor="text1"/>
          <w:szCs w:val="21"/>
        </w:rPr>
        <w:t>；</w:t>
      </w:r>
      <w:r w:rsidRPr="00883549">
        <w:rPr>
          <w:color w:val="000000" w:themeColor="text1"/>
          <w:szCs w:val="21"/>
        </w:rPr>
        <w:t>50</w:t>
      </w:r>
      <w:r w:rsidRPr="00883549">
        <w:rPr>
          <w:rFonts w:hint="eastAsia"/>
          <w:color w:val="000000" w:themeColor="text1"/>
          <w:szCs w:val="21"/>
        </w:rPr>
        <w:t>岁及以上网民群体占比</w:t>
      </w:r>
      <w:r w:rsidRPr="00883549">
        <w:rPr>
          <w:rFonts w:hint="eastAsia"/>
          <w:color w:val="000000" w:themeColor="text1"/>
        </w:rPr>
        <w:t>由</w:t>
      </w:r>
      <w:r w:rsidRPr="00883549">
        <w:rPr>
          <w:color w:val="000000" w:themeColor="text1"/>
        </w:rPr>
        <w:t>2021</w:t>
      </w:r>
      <w:r w:rsidRPr="00883549">
        <w:rPr>
          <w:rFonts w:hint="eastAsia"/>
          <w:color w:val="000000" w:themeColor="text1"/>
        </w:rPr>
        <w:t>年</w:t>
      </w:r>
      <w:r w:rsidRPr="00883549">
        <w:rPr>
          <w:color w:val="000000" w:themeColor="text1"/>
        </w:rPr>
        <w:t>12</w:t>
      </w:r>
      <w:r w:rsidRPr="00883549">
        <w:rPr>
          <w:rFonts w:hint="eastAsia"/>
          <w:color w:val="000000" w:themeColor="text1"/>
        </w:rPr>
        <w:t>月的</w:t>
      </w:r>
      <w:r w:rsidR="009A1FD3" w:rsidRPr="00883549">
        <w:rPr>
          <w:color w:val="000000" w:themeColor="text1"/>
        </w:rPr>
        <w:t>26.8</w:t>
      </w:r>
      <w:r w:rsidRPr="00883549">
        <w:rPr>
          <w:color w:val="000000" w:themeColor="text1"/>
        </w:rPr>
        <w:t>%</w:t>
      </w:r>
      <w:r w:rsidRPr="00883549">
        <w:rPr>
          <w:rFonts w:hint="eastAsia"/>
          <w:color w:val="000000" w:themeColor="text1"/>
        </w:rPr>
        <w:t>提升至</w:t>
      </w:r>
      <w:r w:rsidR="009A1FD3" w:rsidRPr="00883549">
        <w:rPr>
          <w:color w:val="000000" w:themeColor="text1"/>
        </w:rPr>
        <w:t>30.8</w:t>
      </w:r>
      <w:r w:rsidRPr="00883549">
        <w:rPr>
          <w:color w:val="000000" w:themeColor="text1"/>
          <w:szCs w:val="21"/>
        </w:rPr>
        <w:t>%</w:t>
      </w:r>
      <w:r w:rsidRPr="00883549">
        <w:rPr>
          <w:rFonts w:hint="eastAsia"/>
          <w:color w:val="000000" w:themeColor="text1"/>
          <w:szCs w:val="21"/>
        </w:rPr>
        <w:t>，互联网进一步向中老年群体渗透。</w:t>
      </w:r>
    </w:p>
    <w:p w14:paraId="4D50099B" w14:textId="77777777" w:rsidR="00DE4FC4" w:rsidRPr="00883549" w:rsidRDefault="00DE4FC4" w:rsidP="00DF05C0">
      <w:pPr>
        <w:pStyle w:val="afff2"/>
        <w:spacing w:before="156"/>
        <w:ind w:firstLine="420"/>
        <w:rPr>
          <w:rFonts w:ascii="Times New Roman" w:hAnsi="Times New Roman"/>
          <w:color w:val="000000" w:themeColor="text1"/>
        </w:rPr>
      </w:pPr>
      <w:r w:rsidRPr="00883549">
        <w:rPr>
          <w:rFonts w:ascii="Times New Roman" w:hAnsi="Times New Roman"/>
          <w:noProof/>
          <w:color w:val="000000" w:themeColor="text1"/>
        </w:rPr>
        <w:drawing>
          <wp:inline distT="0" distB="0" distL="0" distR="0" wp14:anchorId="128D6297" wp14:editId="550C082E">
            <wp:extent cx="4601210" cy="2385060"/>
            <wp:effectExtent l="0" t="0" r="8890" b="15240"/>
            <wp:docPr id="25" name="图表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1F208A81" w14:textId="5CEDCD31"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27</w:t>
      </w:r>
      <w:r w:rsidRPr="00883549">
        <w:fldChar w:fldCharType="end"/>
      </w:r>
      <w:r w:rsidRPr="00883549">
        <w:t xml:space="preserve">  </w:t>
      </w:r>
      <w:r w:rsidRPr="00883549">
        <w:rPr>
          <w:rFonts w:hint="eastAsia"/>
        </w:rPr>
        <w:t>网民年龄结构</w:t>
      </w:r>
    </w:p>
    <w:p w14:paraId="20112D88" w14:textId="530D6EA9" w:rsidR="004F17EC" w:rsidRPr="00883549" w:rsidRDefault="00E32B88" w:rsidP="00DF05C0">
      <w:pPr>
        <w:ind w:firstLineChars="0" w:firstLine="0"/>
      </w:pPr>
      <w:r w:rsidRPr="00883549">
        <w:br w:type="page"/>
      </w:r>
      <w:r w:rsidR="004F17EC" w:rsidRPr="00883549">
        <w:lastRenderedPageBreak/>
        <w:br w:type="page"/>
      </w:r>
    </w:p>
    <w:p w14:paraId="06EE9AB3" w14:textId="77777777" w:rsidR="00AA6A8C" w:rsidRPr="00883549" w:rsidRDefault="000E2C05" w:rsidP="00DF05C0">
      <w:pPr>
        <w:pStyle w:val="1"/>
        <w:numPr>
          <w:ilvl w:val="0"/>
          <w:numId w:val="2"/>
        </w:numPr>
        <w:spacing w:before="120" w:after="600" w:line="312" w:lineRule="auto"/>
        <w:ind w:left="0" w:firstLineChars="0" w:firstLine="0"/>
        <w:rPr>
          <w:rFonts w:eastAsia="仿宋_GB2312"/>
          <w:b/>
          <w:color w:val="000000" w:themeColor="text1"/>
          <w:sz w:val="52"/>
          <w:szCs w:val="52"/>
        </w:rPr>
      </w:pPr>
      <w:bookmarkStart w:id="360" w:name="_Toc27456"/>
      <w:bookmarkStart w:id="361" w:name="_Toc5378"/>
      <w:bookmarkStart w:id="362" w:name="_Toc3927"/>
      <w:bookmarkStart w:id="363" w:name="_Toc19615"/>
      <w:bookmarkStart w:id="364" w:name="_Toc31005"/>
      <w:bookmarkStart w:id="365" w:name="_Toc130371057"/>
      <w:r w:rsidRPr="00883549">
        <w:rPr>
          <w:rFonts w:eastAsia="仿宋_GB2312" w:hint="eastAsia"/>
          <w:b/>
          <w:color w:val="000000" w:themeColor="text1"/>
          <w:sz w:val="52"/>
          <w:szCs w:val="52"/>
        </w:rPr>
        <w:lastRenderedPageBreak/>
        <w:t>互联网应用发展</w:t>
      </w:r>
      <w:r w:rsidRPr="00883549">
        <w:rPr>
          <w:rFonts w:eastAsia="仿宋_GB2312"/>
          <w:b/>
          <w:color w:val="000000" w:themeColor="text1"/>
          <w:sz w:val="52"/>
          <w:szCs w:val="52"/>
        </w:rPr>
        <w:t>状况</w:t>
      </w:r>
      <w:bookmarkEnd w:id="360"/>
      <w:bookmarkEnd w:id="361"/>
      <w:bookmarkEnd w:id="362"/>
      <w:bookmarkEnd w:id="363"/>
      <w:bookmarkEnd w:id="364"/>
      <w:bookmarkEnd w:id="365"/>
    </w:p>
    <w:p w14:paraId="0AB175E2" w14:textId="5DC78672" w:rsidR="00AA6A8C" w:rsidRPr="00883549" w:rsidRDefault="000E2C05" w:rsidP="00DF05C0">
      <w:pPr>
        <w:pStyle w:val="2"/>
        <w:numPr>
          <w:ilvl w:val="0"/>
          <w:numId w:val="10"/>
        </w:numPr>
        <w:spacing w:before="400" w:after="300" w:line="312" w:lineRule="auto"/>
        <w:ind w:left="0" w:firstLine="0"/>
        <w:rPr>
          <w:rFonts w:eastAsia="黑体"/>
          <w:color w:val="000000" w:themeColor="text1"/>
          <w:sz w:val="36"/>
          <w:szCs w:val="36"/>
        </w:rPr>
      </w:pPr>
      <w:bookmarkStart w:id="366" w:name="_Toc15090"/>
      <w:bookmarkStart w:id="367" w:name="_Toc29273"/>
      <w:bookmarkStart w:id="368" w:name="_Toc26840"/>
      <w:bookmarkStart w:id="369" w:name="_Toc1580"/>
      <w:bookmarkStart w:id="370" w:name="_Toc2293"/>
      <w:bookmarkStart w:id="371" w:name="_Toc130371058"/>
      <w:r w:rsidRPr="00883549">
        <w:rPr>
          <w:rFonts w:eastAsia="黑体" w:hint="eastAsia"/>
          <w:color w:val="000000" w:themeColor="text1"/>
          <w:sz w:val="36"/>
          <w:szCs w:val="36"/>
        </w:rPr>
        <w:t>互联网应用</w:t>
      </w:r>
      <w:bookmarkEnd w:id="227"/>
      <w:bookmarkEnd w:id="228"/>
      <w:bookmarkEnd w:id="229"/>
      <w:r w:rsidRPr="00883549">
        <w:rPr>
          <w:rFonts w:eastAsia="黑体" w:hint="eastAsia"/>
          <w:color w:val="000000" w:themeColor="text1"/>
          <w:sz w:val="36"/>
          <w:szCs w:val="36"/>
        </w:rPr>
        <w:t>发展</w:t>
      </w:r>
      <w:bookmarkEnd w:id="230"/>
      <w:r w:rsidRPr="00883549">
        <w:rPr>
          <w:rFonts w:eastAsia="黑体" w:hint="eastAsia"/>
          <w:color w:val="000000" w:themeColor="text1"/>
          <w:sz w:val="36"/>
          <w:szCs w:val="36"/>
        </w:rPr>
        <w:t>概述</w:t>
      </w:r>
      <w:bookmarkEnd w:id="366"/>
      <w:bookmarkEnd w:id="367"/>
      <w:bookmarkEnd w:id="368"/>
      <w:bookmarkEnd w:id="369"/>
      <w:bookmarkEnd w:id="370"/>
      <w:bookmarkEnd w:id="371"/>
    </w:p>
    <w:p w14:paraId="55042310" w14:textId="72C6E889" w:rsidR="00EA0880" w:rsidRPr="00883549" w:rsidRDefault="00EA0880" w:rsidP="00DF05C0">
      <w:pPr>
        <w:ind w:firstLine="420"/>
        <w:rPr>
          <w:rFonts w:eastAsiaTheme="minorEastAsia"/>
          <w:color w:val="000000" w:themeColor="text1"/>
          <w:kern w:val="44"/>
          <w:szCs w:val="21"/>
        </w:rPr>
      </w:pPr>
      <w:bookmarkStart w:id="372" w:name="_Toc456859279"/>
      <w:r w:rsidRPr="00883549">
        <w:rPr>
          <w:color w:val="000000" w:themeColor="text1"/>
        </w:rPr>
        <w:t>2022</w:t>
      </w:r>
      <w:r w:rsidRPr="00883549">
        <w:rPr>
          <w:rFonts w:hint="eastAsia"/>
          <w:color w:val="000000" w:themeColor="text1"/>
        </w:rPr>
        <w:t>年，我国各类个人互联网应用持续发展。即时通信的用户规模保持第一，较</w:t>
      </w:r>
      <w:r w:rsidRPr="00883549">
        <w:rPr>
          <w:color w:val="000000" w:themeColor="text1"/>
        </w:rPr>
        <w:t>2021</w:t>
      </w:r>
      <w:r w:rsidRPr="00883549">
        <w:rPr>
          <w:rFonts w:hint="eastAsia"/>
          <w:color w:val="000000" w:themeColor="text1"/>
        </w:rPr>
        <w:t>年</w:t>
      </w:r>
      <w:r w:rsidRPr="00883549">
        <w:rPr>
          <w:color w:val="000000" w:themeColor="text1"/>
        </w:rPr>
        <w:t>12</w:t>
      </w:r>
      <w:r w:rsidRPr="00883549">
        <w:rPr>
          <w:rFonts w:hint="eastAsia"/>
          <w:color w:val="000000" w:themeColor="text1"/>
        </w:rPr>
        <w:t>月增长</w:t>
      </w:r>
      <w:r w:rsidR="00D331B5" w:rsidRPr="00883549">
        <w:rPr>
          <w:rFonts w:hint="eastAsia"/>
          <w:color w:val="000000" w:themeColor="text1"/>
        </w:rPr>
        <w:t>3141</w:t>
      </w:r>
      <w:r w:rsidRPr="00883549">
        <w:rPr>
          <w:rFonts w:hint="eastAsia"/>
          <w:color w:val="000000" w:themeColor="text1"/>
        </w:rPr>
        <w:t>万，使用率达</w:t>
      </w:r>
      <w:r w:rsidR="00D331B5" w:rsidRPr="00883549">
        <w:rPr>
          <w:color w:val="000000" w:themeColor="text1"/>
        </w:rPr>
        <w:t>97.2</w:t>
      </w:r>
      <w:r w:rsidRPr="00883549">
        <w:rPr>
          <w:color w:val="000000" w:themeColor="text1"/>
        </w:rPr>
        <w:t>%</w:t>
      </w:r>
      <w:r w:rsidRPr="00883549">
        <w:rPr>
          <w:rFonts w:hint="eastAsia"/>
          <w:color w:val="000000" w:themeColor="text1"/>
        </w:rPr>
        <w:t>；</w:t>
      </w:r>
      <w:r w:rsidR="00D331B5" w:rsidRPr="00883549">
        <w:rPr>
          <w:rFonts w:hint="eastAsia"/>
          <w:color w:val="000000" w:themeColor="text1"/>
        </w:rPr>
        <w:t>互联网医疗</w:t>
      </w:r>
      <w:r w:rsidRPr="00883549">
        <w:rPr>
          <w:rFonts w:hint="eastAsia"/>
          <w:color w:val="000000" w:themeColor="text1"/>
        </w:rPr>
        <w:t>、</w:t>
      </w:r>
      <w:r w:rsidR="00D331B5" w:rsidRPr="00883549">
        <w:rPr>
          <w:rFonts w:hint="eastAsia"/>
          <w:color w:val="000000" w:themeColor="text1"/>
        </w:rPr>
        <w:t>线上</w:t>
      </w:r>
      <w:r w:rsidR="00D331B5" w:rsidRPr="00883549">
        <w:rPr>
          <w:color w:val="000000" w:themeColor="text1"/>
        </w:rPr>
        <w:t>办公</w:t>
      </w:r>
      <w:r w:rsidRPr="00883549">
        <w:rPr>
          <w:rFonts w:hint="eastAsia"/>
          <w:color w:val="000000" w:themeColor="text1"/>
        </w:rPr>
        <w:t>的用户规模较</w:t>
      </w:r>
      <w:r w:rsidRPr="00883549">
        <w:rPr>
          <w:color w:val="000000" w:themeColor="text1"/>
        </w:rPr>
        <w:t>2021</w:t>
      </w:r>
      <w:r w:rsidRPr="00883549">
        <w:rPr>
          <w:rFonts w:hint="eastAsia"/>
          <w:color w:val="000000" w:themeColor="text1"/>
        </w:rPr>
        <w:t>年</w:t>
      </w:r>
      <w:r w:rsidRPr="00883549">
        <w:rPr>
          <w:color w:val="000000" w:themeColor="text1"/>
        </w:rPr>
        <w:t>12</w:t>
      </w:r>
      <w:proofErr w:type="gramStart"/>
      <w:r w:rsidRPr="00883549">
        <w:rPr>
          <w:rFonts w:hint="eastAsia"/>
          <w:color w:val="000000" w:themeColor="text1"/>
        </w:rPr>
        <w:t>月</w:t>
      </w:r>
      <w:r w:rsidR="0036359F" w:rsidRPr="00883549">
        <w:rPr>
          <w:rFonts w:hint="eastAsia"/>
          <w:color w:val="000000" w:themeColor="text1"/>
        </w:rPr>
        <w:t>分</w:t>
      </w:r>
      <w:proofErr w:type="gramEnd"/>
      <w:r w:rsidR="0036359F" w:rsidRPr="00883549">
        <w:rPr>
          <w:rFonts w:hint="eastAsia"/>
          <w:color w:val="000000" w:themeColor="text1"/>
        </w:rPr>
        <w:t>别</w:t>
      </w:r>
      <w:r w:rsidRPr="00883549">
        <w:rPr>
          <w:rFonts w:hint="eastAsia"/>
          <w:color w:val="000000" w:themeColor="text1"/>
        </w:rPr>
        <w:t>增长</w:t>
      </w:r>
      <w:r w:rsidR="00D331B5" w:rsidRPr="00883549">
        <w:rPr>
          <w:color w:val="000000" w:themeColor="text1"/>
        </w:rPr>
        <w:t>6466</w:t>
      </w:r>
      <w:r w:rsidR="00D331B5" w:rsidRPr="00883549">
        <w:rPr>
          <w:rFonts w:hint="eastAsia"/>
          <w:color w:val="000000" w:themeColor="text1"/>
        </w:rPr>
        <w:t>万、</w:t>
      </w:r>
      <w:r w:rsidR="00D331B5" w:rsidRPr="00883549">
        <w:rPr>
          <w:rFonts w:hint="eastAsia"/>
          <w:color w:val="000000" w:themeColor="text1"/>
        </w:rPr>
        <w:t>7078</w:t>
      </w:r>
      <w:r w:rsidRPr="00883549">
        <w:rPr>
          <w:rFonts w:hint="eastAsia"/>
          <w:color w:val="000000" w:themeColor="text1"/>
        </w:rPr>
        <w:t>万，增长率分别为</w:t>
      </w:r>
      <w:r w:rsidR="00D331B5" w:rsidRPr="00883549">
        <w:rPr>
          <w:color w:val="000000" w:themeColor="text1"/>
        </w:rPr>
        <w:t>21.7</w:t>
      </w:r>
      <w:r w:rsidRPr="00883549">
        <w:rPr>
          <w:color w:val="000000" w:themeColor="text1"/>
        </w:rPr>
        <w:t>%</w:t>
      </w:r>
      <w:r w:rsidRPr="00883549">
        <w:rPr>
          <w:rFonts w:hint="eastAsia"/>
          <w:color w:val="000000" w:themeColor="text1"/>
        </w:rPr>
        <w:t>、</w:t>
      </w:r>
      <w:r w:rsidR="00D331B5" w:rsidRPr="00883549">
        <w:rPr>
          <w:color w:val="000000" w:themeColor="text1"/>
        </w:rPr>
        <w:t>15.1</w:t>
      </w:r>
      <w:r w:rsidRPr="00883549">
        <w:rPr>
          <w:color w:val="000000" w:themeColor="text1"/>
        </w:rPr>
        <w:t>%</w:t>
      </w:r>
      <w:r w:rsidRPr="00883549">
        <w:rPr>
          <w:rFonts w:hint="eastAsia"/>
          <w:color w:val="000000" w:themeColor="text1"/>
        </w:rPr>
        <w:t>。</w:t>
      </w:r>
    </w:p>
    <w:p w14:paraId="1AC1ECFD" w14:textId="1F8AEBF5" w:rsidR="00EA0880" w:rsidRPr="00883549" w:rsidRDefault="00EA0880" w:rsidP="00DF05C0">
      <w:pPr>
        <w:spacing w:beforeLines="50" w:before="156"/>
        <w:ind w:firstLineChars="0" w:firstLine="0"/>
        <w:jc w:val="center"/>
        <w:rPr>
          <w:rFonts w:eastAsia="黑体" w:cs="Arial"/>
          <w:color w:val="000000" w:themeColor="text1"/>
          <w:szCs w:val="21"/>
        </w:rPr>
      </w:pPr>
      <w:r w:rsidRPr="00883549">
        <w:rPr>
          <w:rFonts w:eastAsia="黑体" w:cs="Arial" w:hint="eastAsia"/>
          <w:color w:val="000000" w:themeColor="text1"/>
          <w:szCs w:val="21"/>
        </w:rPr>
        <w:t>表</w:t>
      </w:r>
      <w:r w:rsidRPr="00883549">
        <w:rPr>
          <w:rFonts w:eastAsia="黑体" w:cs="Arial"/>
          <w:color w:val="000000" w:themeColor="text1"/>
          <w:szCs w:val="21"/>
        </w:rPr>
        <w:t xml:space="preserve"> </w:t>
      </w:r>
      <w:r w:rsidRPr="00883549">
        <w:rPr>
          <w:rFonts w:eastAsia="黑体" w:cs="Arial"/>
          <w:color w:val="000000" w:themeColor="text1"/>
          <w:szCs w:val="21"/>
        </w:rPr>
        <w:fldChar w:fldCharType="begin"/>
      </w:r>
      <w:r w:rsidRPr="00883549">
        <w:rPr>
          <w:rFonts w:eastAsia="黑体" w:cs="Arial"/>
          <w:color w:val="000000" w:themeColor="text1"/>
          <w:szCs w:val="21"/>
        </w:rPr>
        <w:instrText xml:space="preserve">SEQ </w:instrText>
      </w:r>
      <w:r w:rsidRPr="00883549">
        <w:rPr>
          <w:rFonts w:eastAsia="黑体" w:cs="Arial" w:hint="eastAsia"/>
          <w:color w:val="000000" w:themeColor="text1"/>
          <w:szCs w:val="21"/>
        </w:rPr>
        <w:instrText>表</w:instrText>
      </w:r>
      <w:r w:rsidRPr="00883549">
        <w:rPr>
          <w:rFonts w:eastAsia="黑体" w:cs="Arial"/>
          <w:color w:val="000000" w:themeColor="text1"/>
          <w:szCs w:val="21"/>
        </w:rPr>
        <w:instrText xml:space="preserve"> \* ARABIC</w:instrText>
      </w:r>
      <w:r w:rsidRPr="00883549">
        <w:rPr>
          <w:rFonts w:eastAsia="黑体" w:cs="Arial"/>
          <w:color w:val="000000" w:themeColor="text1"/>
          <w:szCs w:val="21"/>
        </w:rPr>
        <w:fldChar w:fldCharType="separate"/>
      </w:r>
      <w:r w:rsidR="0070025D">
        <w:rPr>
          <w:rFonts w:eastAsia="黑体" w:cs="Arial"/>
          <w:noProof/>
          <w:color w:val="000000" w:themeColor="text1"/>
          <w:szCs w:val="21"/>
        </w:rPr>
        <w:t>5</w:t>
      </w:r>
      <w:r w:rsidRPr="00883549">
        <w:rPr>
          <w:rFonts w:eastAsia="黑体" w:cs="Arial"/>
          <w:color w:val="000000" w:themeColor="text1"/>
          <w:szCs w:val="21"/>
        </w:rPr>
        <w:fldChar w:fldCharType="end"/>
      </w:r>
      <w:r w:rsidRPr="00883549">
        <w:rPr>
          <w:rFonts w:eastAsia="黑体" w:cs="Arial"/>
          <w:color w:val="000000" w:themeColor="text1"/>
          <w:szCs w:val="21"/>
        </w:rPr>
        <w:t xml:space="preserve">  2021.12-2022.12</w:t>
      </w:r>
      <w:proofErr w:type="gramStart"/>
      <w:r w:rsidRPr="00883549">
        <w:rPr>
          <w:rFonts w:eastAsia="黑体" w:cs="Arial" w:hint="eastAsia"/>
          <w:color w:val="000000" w:themeColor="text1"/>
          <w:szCs w:val="21"/>
        </w:rPr>
        <w:t>各</w:t>
      </w:r>
      <w:proofErr w:type="gramEnd"/>
      <w:r w:rsidRPr="00883549">
        <w:rPr>
          <w:rFonts w:eastAsia="黑体" w:cs="Arial" w:hint="eastAsia"/>
          <w:color w:val="000000" w:themeColor="text1"/>
          <w:szCs w:val="21"/>
        </w:rPr>
        <w:t>类互联网应用用户规模和网民使用率</w:t>
      </w:r>
    </w:p>
    <w:tbl>
      <w:tblPr>
        <w:tblStyle w:val="3-118"/>
        <w:tblW w:w="8265" w:type="dxa"/>
        <w:jc w:val="center"/>
        <w:tblBorders>
          <w:insideH w:val="single" w:sz="8" w:space="0" w:color="FFFFFF" w:themeColor="background1"/>
          <w:insideV w:val="single" w:sz="8" w:space="0" w:color="FFFFFF" w:themeColor="background1"/>
        </w:tblBorders>
        <w:tblLayout w:type="fixed"/>
        <w:tblLook w:val="04A0" w:firstRow="1" w:lastRow="0" w:firstColumn="1" w:lastColumn="0" w:noHBand="0" w:noVBand="1"/>
      </w:tblPr>
      <w:tblGrid>
        <w:gridCol w:w="2194"/>
        <w:gridCol w:w="1213"/>
        <w:gridCol w:w="1214"/>
        <w:gridCol w:w="1214"/>
        <w:gridCol w:w="1214"/>
        <w:gridCol w:w="1216"/>
      </w:tblGrid>
      <w:tr w:rsidR="00EA0880" w:rsidRPr="00883549" w14:paraId="4604F78E" w14:textId="77777777" w:rsidTr="00122A6B">
        <w:trPr>
          <w:cnfStyle w:val="100000000000" w:firstRow="1" w:lastRow="0" w:firstColumn="0" w:lastColumn="0" w:oddVBand="0" w:evenVBand="0" w:oddHBand="0" w:evenHBand="0" w:firstRowFirstColumn="0" w:firstRowLastColumn="0" w:lastRowFirstColumn="0" w:lastRowLastColumn="0"/>
          <w:trHeight w:val="398"/>
          <w:tblHeader/>
          <w:jc w:val="center"/>
        </w:trPr>
        <w:tc>
          <w:tcPr>
            <w:cnfStyle w:val="001000000000" w:firstRow="0" w:lastRow="0" w:firstColumn="1" w:lastColumn="0" w:oddVBand="0" w:evenVBand="0" w:oddHBand="0" w:evenHBand="0" w:firstRowFirstColumn="0" w:firstRowLastColumn="0" w:lastRowFirstColumn="0" w:lastRowLastColumn="0"/>
            <w:tcW w:w="2194" w:type="dxa"/>
            <w:tcBorders>
              <w:bottom w:val="nil"/>
            </w:tcBorders>
            <w:noWrap/>
            <w:vAlign w:val="center"/>
          </w:tcPr>
          <w:p w14:paraId="1479FAB5" w14:textId="77777777" w:rsidR="00EA0880" w:rsidRPr="00883549" w:rsidRDefault="00EA0880"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应用</w:t>
            </w:r>
          </w:p>
        </w:tc>
        <w:tc>
          <w:tcPr>
            <w:tcW w:w="1213" w:type="dxa"/>
            <w:tcBorders>
              <w:bottom w:val="single" w:sz="8" w:space="0" w:color="FFFFFF" w:themeColor="background1"/>
            </w:tcBorders>
            <w:noWrap/>
            <w:vAlign w:val="center"/>
          </w:tcPr>
          <w:p w14:paraId="1AF154BC" w14:textId="77777777" w:rsidR="00CE7EDE" w:rsidRPr="00883549" w:rsidRDefault="00CE7EDE"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bCs w:val="0"/>
                <w:color w:val="000000" w:themeColor="text1"/>
                <w:sz w:val="18"/>
                <w:szCs w:val="18"/>
              </w:rPr>
              <w:t>2021.12</w:t>
            </w:r>
          </w:p>
          <w:p w14:paraId="2693AEE6" w14:textId="4790D968" w:rsidR="00EA0880" w:rsidRPr="00883549" w:rsidRDefault="00EA0880"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eastAsia="微软雅黑" w:hAnsi="Times New Roman" w:hint="eastAsia"/>
                <w:b w:val="0"/>
                <w:bCs w:val="0"/>
                <w:color w:val="000000" w:themeColor="text1"/>
                <w:sz w:val="18"/>
                <w:szCs w:val="18"/>
              </w:rPr>
              <w:t>用户规模（万）</w:t>
            </w:r>
          </w:p>
        </w:tc>
        <w:tc>
          <w:tcPr>
            <w:tcW w:w="1214" w:type="dxa"/>
            <w:tcBorders>
              <w:bottom w:val="single" w:sz="8" w:space="0" w:color="FFFFFF" w:themeColor="background1"/>
            </w:tcBorders>
            <w:noWrap/>
            <w:vAlign w:val="center"/>
          </w:tcPr>
          <w:p w14:paraId="48F832B5" w14:textId="77777777" w:rsidR="00CE7EDE" w:rsidRPr="00883549" w:rsidRDefault="00CE7EDE"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bCs w:val="0"/>
                <w:color w:val="000000" w:themeColor="text1"/>
                <w:sz w:val="18"/>
                <w:szCs w:val="18"/>
              </w:rPr>
              <w:t>2021.12</w:t>
            </w:r>
          </w:p>
          <w:p w14:paraId="0AA9696D" w14:textId="315946A7" w:rsidR="00EA0880" w:rsidRPr="00883549" w:rsidRDefault="00EA0880"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eastAsia="微软雅黑" w:hAnsi="Times New Roman" w:hint="eastAsia"/>
                <w:b w:val="0"/>
                <w:bCs w:val="0"/>
                <w:color w:val="000000" w:themeColor="text1"/>
                <w:sz w:val="18"/>
                <w:szCs w:val="18"/>
              </w:rPr>
              <w:t>网民使用率</w:t>
            </w:r>
          </w:p>
        </w:tc>
        <w:tc>
          <w:tcPr>
            <w:tcW w:w="1214" w:type="dxa"/>
            <w:tcBorders>
              <w:bottom w:val="single" w:sz="8" w:space="0" w:color="FFFFFF" w:themeColor="background1"/>
            </w:tcBorders>
            <w:noWrap/>
            <w:vAlign w:val="center"/>
          </w:tcPr>
          <w:p w14:paraId="04D9FC15" w14:textId="77777777" w:rsidR="00CE7EDE" w:rsidRPr="00883549" w:rsidRDefault="00CE7EDE"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bCs w:val="0"/>
                <w:color w:val="000000" w:themeColor="text1"/>
                <w:sz w:val="18"/>
                <w:szCs w:val="18"/>
              </w:rPr>
              <w:t>2022.12</w:t>
            </w:r>
          </w:p>
          <w:p w14:paraId="203E3319" w14:textId="0665A790" w:rsidR="00EA0880" w:rsidRPr="00883549" w:rsidRDefault="00EA0880"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eastAsia="微软雅黑" w:hAnsi="Times New Roman" w:hint="eastAsia"/>
                <w:b w:val="0"/>
                <w:bCs w:val="0"/>
                <w:color w:val="000000" w:themeColor="text1"/>
                <w:sz w:val="18"/>
                <w:szCs w:val="18"/>
              </w:rPr>
              <w:t>用户规模（万）</w:t>
            </w:r>
          </w:p>
        </w:tc>
        <w:tc>
          <w:tcPr>
            <w:tcW w:w="1214" w:type="dxa"/>
            <w:tcBorders>
              <w:bottom w:val="single" w:sz="8" w:space="0" w:color="FFFFFF" w:themeColor="background1"/>
            </w:tcBorders>
            <w:noWrap/>
            <w:vAlign w:val="center"/>
          </w:tcPr>
          <w:p w14:paraId="1E42A848" w14:textId="77777777" w:rsidR="00CE7EDE" w:rsidRPr="00883549" w:rsidRDefault="00CE7EDE"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bCs w:val="0"/>
                <w:color w:val="000000" w:themeColor="text1"/>
                <w:sz w:val="18"/>
                <w:szCs w:val="18"/>
              </w:rPr>
              <w:t>2022.12</w:t>
            </w:r>
          </w:p>
          <w:p w14:paraId="0D3AF7EA" w14:textId="3D486B21" w:rsidR="00EA0880" w:rsidRPr="00883549" w:rsidRDefault="00EA0880"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eastAsia="微软雅黑" w:hAnsi="Times New Roman" w:hint="eastAsia"/>
                <w:b w:val="0"/>
                <w:bCs w:val="0"/>
                <w:color w:val="000000" w:themeColor="text1"/>
                <w:sz w:val="18"/>
                <w:szCs w:val="18"/>
              </w:rPr>
              <w:t>网民使用率</w:t>
            </w:r>
          </w:p>
        </w:tc>
        <w:tc>
          <w:tcPr>
            <w:tcW w:w="1216" w:type="dxa"/>
            <w:tcBorders>
              <w:bottom w:val="single" w:sz="8" w:space="0" w:color="FFFFFF" w:themeColor="background1"/>
            </w:tcBorders>
            <w:noWrap/>
            <w:vAlign w:val="center"/>
          </w:tcPr>
          <w:p w14:paraId="2A457778" w14:textId="77777777" w:rsidR="00EA0880" w:rsidRPr="00883549" w:rsidRDefault="00EA0880" w:rsidP="00DF05C0">
            <w:pPr>
              <w:widowControl/>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bCs w:val="0"/>
                <w:color w:val="000000" w:themeColor="text1"/>
                <w:sz w:val="18"/>
                <w:szCs w:val="18"/>
              </w:rPr>
              <w:t>增长率</w:t>
            </w:r>
          </w:p>
        </w:tc>
      </w:tr>
      <w:tr w:rsidR="00EA0880" w:rsidRPr="00883549" w14:paraId="4E98850A" w14:textId="77777777" w:rsidTr="00122A6B">
        <w:trPr>
          <w:trHeight w:val="398"/>
          <w:jc w:val="center"/>
        </w:trPr>
        <w:tc>
          <w:tcPr>
            <w:cnfStyle w:val="001000000000" w:firstRow="0" w:lastRow="0" w:firstColumn="1" w:lastColumn="0" w:oddVBand="0" w:evenVBand="0" w:oddHBand="0" w:evenHBand="0" w:firstRowFirstColumn="0" w:firstRowLastColumn="0" w:lastRowFirstColumn="0" w:lastRowLastColumn="0"/>
            <w:tcW w:w="2194" w:type="dxa"/>
            <w:tcBorders>
              <w:top w:val="single" w:sz="8" w:space="0" w:color="FFFFFF" w:themeColor="background1"/>
              <w:right w:val="single" w:sz="8" w:space="0" w:color="FFFFFF" w:themeColor="background1"/>
            </w:tcBorders>
            <w:noWrap/>
            <w:vAlign w:val="center"/>
          </w:tcPr>
          <w:p w14:paraId="13EAB3AF" w14:textId="77777777" w:rsidR="00EA0880" w:rsidRPr="00883549" w:rsidRDefault="00EA0880"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即时通信</w:t>
            </w:r>
          </w:p>
          <w:p w14:paraId="6EA49DE0" w14:textId="65E00ABB"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网络视频</w:t>
            </w:r>
            <w:r w:rsidR="00DF05C0" w:rsidRPr="00883549">
              <w:rPr>
                <w:rFonts w:ascii="Times New Roman" w:eastAsia="微软雅黑" w:hAnsi="Times New Roman" w:cs="宋体" w:hint="eastAsia"/>
                <w:b w:val="0"/>
                <w:bCs w:val="0"/>
                <w:color w:val="000000" w:themeColor="text1"/>
                <w:sz w:val="18"/>
                <w:szCs w:val="18"/>
              </w:rPr>
              <w:t>（</w:t>
            </w:r>
            <w:proofErr w:type="gramStart"/>
            <w:r w:rsidR="00DF05C0" w:rsidRPr="00883549">
              <w:rPr>
                <w:rFonts w:ascii="Times New Roman" w:eastAsia="微软雅黑" w:hAnsi="Times New Roman" w:cs="宋体" w:hint="eastAsia"/>
                <w:b w:val="0"/>
                <w:bCs w:val="0"/>
                <w:color w:val="000000" w:themeColor="text1"/>
                <w:sz w:val="18"/>
                <w:szCs w:val="18"/>
              </w:rPr>
              <w:t>含短视频</w:t>
            </w:r>
            <w:proofErr w:type="gramEnd"/>
            <w:r w:rsidR="00DF05C0" w:rsidRPr="00883549">
              <w:rPr>
                <w:rFonts w:ascii="Times New Roman" w:eastAsia="微软雅黑" w:hAnsi="Times New Roman" w:cs="宋体" w:hint="eastAsia"/>
                <w:b w:val="0"/>
                <w:bCs w:val="0"/>
                <w:color w:val="000000" w:themeColor="text1"/>
                <w:sz w:val="18"/>
                <w:szCs w:val="18"/>
              </w:rPr>
              <w:t>）</w:t>
            </w:r>
          </w:p>
          <w:p w14:paraId="428B151B" w14:textId="12D195F1"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短视频</w:t>
            </w:r>
          </w:p>
          <w:p w14:paraId="1C0F4A78" w14:textId="69AC57A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网络支付</w:t>
            </w:r>
          </w:p>
          <w:p w14:paraId="5C0B9F6D" w14:textId="377DEBFC"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网络购物</w:t>
            </w:r>
          </w:p>
          <w:p w14:paraId="559344D0" w14:textId="7BAB7F69"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网络新闻</w:t>
            </w:r>
          </w:p>
          <w:p w14:paraId="42CC75BF" w14:textId="0AD02B7A"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网络音乐</w:t>
            </w:r>
          </w:p>
          <w:p w14:paraId="09F83DEE" w14:textId="6FC2E44B"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网络直播</w:t>
            </w:r>
          </w:p>
          <w:p w14:paraId="579280C2" w14:textId="7777777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网络游戏</w:t>
            </w:r>
          </w:p>
          <w:p w14:paraId="250027F0" w14:textId="0344182F"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网络文学</w:t>
            </w:r>
          </w:p>
          <w:p w14:paraId="011E8E4F" w14:textId="19A637C5"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网上外卖</w:t>
            </w:r>
          </w:p>
          <w:p w14:paraId="54ECE49C" w14:textId="7777777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线上办公</w:t>
            </w:r>
          </w:p>
          <w:p w14:paraId="360389DF" w14:textId="7777777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网约车</w:t>
            </w:r>
          </w:p>
          <w:p w14:paraId="018D285C" w14:textId="7777777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在线旅行预订</w:t>
            </w:r>
          </w:p>
          <w:p w14:paraId="52216426" w14:textId="77777777" w:rsidR="00CE7EDE" w:rsidRPr="00883549" w:rsidRDefault="00CE7EDE"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互联网医疗</w:t>
            </w:r>
          </w:p>
          <w:p w14:paraId="4799EEEF" w14:textId="5186A203" w:rsidR="00EB2507" w:rsidRPr="00883549" w:rsidRDefault="00EB2507"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bCs w:val="0"/>
                <w:color w:val="000000" w:themeColor="text1"/>
                <w:sz w:val="18"/>
                <w:szCs w:val="18"/>
              </w:rPr>
              <w:t>线上</w:t>
            </w:r>
            <w:r w:rsidRPr="00883549">
              <w:rPr>
                <w:rFonts w:ascii="Times New Roman" w:eastAsia="微软雅黑" w:hAnsi="Times New Roman" w:cs="宋体"/>
                <w:b w:val="0"/>
                <w:bCs w:val="0"/>
                <w:color w:val="000000" w:themeColor="text1"/>
                <w:sz w:val="18"/>
                <w:szCs w:val="18"/>
              </w:rPr>
              <w:t>健身</w:t>
            </w:r>
          </w:p>
        </w:tc>
        <w:tc>
          <w:tcPr>
            <w:tcW w:w="1213"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noWrap/>
            <w:vAlign w:val="center"/>
          </w:tcPr>
          <w:p w14:paraId="21E0E2A0" w14:textId="63DE3653" w:rsidR="00EA0880"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100666</w:t>
            </w:r>
          </w:p>
          <w:p w14:paraId="05BF2BAB" w14:textId="5F089A33" w:rsidR="00DF05C0"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97471</w:t>
            </w:r>
          </w:p>
          <w:p w14:paraId="55860207" w14:textId="0FFAEB60"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93415</w:t>
            </w:r>
          </w:p>
          <w:p w14:paraId="58042084" w14:textId="3A796534"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90363</w:t>
            </w:r>
          </w:p>
          <w:p w14:paraId="0F6F3287" w14:textId="3E48DFCD"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84210</w:t>
            </w:r>
          </w:p>
          <w:p w14:paraId="43CEAA3E" w14:textId="0359C5DF"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77109</w:t>
            </w:r>
          </w:p>
          <w:p w14:paraId="0643354A" w14:textId="0D2B5864"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72946</w:t>
            </w:r>
          </w:p>
          <w:p w14:paraId="30B02890" w14:textId="3B14A453"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70337</w:t>
            </w:r>
          </w:p>
          <w:p w14:paraId="7684AD76" w14:textId="682F0C7B"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55354</w:t>
            </w:r>
          </w:p>
          <w:p w14:paraId="7461525B" w14:textId="5EC55F2C"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50159</w:t>
            </w:r>
          </w:p>
          <w:p w14:paraId="2699FF5F" w14:textId="41FE28A6"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54416</w:t>
            </w:r>
          </w:p>
          <w:p w14:paraId="4DEECE3E" w14:textId="72FD2E7E"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46884</w:t>
            </w:r>
          </w:p>
          <w:p w14:paraId="4606196A" w14:textId="2DA353B1"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45261</w:t>
            </w:r>
          </w:p>
          <w:p w14:paraId="1F887459" w14:textId="16FA5D64"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39710</w:t>
            </w:r>
          </w:p>
          <w:p w14:paraId="57FF803E" w14:textId="77777777" w:rsidR="00CE7EDE"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29788</w:t>
            </w:r>
          </w:p>
          <w:p w14:paraId="77701353" w14:textId="5A77CE24" w:rsidR="00EB2507" w:rsidRPr="00883549" w:rsidRDefault="00D64129"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hint="eastAsia"/>
                <w:bCs/>
                <w:color w:val="000000" w:themeColor="text1"/>
                <w:sz w:val="18"/>
                <w:szCs w:val="18"/>
              </w:rPr>
              <w:t>--</w:t>
            </w:r>
          </w:p>
        </w:tc>
        <w:tc>
          <w:tcPr>
            <w:tcW w:w="1214"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noWrap/>
            <w:vAlign w:val="center"/>
          </w:tcPr>
          <w:p w14:paraId="4EBB7F1E" w14:textId="4DA2812A"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97.5%</w:t>
            </w:r>
          </w:p>
          <w:p w14:paraId="04853C0F" w14:textId="68107070"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94.5%</w:t>
            </w:r>
          </w:p>
          <w:p w14:paraId="065DB197" w14:textId="2A30C39A"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90.5%</w:t>
            </w:r>
          </w:p>
          <w:p w14:paraId="5372B2CA" w14:textId="3CB0AF9B"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87.6%</w:t>
            </w:r>
          </w:p>
          <w:p w14:paraId="7241CD6A" w14:textId="26C9C8A1"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81.6%</w:t>
            </w:r>
          </w:p>
          <w:p w14:paraId="7AF8C9A7" w14:textId="4A4E1A7F"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74.7%</w:t>
            </w:r>
          </w:p>
          <w:p w14:paraId="355CFCD0" w14:textId="2CCB3A34"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70.7%</w:t>
            </w:r>
          </w:p>
          <w:p w14:paraId="4B5B75D4" w14:textId="41CD2CA5"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68.2%</w:t>
            </w:r>
          </w:p>
          <w:p w14:paraId="0EC41DAF" w14:textId="2E9AC631"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53.6%</w:t>
            </w:r>
          </w:p>
          <w:p w14:paraId="14B389FC" w14:textId="0B0CD51C"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48.6%</w:t>
            </w:r>
          </w:p>
          <w:p w14:paraId="46C13FFE" w14:textId="51182273"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52.7%</w:t>
            </w:r>
          </w:p>
          <w:p w14:paraId="7EC0DCFE" w14:textId="14D08406"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45.4%</w:t>
            </w:r>
          </w:p>
          <w:p w14:paraId="47EB07CA" w14:textId="478471DD"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43.9%</w:t>
            </w:r>
          </w:p>
          <w:p w14:paraId="1E96B29E" w14:textId="1A6F6B95" w:rsidR="004507DD"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38.5%</w:t>
            </w:r>
          </w:p>
          <w:p w14:paraId="71162082" w14:textId="77777777" w:rsidR="00EA0880" w:rsidRPr="00883549" w:rsidRDefault="000F74A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28.9%</w:t>
            </w:r>
          </w:p>
          <w:p w14:paraId="21A24274" w14:textId="5782019E" w:rsidR="00EB2507" w:rsidRPr="00883549" w:rsidRDefault="00D64129"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hint="eastAsia"/>
                <w:bCs/>
                <w:color w:val="000000" w:themeColor="text1"/>
                <w:sz w:val="18"/>
                <w:szCs w:val="18"/>
              </w:rPr>
              <w:t>--</w:t>
            </w:r>
          </w:p>
        </w:tc>
        <w:tc>
          <w:tcPr>
            <w:tcW w:w="1214"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noWrap/>
            <w:vAlign w:val="center"/>
          </w:tcPr>
          <w:p w14:paraId="18F6B779" w14:textId="48D535D4" w:rsidR="004507DD" w:rsidRPr="00883549" w:rsidRDefault="00E57A75"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103807</w:t>
            </w:r>
          </w:p>
          <w:p w14:paraId="543D7BC6" w14:textId="59B677B1" w:rsidR="004507DD" w:rsidRPr="00883549" w:rsidRDefault="00545CB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103057</w:t>
            </w:r>
          </w:p>
          <w:p w14:paraId="55C24B05" w14:textId="59B13BA9" w:rsidR="004507DD" w:rsidRPr="00883549" w:rsidRDefault="00E57A75"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101185</w:t>
            </w:r>
          </w:p>
          <w:p w14:paraId="19C4F4D5" w14:textId="4317C0D9" w:rsidR="004507DD" w:rsidRPr="00883549" w:rsidRDefault="00E57A75"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91144</w:t>
            </w:r>
          </w:p>
          <w:p w14:paraId="33F14614" w14:textId="4A2A338C" w:rsidR="004507DD" w:rsidRPr="00883549" w:rsidRDefault="00E57A75"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84529</w:t>
            </w:r>
          </w:p>
          <w:p w14:paraId="4A1A37AB" w14:textId="3E88A006" w:rsidR="004507DD" w:rsidRPr="00883549" w:rsidRDefault="00F1686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78325</w:t>
            </w:r>
          </w:p>
          <w:p w14:paraId="42711A99" w14:textId="3EF5224A" w:rsidR="004507DD" w:rsidRPr="00883549" w:rsidRDefault="001F527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68420</w:t>
            </w:r>
          </w:p>
          <w:p w14:paraId="08162D70" w14:textId="0ADAC93D" w:rsidR="004507DD" w:rsidRPr="00883549" w:rsidRDefault="00781469"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75065</w:t>
            </w:r>
          </w:p>
          <w:p w14:paraId="55D9CA99" w14:textId="498ADD55"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52168</w:t>
            </w:r>
          </w:p>
          <w:p w14:paraId="1F3E302B" w14:textId="21167370"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49233</w:t>
            </w:r>
          </w:p>
          <w:p w14:paraId="2FCA9A45" w14:textId="34CB867F"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52116</w:t>
            </w:r>
          </w:p>
          <w:p w14:paraId="0A8D08D5" w14:textId="4DD7F70F"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53962</w:t>
            </w:r>
          </w:p>
          <w:p w14:paraId="5F989CF5" w14:textId="1251E028"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43708</w:t>
            </w:r>
          </w:p>
          <w:p w14:paraId="7CCA4B13" w14:textId="18CA0B41"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42272</w:t>
            </w:r>
          </w:p>
          <w:p w14:paraId="7DBA7CF5" w14:textId="77777777" w:rsidR="00EA0880"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sz w:val="18"/>
                <w:szCs w:val="18"/>
              </w:rPr>
              <w:t>36254</w:t>
            </w:r>
          </w:p>
          <w:p w14:paraId="68DC13CF" w14:textId="3276EBE0" w:rsidR="00EB2507" w:rsidRPr="00883549" w:rsidRDefault="00545CB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sz w:val="18"/>
                <w:szCs w:val="18"/>
              </w:rPr>
              <w:t>37990</w:t>
            </w:r>
          </w:p>
        </w:tc>
        <w:tc>
          <w:tcPr>
            <w:tcW w:w="1214"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noWrap/>
            <w:vAlign w:val="center"/>
          </w:tcPr>
          <w:p w14:paraId="3E69093C" w14:textId="55932DA2" w:rsidR="004507DD" w:rsidRPr="00883549" w:rsidRDefault="00E57A75"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97.2%</w:t>
            </w:r>
          </w:p>
          <w:p w14:paraId="754ED189" w14:textId="481A9692" w:rsidR="004507DD" w:rsidRPr="00883549" w:rsidRDefault="00545CB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96.5%</w:t>
            </w:r>
          </w:p>
          <w:p w14:paraId="6BC9726C" w14:textId="660F07C3" w:rsidR="004507DD" w:rsidRPr="00883549" w:rsidRDefault="00F1686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94.8%</w:t>
            </w:r>
          </w:p>
          <w:p w14:paraId="2A378A9A" w14:textId="4CE3B42D" w:rsidR="004507DD" w:rsidRPr="00883549" w:rsidRDefault="00F1686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85.4%</w:t>
            </w:r>
          </w:p>
          <w:p w14:paraId="2FCD090B" w14:textId="6F47C1B2" w:rsidR="004507DD" w:rsidRPr="00883549" w:rsidRDefault="00F1686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79.2%</w:t>
            </w:r>
          </w:p>
          <w:p w14:paraId="67E0AF54" w14:textId="500748D4" w:rsidR="004507DD" w:rsidRPr="00883549" w:rsidRDefault="00F1686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73.4%</w:t>
            </w:r>
          </w:p>
          <w:p w14:paraId="3F5A6047" w14:textId="367100D6" w:rsidR="004507DD" w:rsidRPr="00883549" w:rsidRDefault="001F527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64.1%</w:t>
            </w:r>
          </w:p>
          <w:p w14:paraId="092C5997" w14:textId="57B4FE23" w:rsidR="004507DD" w:rsidRPr="00883549" w:rsidRDefault="00370691"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70.3%</w:t>
            </w:r>
          </w:p>
          <w:p w14:paraId="0575A883" w14:textId="0338D90B"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48.9%</w:t>
            </w:r>
          </w:p>
          <w:p w14:paraId="0DCE54FA" w14:textId="65F0150F"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46.1%</w:t>
            </w:r>
          </w:p>
          <w:p w14:paraId="3F9EB4D1" w14:textId="768705E2"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48.8%</w:t>
            </w:r>
          </w:p>
          <w:p w14:paraId="468B8008" w14:textId="7DDFA868"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50.6%</w:t>
            </w:r>
          </w:p>
          <w:p w14:paraId="70BB7F08" w14:textId="6FD8D122"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40.9%</w:t>
            </w:r>
          </w:p>
          <w:p w14:paraId="640544B9" w14:textId="66C2CD99" w:rsidR="004507DD" w:rsidRPr="00883549" w:rsidRDefault="00EB250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39.6%</w:t>
            </w:r>
          </w:p>
          <w:p w14:paraId="01B7FEFF" w14:textId="77777777" w:rsidR="00EA0880" w:rsidRPr="00883549" w:rsidRDefault="00EB2507" w:rsidP="00DF05C0">
            <w:pPr>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sz w:val="18"/>
                <w:szCs w:val="18"/>
              </w:rPr>
              <w:t>34.0%</w:t>
            </w:r>
          </w:p>
          <w:p w14:paraId="5DF0EAD4" w14:textId="73EC7376" w:rsidR="00EB2507" w:rsidRPr="00883549" w:rsidRDefault="00545CB7" w:rsidP="00DF05C0">
            <w:pPr>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sz w:val="18"/>
                <w:szCs w:val="18"/>
              </w:rPr>
              <w:t>35.6%</w:t>
            </w:r>
          </w:p>
        </w:tc>
        <w:tc>
          <w:tcPr>
            <w:tcW w:w="1216"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noWrap/>
            <w:vAlign w:val="center"/>
          </w:tcPr>
          <w:p w14:paraId="60AEB79A" w14:textId="41115EEE" w:rsidR="004507DD" w:rsidRPr="00883549" w:rsidRDefault="00E8389A"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3.1%</w:t>
            </w:r>
          </w:p>
          <w:p w14:paraId="3C1BF3C7" w14:textId="3F0F2DA4" w:rsidR="004507DD" w:rsidRPr="00883549" w:rsidRDefault="0000132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5.7%</w:t>
            </w:r>
          </w:p>
          <w:p w14:paraId="1763EF8A" w14:textId="09D03B44" w:rsidR="004507DD" w:rsidRPr="00883549" w:rsidRDefault="0000132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8.3%</w:t>
            </w:r>
          </w:p>
          <w:p w14:paraId="6FE9373A" w14:textId="239A9A20" w:rsidR="004507DD" w:rsidRPr="00883549" w:rsidRDefault="0000132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0.9%</w:t>
            </w:r>
          </w:p>
          <w:p w14:paraId="60F8B1D1" w14:textId="2E3CA361" w:rsidR="004507DD" w:rsidRPr="00883549" w:rsidRDefault="0000132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0.4%</w:t>
            </w:r>
          </w:p>
          <w:p w14:paraId="3FCA819B" w14:textId="7CB67D1D" w:rsidR="004507DD" w:rsidRPr="00883549" w:rsidRDefault="00E2628E"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1.6%</w:t>
            </w:r>
          </w:p>
          <w:p w14:paraId="29A6E1DD" w14:textId="1DD66CA9" w:rsidR="004507DD" w:rsidRPr="00883549" w:rsidRDefault="00932F4B"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-6.2%</w:t>
            </w:r>
          </w:p>
          <w:p w14:paraId="0233AF5C" w14:textId="2F91BF8B" w:rsidR="004507DD" w:rsidRPr="00883549" w:rsidRDefault="00932F4B"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6.7%</w:t>
            </w:r>
          </w:p>
          <w:p w14:paraId="13DB0842" w14:textId="5CDC0165" w:rsidR="004507DD"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-5.8%</w:t>
            </w:r>
          </w:p>
          <w:p w14:paraId="54D8896B" w14:textId="0471274A" w:rsidR="004507DD" w:rsidRPr="00883549" w:rsidRDefault="005B0DF1"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w:t>
            </w:r>
            <w:r w:rsidR="00C542F0" w:rsidRPr="00883549">
              <w:rPr>
                <w:rFonts w:ascii="Times New Roman" w:eastAsia="微软雅黑" w:hAnsi="Times New Roman"/>
                <w:bCs/>
                <w:color w:val="000000" w:themeColor="text1"/>
                <w:sz w:val="18"/>
                <w:szCs w:val="18"/>
              </w:rPr>
              <w:t>1.8%</w:t>
            </w:r>
          </w:p>
          <w:p w14:paraId="121CBC9E" w14:textId="62D19767" w:rsidR="004507DD"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-4.2%</w:t>
            </w:r>
          </w:p>
          <w:p w14:paraId="737CBEB4" w14:textId="4316A373" w:rsidR="004507DD"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15.1%</w:t>
            </w:r>
          </w:p>
          <w:p w14:paraId="13AD0045" w14:textId="27FA9159" w:rsidR="004507DD"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-3.4%</w:t>
            </w:r>
          </w:p>
          <w:p w14:paraId="6EF01AB9" w14:textId="330D371A" w:rsidR="004507DD"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bCs/>
                <w:color w:val="000000" w:themeColor="text1"/>
                <w:sz w:val="18"/>
                <w:szCs w:val="18"/>
              </w:rPr>
            </w:pPr>
            <w:r w:rsidRPr="00883549">
              <w:rPr>
                <w:rFonts w:ascii="Times New Roman" w:eastAsia="微软雅黑" w:hAnsi="Times New Roman"/>
                <w:bCs/>
                <w:color w:val="000000" w:themeColor="text1"/>
                <w:sz w:val="18"/>
                <w:szCs w:val="18"/>
              </w:rPr>
              <w:t>6.5%</w:t>
            </w:r>
          </w:p>
          <w:p w14:paraId="2EE1F04E" w14:textId="65F98153" w:rsidR="00EA0880" w:rsidRPr="00883549" w:rsidRDefault="00C542F0"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sz w:val="18"/>
                <w:szCs w:val="18"/>
              </w:rPr>
              <w:t>21.7%</w:t>
            </w:r>
          </w:p>
          <w:p w14:paraId="7E6D9FCD" w14:textId="61AE8B91" w:rsidR="00EB2507" w:rsidRPr="00883549" w:rsidRDefault="00D64129"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sz w:val="18"/>
                <w:szCs w:val="18"/>
              </w:rPr>
            </w:pPr>
            <w:r w:rsidRPr="00883549">
              <w:rPr>
                <w:rFonts w:ascii="Times New Roman" w:eastAsia="微软雅黑" w:hAnsi="Times New Roman" w:hint="eastAsia"/>
                <w:sz w:val="18"/>
                <w:szCs w:val="18"/>
              </w:rPr>
              <w:t>--</w:t>
            </w:r>
          </w:p>
        </w:tc>
      </w:tr>
    </w:tbl>
    <w:p w14:paraId="4F5E2ECF" w14:textId="77777777" w:rsidR="00AA6A8C" w:rsidRPr="00883549" w:rsidRDefault="000E2C05" w:rsidP="00DF05C0">
      <w:pPr>
        <w:pStyle w:val="2"/>
        <w:numPr>
          <w:ilvl w:val="0"/>
          <w:numId w:val="10"/>
        </w:numPr>
        <w:spacing w:before="400" w:after="300" w:line="312" w:lineRule="auto"/>
        <w:ind w:left="0" w:firstLine="0"/>
        <w:rPr>
          <w:rFonts w:eastAsia="黑体"/>
          <w:color w:val="000000" w:themeColor="text1"/>
          <w:sz w:val="36"/>
          <w:szCs w:val="36"/>
        </w:rPr>
      </w:pPr>
      <w:bookmarkStart w:id="373" w:name="_Toc30647"/>
      <w:bookmarkStart w:id="374" w:name="_Toc22966"/>
      <w:bookmarkStart w:id="375" w:name="_Toc2301"/>
      <w:bookmarkStart w:id="376" w:name="_Toc26801"/>
      <w:bookmarkStart w:id="377" w:name="_Toc21731"/>
      <w:bookmarkStart w:id="378" w:name="_Toc130371059"/>
      <w:bookmarkEnd w:id="372"/>
      <w:r w:rsidRPr="00883549">
        <w:rPr>
          <w:rFonts w:eastAsia="黑体" w:hint="eastAsia"/>
          <w:color w:val="000000" w:themeColor="text1"/>
          <w:sz w:val="36"/>
          <w:szCs w:val="36"/>
        </w:rPr>
        <w:t>基础应用类应用</w:t>
      </w:r>
      <w:bookmarkEnd w:id="373"/>
      <w:bookmarkEnd w:id="374"/>
      <w:bookmarkEnd w:id="375"/>
      <w:bookmarkEnd w:id="376"/>
      <w:bookmarkEnd w:id="377"/>
      <w:bookmarkEnd w:id="378"/>
    </w:p>
    <w:p w14:paraId="6B36A825" w14:textId="2CCEE0D9" w:rsidR="00AA6A8C" w:rsidRPr="00883549" w:rsidRDefault="000E2C05" w:rsidP="00DF05C0">
      <w:pPr>
        <w:keepLines/>
        <w:numPr>
          <w:ilvl w:val="0"/>
          <w:numId w:val="11"/>
        </w:numPr>
        <w:topLinePunct/>
        <w:snapToGrid w:val="0"/>
        <w:spacing w:before="320" w:after="200"/>
        <w:ind w:firstLineChars="0"/>
        <w:outlineLvl w:val="2"/>
        <w:rPr>
          <w:rFonts w:eastAsia="楷体_GB2312"/>
          <w:color w:val="000000" w:themeColor="text1"/>
          <w:sz w:val="30"/>
          <w:szCs w:val="30"/>
        </w:rPr>
      </w:pPr>
      <w:bookmarkStart w:id="379" w:name="_Toc78288089"/>
      <w:bookmarkStart w:id="380" w:name="_Toc7933"/>
      <w:bookmarkStart w:id="381" w:name="_Toc26665"/>
      <w:bookmarkStart w:id="382" w:name="_Toc16718"/>
      <w:bookmarkStart w:id="383" w:name="_Toc3245"/>
      <w:bookmarkStart w:id="384" w:name="_Toc9292"/>
      <w:bookmarkStart w:id="385" w:name="_Toc130371060"/>
      <w:r w:rsidRPr="00883549">
        <w:rPr>
          <w:rFonts w:eastAsia="楷体_GB2312" w:hint="eastAsia"/>
          <w:color w:val="000000" w:themeColor="text1"/>
          <w:sz w:val="30"/>
          <w:szCs w:val="30"/>
        </w:rPr>
        <w:t>即时通信</w:t>
      </w:r>
      <w:bookmarkEnd w:id="379"/>
      <w:bookmarkEnd w:id="380"/>
      <w:bookmarkEnd w:id="381"/>
      <w:bookmarkEnd w:id="382"/>
      <w:bookmarkEnd w:id="383"/>
      <w:bookmarkEnd w:id="384"/>
      <w:bookmarkEnd w:id="385"/>
    </w:p>
    <w:p w14:paraId="54297C22" w14:textId="77777777" w:rsidR="006774A6" w:rsidRPr="00883549" w:rsidRDefault="006774A6" w:rsidP="00DF05C0">
      <w:pPr>
        <w:ind w:firstLine="420"/>
        <w:rPr>
          <w:szCs w:val="21"/>
        </w:rPr>
      </w:pPr>
      <w:r w:rsidRPr="00883549">
        <w:rPr>
          <w:rFonts w:hint="eastAsia"/>
          <w:szCs w:val="21"/>
        </w:rPr>
        <w:t>截至</w:t>
      </w:r>
      <w:r w:rsidRPr="00883549">
        <w:rPr>
          <w:rFonts w:hint="eastAsia"/>
          <w:szCs w:val="21"/>
        </w:rPr>
        <w:t>2022</w:t>
      </w:r>
      <w:r w:rsidRPr="00883549">
        <w:rPr>
          <w:rFonts w:hint="eastAsia"/>
          <w:szCs w:val="21"/>
        </w:rPr>
        <w:t>年</w:t>
      </w:r>
      <w:r w:rsidRPr="00883549">
        <w:rPr>
          <w:rFonts w:hint="eastAsia"/>
          <w:szCs w:val="21"/>
        </w:rPr>
        <w:t>12</w:t>
      </w:r>
      <w:r w:rsidRPr="00883549">
        <w:rPr>
          <w:rFonts w:hint="eastAsia"/>
          <w:szCs w:val="21"/>
        </w:rPr>
        <w:t>月，我国即时通信用户规模达</w:t>
      </w:r>
      <w:r w:rsidRPr="00883549">
        <w:rPr>
          <w:szCs w:val="21"/>
        </w:rPr>
        <w:t>10.38</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月增长</w:t>
      </w:r>
      <w:r w:rsidRPr="00883549">
        <w:rPr>
          <w:szCs w:val="21"/>
        </w:rPr>
        <w:t>3141</w:t>
      </w:r>
      <w:r w:rsidRPr="00883549">
        <w:rPr>
          <w:rFonts w:hint="eastAsia"/>
          <w:szCs w:val="21"/>
        </w:rPr>
        <w:t>万，占网民整体的</w:t>
      </w:r>
      <w:r w:rsidRPr="00883549">
        <w:rPr>
          <w:szCs w:val="21"/>
        </w:rPr>
        <w:t>97.2</w:t>
      </w:r>
      <w:r w:rsidRPr="00883549">
        <w:rPr>
          <w:rFonts w:hint="eastAsia"/>
          <w:szCs w:val="21"/>
        </w:rPr>
        <w:t>%</w:t>
      </w:r>
      <w:r w:rsidRPr="00883549">
        <w:rPr>
          <w:rFonts w:hint="eastAsia"/>
          <w:szCs w:val="21"/>
        </w:rPr>
        <w:t>。</w:t>
      </w:r>
    </w:p>
    <w:p w14:paraId="568C0B27" w14:textId="77777777" w:rsidR="006774A6" w:rsidRPr="00883549" w:rsidRDefault="006774A6" w:rsidP="00DF05C0">
      <w:pPr>
        <w:pStyle w:val="afff2"/>
        <w:spacing w:before="156"/>
        <w:rPr>
          <w:rFonts w:ascii="Times New Roman" w:hAnsi="Times New Roman"/>
        </w:rPr>
      </w:pPr>
      <w:r w:rsidRPr="00883549">
        <w:rPr>
          <w:rFonts w:ascii="Times New Roman" w:hAnsi="Times New Roman"/>
          <w:noProof/>
          <w:color w:val="000000" w:themeColor="text1"/>
        </w:rPr>
        <w:lastRenderedPageBreak/>
        <w:drawing>
          <wp:inline distT="0" distB="0" distL="0" distR="0" wp14:anchorId="6F0B7B2E" wp14:editId="1E7DDA9A">
            <wp:extent cx="4895850" cy="2876550"/>
            <wp:effectExtent l="0" t="0" r="0" b="0"/>
            <wp:docPr id="16" name="图表 1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1626DE98" w14:textId="631A3FE8"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28</w:t>
      </w:r>
      <w:r w:rsidRPr="00883549">
        <w:fldChar w:fldCharType="end"/>
      </w:r>
      <w:r w:rsidRPr="00883549">
        <w:t xml:space="preserve">  2018.12-2022.12</w:t>
      </w:r>
      <w:r w:rsidRPr="00883549">
        <w:t>即时通信用户规模及使用率</w:t>
      </w:r>
    </w:p>
    <w:p w14:paraId="458DDD6E" w14:textId="77777777" w:rsidR="006774A6" w:rsidRPr="00883549" w:rsidRDefault="006774A6" w:rsidP="00DF05C0">
      <w:pPr>
        <w:ind w:firstLine="420"/>
        <w:rPr>
          <w:szCs w:val="21"/>
        </w:rPr>
      </w:pPr>
      <w:r w:rsidRPr="00883549">
        <w:rPr>
          <w:rFonts w:hint="eastAsia"/>
          <w:szCs w:val="21"/>
        </w:rPr>
        <w:t>即时通信行业在</w:t>
      </w:r>
      <w:r w:rsidRPr="00883549">
        <w:rPr>
          <w:szCs w:val="21"/>
        </w:rPr>
        <w:t>2022</w:t>
      </w:r>
      <w:r w:rsidRPr="00883549">
        <w:rPr>
          <w:rFonts w:hint="eastAsia"/>
          <w:szCs w:val="21"/>
        </w:rPr>
        <w:t>年依然保持了整体平稳的发展态势，主要表现为企业端即时通信市场的日渐成熟，以及个人端即时通信产品对新功能的持续探索。</w:t>
      </w:r>
    </w:p>
    <w:p w14:paraId="6E74ADA2" w14:textId="42B4E26D" w:rsidR="006774A6" w:rsidRPr="00883549" w:rsidRDefault="006774A6" w:rsidP="00DF05C0">
      <w:pPr>
        <w:ind w:firstLine="422"/>
        <w:rPr>
          <w:szCs w:val="21"/>
        </w:rPr>
      </w:pPr>
      <w:r w:rsidRPr="00883549">
        <w:rPr>
          <w:rFonts w:hint="eastAsia"/>
          <w:b/>
          <w:bCs/>
          <w:szCs w:val="21"/>
        </w:rPr>
        <w:t>在企业端，产品的日趋成熟提升了市场对企业即时通信的认可程度。一是在产品方面，企业即时通信持续拓展功能，形成业务闭环。</w:t>
      </w:r>
      <w:r w:rsidRPr="00883549">
        <w:rPr>
          <w:rFonts w:hint="eastAsia"/>
          <w:szCs w:val="21"/>
        </w:rPr>
        <w:t>以钉钉、</w:t>
      </w:r>
      <w:r w:rsidR="000330DD" w:rsidRPr="00883549">
        <w:rPr>
          <w:rFonts w:hint="eastAsia"/>
          <w:szCs w:val="21"/>
        </w:rPr>
        <w:t>飞书为代表的企业即时通信产品目前均已将办公协作和组织管理作为</w:t>
      </w:r>
      <w:r w:rsidRPr="00883549">
        <w:rPr>
          <w:rFonts w:hint="eastAsia"/>
          <w:szCs w:val="21"/>
        </w:rPr>
        <w:t>两大主要服务模块。</w:t>
      </w:r>
      <w:r w:rsidRPr="00883549">
        <w:rPr>
          <w:rFonts w:hint="eastAsia"/>
          <w:szCs w:val="21"/>
        </w:rPr>
        <w:t>5</w:t>
      </w:r>
      <w:r w:rsidRPr="00883549">
        <w:rPr>
          <w:rFonts w:hint="eastAsia"/>
          <w:szCs w:val="21"/>
        </w:rPr>
        <w:t>月，</w:t>
      </w:r>
      <w:proofErr w:type="gramStart"/>
      <w:r w:rsidRPr="00883549">
        <w:rPr>
          <w:rFonts w:hint="eastAsia"/>
          <w:szCs w:val="21"/>
        </w:rPr>
        <w:t>抖音集团</w:t>
      </w:r>
      <w:proofErr w:type="gramEnd"/>
      <w:r w:rsidRPr="00883549">
        <w:rPr>
          <w:rFonts w:hint="eastAsia"/>
          <w:szCs w:val="21"/>
        </w:rPr>
        <w:t>发布飞书</w:t>
      </w:r>
      <w:r w:rsidRPr="00883549">
        <w:rPr>
          <w:szCs w:val="21"/>
        </w:rPr>
        <w:t>People</w:t>
      </w:r>
      <w:r w:rsidRPr="00883549">
        <w:rPr>
          <w:szCs w:val="21"/>
        </w:rPr>
        <w:t>系列产品，集成招聘、绩效和</w:t>
      </w:r>
      <w:r w:rsidRPr="00883549">
        <w:rPr>
          <w:szCs w:val="21"/>
        </w:rPr>
        <w:t>OKR</w:t>
      </w:r>
      <w:r w:rsidRPr="00883549">
        <w:rPr>
          <w:rStyle w:val="affc"/>
          <w:szCs w:val="21"/>
        </w:rPr>
        <w:footnoteReference w:id="23"/>
      </w:r>
      <w:r w:rsidRPr="00883549">
        <w:rPr>
          <w:szCs w:val="21"/>
        </w:rPr>
        <w:t>等多款人事管理产品，以</w:t>
      </w:r>
      <w:r w:rsidRPr="00883549">
        <w:rPr>
          <w:rFonts w:hint="eastAsia"/>
          <w:szCs w:val="21"/>
        </w:rPr>
        <w:t>“</w:t>
      </w:r>
      <w:r w:rsidRPr="00883549">
        <w:rPr>
          <w:szCs w:val="21"/>
        </w:rPr>
        <w:t>人才</w:t>
      </w:r>
      <w:r w:rsidRPr="00883549">
        <w:rPr>
          <w:rFonts w:hint="eastAsia"/>
          <w:szCs w:val="21"/>
        </w:rPr>
        <w:t>”</w:t>
      </w:r>
      <w:r w:rsidRPr="00883549">
        <w:rPr>
          <w:szCs w:val="21"/>
        </w:rPr>
        <w:t>为业务流程核心，实现了简历</w:t>
      </w:r>
      <w:r w:rsidRPr="00883549">
        <w:rPr>
          <w:rFonts w:hint="eastAsia"/>
          <w:szCs w:val="21"/>
        </w:rPr>
        <w:t>投递、</w:t>
      </w:r>
      <w:r w:rsidRPr="00883549">
        <w:rPr>
          <w:szCs w:val="21"/>
        </w:rPr>
        <w:t>招聘、评价、激励、培养的全周期管理</w:t>
      </w:r>
      <w:r w:rsidRPr="00883549">
        <w:rPr>
          <w:rFonts w:hint="eastAsia"/>
          <w:szCs w:val="21"/>
        </w:rPr>
        <w:t>。</w:t>
      </w:r>
      <w:r w:rsidRPr="00883549">
        <w:rPr>
          <w:rFonts w:hint="eastAsia"/>
          <w:b/>
          <w:bCs/>
          <w:szCs w:val="21"/>
        </w:rPr>
        <w:t>二是在客户方面，企业即时通信对大型机构的渗透水平进一步提升。</w:t>
      </w:r>
      <w:proofErr w:type="gramStart"/>
      <w:r w:rsidRPr="00883549">
        <w:rPr>
          <w:rFonts w:hint="eastAsia"/>
          <w:szCs w:val="21"/>
        </w:rPr>
        <w:t>腾讯在</w:t>
      </w:r>
      <w:proofErr w:type="gramEnd"/>
      <w:r w:rsidRPr="00883549">
        <w:rPr>
          <w:rFonts w:hint="eastAsia"/>
          <w:szCs w:val="21"/>
        </w:rPr>
        <w:t>第三季度财务报告中表示，已经支持客户在</w:t>
      </w:r>
      <w:proofErr w:type="gramStart"/>
      <w:r w:rsidRPr="00883549">
        <w:rPr>
          <w:rFonts w:hint="eastAsia"/>
          <w:szCs w:val="21"/>
        </w:rPr>
        <w:t>私有云</w:t>
      </w:r>
      <w:proofErr w:type="gramEnd"/>
      <w:r w:rsidRPr="00883549">
        <w:rPr>
          <w:rFonts w:hint="eastAsia"/>
          <w:szCs w:val="21"/>
        </w:rPr>
        <w:t>上集成和部署</w:t>
      </w:r>
      <w:proofErr w:type="gramStart"/>
      <w:r w:rsidRPr="00883549">
        <w:rPr>
          <w:rFonts w:hint="eastAsia"/>
          <w:szCs w:val="21"/>
        </w:rPr>
        <w:t>腾讯的公有云</w:t>
      </w:r>
      <w:proofErr w:type="gramEnd"/>
      <w:r w:rsidRPr="00883549">
        <w:rPr>
          <w:rFonts w:hint="eastAsia"/>
          <w:szCs w:val="21"/>
        </w:rPr>
        <w:t>产品，从而满足了银行、政务等行业对安全与合</w:t>
      </w:r>
      <w:proofErr w:type="gramStart"/>
      <w:r w:rsidRPr="00883549">
        <w:rPr>
          <w:rFonts w:hint="eastAsia"/>
          <w:szCs w:val="21"/>
        </w:rPr>
        <w:t>规</w:t>
      </w:r>
      <w:proofErr w:type="gramEnd"/>
      <w:r w:rsidRPr="00883549">
        <w:rPr>
          <w:rFonts w:hint="eastAsia"/>
          <w:szCs w:val="21"/>
        </w:rPr>
        <w:t>方面的需求。钉钉也在</w:t>
      </w:r>
      <w:r w:rsidRPr="00883549">
        <w:rPr>
          <w:szCs w:val="21"/>
        </w:rPr>
        <w:t>9</w:t>
      </w:r>
      <w:r w:rsidRPr="00883549">
        <w:rPr>
          <w:rFonts w:hint="eastAsia"/>
          <w:szCs w:val="21"/>
        </w:rPr>
        <w:t>月对</w:t>
      </w:r>
      <w:r w:rsidRPr="00883549">
        <w:rPr>
          <w:szCs w:val="21"/>
        </w:rPr>
        <w:t>外阐释大客户战略，并</w:t>
      </w:r>
      <w:r w:rsidRPr="00883549">
        <w:rPr>
          <w:rFonts w:hint="eastAsia"/>
          <w:szCs w:val="21"/>
        </w:rPr>
        <w:t>在年底宣布其上</w:t>
      </w:r>
      <w:r w:rsidRPr="00883549">
        <w:rPr>
          <w:szCs w:val="21"/>
        </w:rPr>
        <w:t>百万人以上的企业</w:t>
      </w:r>
      <w:r w:rsidRPr="00883549">
        <w:rPr>
          <w:rFonts w:hint="eastAsia"/>
          <w:szCs w:val="21"/>
        </w:rPr>
        <w:t>组织</w:t>
      </w:r>
      <w:r w:rsidRPr="00883549">
        <w:rPr>
          <w:szCs w:val="21"/>
        </w:rPr>
        <w:t>超过</w:t>
      </w:r>
      <w:r w:rsidRPr="00883549">
        <w:rPr>
          <w:szCs w:val="21"/>
        </w:rPr>
        <w:t>30</w:t>
      </w:r>
      <w:r w:rsidRPr="00883549">
        <w:rPr>
          <w:szCs w:val="21"/>
        </w:rPr>
        <w:t>家，</w:t>
      </w:r>
      <w:r w:rsidRPr="00883549">
        <w:rPr>
          <w:szCs w:val="21"/>
        </w:rPr>
        <w:t>10</w:t>
      </w:r>
      <w:r w:rsidRPr="00883549">
        <w:rPr>
          <w:szCs w:val="21"/>
        </w:rPr>
        <w:t>万人以上的企业</w:t>
      </w:r>
      <w:r w:rsidRPr="00883549">
        <w:rPr>
          <w:rFonts w:hint="eastAsia"/>
          <w:szCs w:val="21"/>
        </w:rPr>
        <w:t>组织</w:t>
      </w:r>
      <w:r w:rsidRPr="00883549">
        <w:rPr>
          <w:szCs w:val="21"/>
        </w:rPr>
        <w:t>超过</w:t>
      </w:r>
      <w:r w:rsidRPr="00883549">
        <w:rPr>
          <w:szCs w:val="21"/>
        </w:rPr>
        <w:t>600</w:t>
      </w:r>
      <w:r w:rsidRPr="00883549">
        <w:rPr>
          <w:szCs w:val="21"/>
        </w:rPr>
        <w:t>家，</w:t>
      </w:r>
      <w:r w:rsidRPr="00883549">
        <w:rPr>
          <w:szCs w:val="21"/>
        </w:rPr>
        <w:t>2000</w:t>
      </w:r>
      <w:r w:rsidRPr="00883549">
        <w:rPr>
          <w:szCs w:val="21"/>
        </w:rPr>
        <w:t>人以上的企业</w:t>
      </w:r>
      <w:r w:rsidRPr="00883549">
        <w:rPr>
          <w:rFonts w:hint="eastAsia"/>
          <w:szCs w:val="21"/>
        </w:rPr>
        <w:t>组织</w:t>
      </w:r>
      <w:r w:rsidRPr="00883549">
        <w:rPr>
          <w:szCs w:val="21"/>
        </w:rPr>
        <w:t>贡献了近三分之一的活跃度</w:t>
      </w:r>
      <w:r w:rsidRPr="00883549">
        <w:rPr>
          <w:rStyle w:val="affc"/>
          <w:szCs w:val="21"/>
        </w:rPr>
        <w:footnoteReference w:id="24"/>
      </w:r>
      <w:r w:rsidRPr="00883549">
        <w:rPr>
          <w:szCs w:val="21"/>
        </w:rPr>
        <w:t>。</w:t>
      </w:r>
    </w:p>
    <w:p w14:paraId="0D36168B" w14:textId="33928BBD" w:rsidR="006774A6" w:rsidRPr="00883549" w:rsidRDefault="006774A6" w:rsidP="00DF05C0">
      <w:pPr>
        <w:ind w:firstLine="422"/>
        <w:rPr>
          <w:szCs w:val="21"/>
        </w:rPr>
      </w:pPr>
      <w:r w:rsidRPr="00883549">
        <w:rPr>
          <w:rFonts w:hint="eastAsia"/>
          <w:b/>
          <w:bCs/>
          <w:szCs w:val="21"/>
        </w:rPr>
        <w:t>在个人端，新功能的探索有望为即时通信企业带来新的增长点。一是丰富广告形式，拓宽收入来源。</w:t>
      </w:r>
      <w:r w:rsidRPr="00883549">
        <w:rPr>
          <w:rFonts w:hint="eastAsia"/>
          <w:szCs w:val="21"/>
        </w:rPr>
        <w:t>上半年，</w:t>
      </w:r>
      <w:proofErr w:type="gramStart"/>
      <w:r w:rsidRPr="00883549">
        <w:rPr>
          <w:rFonts w:hint="eastAsia"/>
          <w:szCs w:val="21"/>
        </w:rPr>
        <w:t>微信在</w:t>
      </w:r>
      <w:proofErr w:type="gramEnd"/>
      <w:r w:rsidRPr="00883549">
        <w:rPr>
          <w:rFonts w:hint="eastAsia"/>
          <w:szCs w:val="21"/>
        </w:rPr>
        <w:t>朋友圈推出“出框式广告</w:t>
      </w:r>
      <w:r w:rsidR="008B4EF5" w:rsidRPr="00883549">
        <w:rPr>
          <w:rStyle w:val="affc"/>
          <w:szCs w:val="21"/>
        </w:rPr>
        <w:footnoteReference w:id="25"/>
      </w:r>
      <w:r w:rsidRPr="00883549">
        <w:rPr>
          <w:rFonts w:hint="eastAsia"/>
          <w:szCs w:val="21"/>
        </w:rPr>
        <w:t>”，让广告呈现效果不再受到朋</w:t>
      </w:r>
      <w:r w:rsidRPr="00883549">
        <w:rPr>
          <w:rFonts w:hint="eastAsia"/>
          <w:szCs w:val="21"/>
        </w:rPr>
        <w:lastRenderedPageBreak/>
        <w:t>友圈界面边框的限制，结合裸眼</w:t>
      </w:r>
      <w:r w:rsidRPr="00883549">
        <w:rPr>
          <w:rFonts w:hint="eastAsia"/>
          <w:szCs w:val="21"/>
        </w:rPr>
        <w:t>3</w:t>
      </w:r>
      <w:r w:rsidRPr="00883549">
        <w:rPr>
          <w:szCs w:val="21"/>
        </w:rPr>
        <w:t>D</w:t>
      </w:r>
      <w:r w:rsidRPr="00883549">
        <w:rPr>
          <w:rStyle w:val="affc"/>
          <w:szCs w:val="21"/>
        </w:rPr>
        <w:footnoteReference w:id="26"/>
      </w:r>
      <w:r w:rsidRPr="00883549">
        <w:rPr>
          <w:rFonts w:hint="eastAsia"/>
          <w:szCs w:val="21"/>
        </w:rPr>
        <w:t>的立体效果增强视觉冲击力，进而提升广告传播效果。此外，小程序广告和第三季度新上线的视频号信息流广告收入也实现高速增长，成为推动即时通信广告营</w:t>
      </w:r>
      <w:proofErr w:type="gramStart"/>
      <w:r w:rsidRPr="00883549">
        <w:rPr>
          <w:rFonts w:hint="eastAsia"/>
          <w:szCs w:val="21"/>
        </w:rPr>
        <w:t>收增长</w:t>
      </w:r>
      <w:proofErr w:type="gramEnd"/>
      <w:r w:rsidRPr="00883549">
        <w:rPr>
          <w:rFonts w:hint="eastAsia"/>
          <w:szCs w:val="21"/>
        </w:rPr>
        <w:t>的新助力</w:t>
      </w:r>
      <w:r w:rsidRPr="00883549">
        <w:rPr>
          <w:rStyle w:val="affc"/>
          <w:szCs w:val="21"/>
        </w:rPr>
        <w:footnoteReference w:id="27"/>
      </w:r>
      <w:r w:rsidRPr="00883549">
        <w:rPr>
          <w:rFonts w:hint="eastAsia"/>
          <w:szCs w:val="21"/>
        </w:rPr>
        <w:t>。</w:t>
      </w:r>
      <w:r w:rsidRPr="00883549">
        <w:rPr>
          <w:rFonts w:hint="eastAsia"/>
          <w:b/>
          <w:bCs/>
          <w:szCs w:val="21"/>
        </w:rPr>
        <w:t>二是推进功能迭代，加码视频内容。</w:t>
      </w:r>
      <w:r w:rsidRPr="00883549">
        <w:rPr>
          <w:szCs w:val="21"/>
        </w:rPr>
        <w:t>QQ</w:t>
      </w:r>
      <w:r w:rsidRPr="00883549">
        <w:rPr>
          <w:rFonts w:hint="eastAsia"/>
          <w:szCs w:val="21"/>
        </w:rPr>
        <w:t>在</w:t>
      </w:r>
      <w:r w:rsidRPr="00883549">
        <w:rPr>
          <w:szCs w:val="21"/>
        </w:rPr>
        <w:t>8</w:t>
      </w:r>
      <w:r w:rsidRPr="00883549">
        <w:rPr>
          <w:rFonts w:hint="eastAsia"/>
          <w:szCs w:val="21"/>
        </w:rPr>
        <w:t>月停止文字资讯类功能“看点”的</w:t>
      </w:r>
      <w:r w:rsidRPr="00883549">
        <w:rPr>
          <w:szCs w:val="21"/>
        </w:rPr>
        <w:t>运营，</w:t>
      </w:r>
      <w:r w:rsidRPr="00883549">
        <w:rPr>
          <w:rFonts w:hint="eastAsia"/>
          <w:szCs w:val="21"/>
        </w:rPr>
        <w:t>由短视频兴趣分享的“</w:t>
      </w:r>
      <w:r w:rsidRPr="00883549">
        <w:rPr>
          <w:szCs w:val="21"/>
        </w:rPr>
        <w:t>小世界</w:t>
      </w:r>
      <w:r w:rsidRPr="00883549">
        <w:rPr>
          <w:rFonts w:hint="eastAsia"/>
          <w:szCs w:val="21"/>
        </w:rPr>
        <w:t>”</w:t>
      </w:r>
      <w:r w:rsidRPr="00883549">
        <w:rPr>
          <w:szCs w:val="21"/>
        </w:rPr>
        <w:t>功能替代。</w:t>
      </w:r>
      <w:r w:rsidRPr="00883549">
        <w:rPr>
          <w:rFonts w:hint="eastAsia"/>
          <w:szCs w:val="21"/>
        </w:rPr>
        <w:t>这种功能的迭代体现了即时通信的信息传播由文字、图片到视频的演变趋势，在内容呈现形式、用户操作难度等方面都实现了优化。</w:t>
      </w:r>
    </w:p>
    <w:p w14:paraId="296BFF87" w14:textId="4CC46A1F" w:rsidR="00AA6A8C" w:rsidRPr="00883549" w:rsidRDefault="000E2C05" w:rsidP="00DF05C0">
      <w:pPr>
        <w:keepLines/>
        <w:numPr>
          <w:ilvl w:val="0"/>
          <w:numId w:val="11"/>
        </w:numPr>
        <w:topLinePunct/>
        <w:snapToGrid w:val="0"/>
        <w:spacing w:before="320" w:after="200"/>
        <w:ind w:left="0" w:firstLineChars="0" w:firstLine="0"/>
        <w:outlineLvl w:val="2"/>
        <w:rPr>
          <w:rFonts w:eastAsia="楷体_GB2312"/>
          <w:color w:val="000000" w:themeColor="text1"/>
          <w:sz w:val="30"/>
          <w:szCs w:val="30"/>
        </w:rPr>
      </w:pPr>
      <w:bookmarkStart w:id="386" w:name="_Toc78288091"/>
      <w:bookmarkStart w:id="387" w:name="_Toc23125"/>
      <w:bookmarkStart w:id="388" w:name="_Toc2094"/>
      <w:bookmarkStart w:id="389" w:name="_Toc31139"/>
      <w:bookmarkStart w:id="390" w:name="_Toc23456"/>
      <w:bookmarkStart w:id="391" w:name="_Toc18157"/>
      <w:bookmarkStart w:id="392" w:name="_Toc130371061"/>
      <w:r w:rsidRPr="00883549">
        <w:rPr>
          <w:rFonts w:eastAsia="楷体_GB2312" w:hint="eastAsia"/>
          <w:color w:val="000000" w:themeColor="text1"/>
          <w:sz w:val="30"/>
          <w:szCs w:val="30"/>
        </w:rPr>
        <w:t>网络</w:t>
      </w:r>
      <w:r w:rsidRPr="00883549">
        <w:rPr>
          <w:rFonts w:eastAsia="楷体_GB2312"/>
          <w:color w:val="000000" w:themeColor="text1"/>
          <w:sz w:val="30"/>
          <w:szCs w:val="30"/>
        </w:rPr>
        <w:t>新闻</w:t>
      </w:r>
      <w:bookmarkEnd w:id="386"/>
      <w:bookmarkEnd w:id="387"/>
      <w:bookmarkEnd w:id="388"/>
      <w:bookmarkEnd w:id="389"/>
      <w:bookmarkEnd w:id="390"/>
      <w:bookmarkEnd w:id="391"/>
      <w:bookmarkEnd w:id="392"/>
    </w:p>
    <w:p w14:paraId="188F70D9" w14:textId="0C6AE422" w:rsidR="00EB7A8D" w:rsidRPr="00883549" w:rsidRDefault="00EB7A8D" w:rsidP="00DF05C0">
      <w:pPr>
        <w:ind w:firstLine="420"/>
        <w:rPr>
          <w:color w:val="000000" w:themeColor="text1"/>
        </w:rPr>
      </w:pPr>
      <w:r w:rsidRPr="00883549">
        <w:rPr>
          <w:rFonts w:hint="eastAsia"/>
          <w:color w:val="000000" w:themeColor="text1"/>
        </w:rPr>
        <w:t>截至</w:t>
      </w:r>
      <w:r w:rsidRPr="00883549">
        <w:rPr>
          <w:rFonts w:hint="eastAsia"/>
          <w:color w:val="000000" w:themeColor="text1"/>
        </w:rPr>
        <w:t>2022</w:t>
      </w:r>
      <w:r w:rsidRPr="00883549">
        <w:rPr>
          <w:rFonts w:hint="eastAsia"/>
          <w:color w:val="000000" w:themeColor="text1"/>
        </w:rPr>
        <w:t>年</w:t>
      </w:r>
      <w:r w:rsidRPr="00883549">
        <w:rPr>
          <w:rFonts w:hint="eastAsia"/>
          <w:color w:val="000000" w:themeColor="text1"/>
        </w:rPr>
        <w:t>12</w:t>
      </w:r>
      <w:r w:rsidRPr="00883549">
        <w:rPr>
          <w:rFonts w:hint="eastAsia"/>
          <w:color w:val="000000" w:themeColor="text1"/>
        </w:rPr>
        <w:t>月，我国网络新闻用户规模达</w:t>
      </w:r>
      <w:r w:rsidRPr="00883549">
        <w:rPr>
          <w:color w:val="000000" w:themeColor="text1"/>
        </w:rPr>
        <w:t>7.83</w:t>
      </w:r>
      <w:r w:rsidRPr="00883549">
        <w:rPr>
          <w:rFonts w:hint="eastAsia"/>
          <w:color w:val="000000" w:themeColor="text1"/>
        </w:rPr>
        <w:t>亿，较</w:t>
      </w:r>
      <w:r w:rsidRPr="00883549">
        <w:rPr>
          <w:rFonts w:hint="eastAsia"/>
          <w:color w:val="000000" w:themeColor="text1"/>
        </w:rPr>
        <w:t>2021</w:t>
      </w:r>
      <w:r w:rsidRPr="00883549">
        <w:rPr>
          <w:rFonts w:hint="eastAsia"/>
          <w:color w:val="000000" w:themeColor="text1"/>
        </w:rPr>
        <w:t>年</w:t>
      </w:r>
      <w:r w:rsidRPr="00883549">
        <w:rPr>
          <w:rFonts w:hint="eastAsia"/>
          <w:color w:val="000000" w:themeColor="text1"/>
        </w:rPr>
        <w:t>12</w:t>
      </w:r>
      <w:r w:rsidRPr="00883549">
        <w:rPr>
          <w:rFonts w:hint="eastAsia"/>
          <w:color w:val="000000" w:themeColor="text1"/>
        </w:rPr>
        <w:t>月增长</w:t>
      </w:r>
      <w:r w:rsidRPr="00883549">
        <w:rPr>
          <w:color w:val="000000" w:themeColor="text1"/>
        </w:rPr>
        <w:t>1216</w:t>
      </w:r>
      <w:r w:rsidRPr="00883549">
        <w:rPr>
          <w:rFonts w:hint="eastAsia"/>
          <w:color w:val="000000" w:themeColor="text1"/>
        </w:rPr>
        <w:t>万，占网民整体的</w:t>
      </w:r>
      <w:r w:rsidRPr="00883549">
        <w:rPr>
          <w:color w:val="000000" w:themeColor="text1"/>
        </w:rPr>
        <w:t>73.4</w:t>
      </w:r>
      <w:r w:rsidRPr="00883549">
        <w:rPr>
          <w:rFonts w:hint="eastAsia"/>
          <w:color w:val="000000" w:themeColor="text1"/>
        </w:rPr>
        <w:t>%</w:t>
      </w:r>
      <w:r w:rsidRPr="00883549">
        <w:rPr>
          <w:rFonts w:hint="eastAsia"/>
          <w:color w:val="000000" w:themeColor="text1"/>
        </w:rPr>
        <w:t>。</w:t>
      </w:r>
    </w:p>
    <w:p w14:paraId="51E8F0C6" w14:textId="77777777" w:rsidR="00EB7A8D" w:rsidRPr="00883549" w:rsidRDefault="00EB7A8D" w:rsidP="00DF05C0">
      <w:pPr>
        <w:pStyle w:val="afff2"/>
        <w:spacing w:before="156"/>
        <w:ind w:firstLine="420"/>
        <w:rPr>
          <w:rFonts w:ascii="Times New Roman" w:hAnsi="Times New Roman"/>
          <w:color w:val="000000" w:themeColor="text1"/>
        </w:rPr>
      </w:pPr>
      <w:r w:rsidRPr="00883549">
        <w:rPr>
          <w:rFonts w:ascii="Times New Roman" w:hAnsi="Times New Roman" w:hint="eastAsia"/>
          <w:noProof/>
          <w:color w:val="000000" w:themeColor="text1"/>
        </w:rPr>
        <w:drawing>
          <wp:inline distT="0" distB="0" distL="0" distR="0" wp14:anchorId="7069C1C1" wp14:editId="2AB4AF82">
            <wp:extent cx="4579620" cy="3018790"/>
            <wp:effectExtent l="0" t="0" r="11430" b="10160"/>
            <wp:docPr id="28" name="图表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67AF68A9" w14:textId="01FF3144" w:rsidR="00D85EE7" w:rsidRPr="00883549" w:rsidRDefault="00D85EE7" w:rsidP="00D85EE7">
      <w:pPr>
        <w:pStyle w:val="a4"/>
        <w:spacing w:before="156"/>
      </w:pPr>
      <w:bookmarkStart w:id="393" w:name="_Toc78288092"/>
      <w:bookmarkStart w:id="394" w:name="_Toc51771141"/>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29</w:t>
      </w:r>
      <w:r w:rsidRPr="00883549">
        <w:fldChar w:fldCharType="end"/>
      </w:r>
      <w:r w:rsidRPr="00883549">
        <w:rPr>
          <w:rFonts w:hint="eastAsia"/>
        </w:rPr>
        <w:t xml:space="preserve"> </w:t>
      </w:r>
      <w:r w:rsidRPr="00883549">
        <w:t xml:space="preserve"> 2018.</w:t>
      </w:r>
      <w:r w:rsidR="001E7D8F" w:rsidRPr="00883549">
        <w:t>12</w:t>
      </w:r>
      <w:r w:rsidRPr="00883549">
        <w:t>-2022.12</w:t>
      </w:r>
      <w:r w:rsidRPr="00883549">
        <w:rPr>
          <w:rFonts w:hint="eastAsia"/>
        </w:rPr>
        <w:t>网络新闻用户规模及使用率</w:t>
      </w:r>
    </w:p>
    <w:p w14:paraId="2B1C9874" w14:textId="1AC764AA" w:rsidR="00EB7A8D" w:rsidRPr="00883549" w:rsidRDefault="00EB7A8D" w:rsidP="00DF05C0">
      <w:pPr>
        <w:ind w:firstLine="420"/>
      </w:pPr>
      <w:r w:rsidRPr="00883549">
        <w:t>2022</w:t>
      </w:r>
      <w:r w:rsidRPr="00883549">
        <w:rPr>
          <w:rFonts w:hint="eastAsia"/>
        </w:rPr>
        <w:t>年，网络新闻行业围绕</w:t>
      </w:r>
      <w:r w:rsidR="00032EBD" w:rsidRPr="00883549">
        <w:rPr>
          <w:rFonts w:hint="eastAsia"/>
        </w:rPr>
        <w:t>重点</w:t>
      </w:r>
      <w:r w:rsidR="008E134A" w:rsidRPr="00883549">
        <w:rPr>
          <w:rFonts w:hint="eastAsia"/>
        </w:rPr>
        <w:t>新闻</w:t>
      </w:r>
      <w:r w:rsidR="00032EBD" w:rsidRPr="00883549">
        <w:rPr>
          <w:rFonts w:hint="eastAsia"/>
        </w:rPr>
        <w:t>事件</w:t>
      </w:r>
      <w:r w:rsidRPr="00883549">
        <w:rPr>
          <w:rFonts w:hint="eastAsia"/>
        </w:rPr>
        <w:t>开展宣传报道，提升人民群众对</w:t>
      </w:r>
      <w:r w:rsidR="00032EBD" w:rsidRPr="00883549">
        <w:rPr>
          <w:rFonts w:hint="eastAsia"/>
        </w:rPr>
        <w:t>国际国内重大事件</w:t>
      </w:r>
      <w:r w:rsidRPr="00883549">
        <w:rPr>
          <w:rFonts w:hint="eastAsia"/>
        </w:rPr>
        <w:t>的理解认知。与此同时，新闻信息获取渠道更加多元，短视频、生活平台已成为网民在“两微一端</w:t>
      </w:r>
      <w:r w:rsidR="008B4EF5" w:rsidRPr="00883549">
        <w:rPr>
          <w:rStyle w:val="affc"/>
        </w:rPr>
        <w:footnoteReference w:id="28"/>
      </w:r>
      <w:r w:rsidRPr="00883549">
        <w:rPr>
          <w:rFonts w:hint="eastAsia"/>
        </w:rPr>
        <w:t>”之外获取新闻信息的重要渠道。</w:t>
      </w:r>
    </w:p>
    <w:p w14:paraId="03115989" w14:textId="3002B876" w:rsidR="00EB7A8D" w:rsidRPr="00883549" w:rsidRDefault="00EB7A8D" w:rsidP="00DF05C0">
      <w:pPr>
        <w:ind w:firstLine="420"/>
      </w:pPr>
      <w:r w:rsidRPr="00883549">
        <w:lastRenderedPageBreak/>
        <w:t>2022</w:t>
      </w:r>
      <w:r w:rsidRPr="00883549">
        <w:rPr>
          <w:rFonts w:hint="eastAsia"/>
        </w:rPr>
        <w:t>年</w:t>
      </w:r>
      <w:r w:rsidRPr="00883549">
        <w:t>10</w:t>
      </w:r>
      <w:r w:rsidRPr="00883549">
        <w:rPr>
          <w:rFonts w:hint="eastAsia"/>
        </w:rPr>
        <w:t>月，中国共产党第二十次全国代表大会胜利召开。网络新闻媒体通过多种方式，多渠道、全方位报道大会盛况。</w:t>
      </w:r>
      <w:r w:rsidR="00032EBD" w:rsidRPr="00883549">
        <w:rPr>
          <w:rFonts w:hint="eastAsia"/>
          <w:b/>
          <w:bCs/>
        </w:rPr>
        <w:t>一</w:t>
      </w:r>
      <w:r w:rsidRPr="00883549">
        <w:rPr>
          <w:rFonts w:hint="eastAsia"/>
          <w:b/>
          <w:bCs/>
        </w:rPr>
        <w:t>是组织全方位网络直播。</w:t>
      </w:r>
      <w:r w:rsidRPr="00883549">
        <w:rPr>
          <w:rFonts w:hint="eastAsia"/>
        </w:rPr>
        <w:t>二十大开幕式期间，网络新闻媒体通过微博、微信、新闻视频网站、客户端等全程直播开幕式，为人民群众及时收看提供多种选择。开幕式当日，仅新</w:t>
      </w:r>
      <w:proofErr w:type="gramStart"/>
      <w:r w:rsidRPr="00883549">
        <w:rPr>
          <w:rFonts w:hint="eastAsia"/>
        </w:rPr>
        <w:t>浪微博</w:t>
      </w:r>
      <w:proofErr w:type="gramEnd"/>
      <w:r w:rsidRPr="00883549">
        <w:rPr>
          <w:rFonts w:hint="eastAsia"/>
        </w:rPr>
        <w:t>的直播观看量就达</w:t>
      </w:r>
      <w:r w:rsidRPr="00883549">
        <w:t>1.26</w:t>
      </w:r>
      <w:r w:rsidRPr="00883549">
        <w:rPr>
          <w:rFonts w:hint="eastAsia"/>
        </w:rPr>
        <w:t>亿人次</w:t>
      </w:r>
      <w:r w:rsidRPr="00883549">
        <w:rPr>
          <w:rStyle w:val="affc"/>
        </w:rPr>
        <w:footnoteReference w:id="29"/>
      </w:r>
      <w:r w:rsidRPr="00883549">
        <w:rPr>
          <w:rFonts w:hint="eastAsia"/>
        </w:rPr>
        <w:t>。</w:t>
      </w:r>
      <w:r w:rsidR="00032EBD" w:rsidRPr="00883549">
        <w:rPr>
          <w:rFonts w:hint="eastAsia"/>
          <w:b/>
          <w:bCs/>
        </w:rPr>
        <w:t>二</w:t>
      </w:r>
      <w:r w:rsidRPr="00883549">
        <w:rPr>
          <w:rFonts w:hint="eastAsia"/>
          <w:b/>
          <w:bCs/>
        </w:rPr>
        <w:t>是开展学习宣传活动。</w:t>
      </w:r>
      <w:r w:rsidRPr="00883549">
        <w:rPr>
          <w:rFonts w:hint="eastAsia"/>
        </w:rPr>
        <w:t>大会期间，</w:t>
      </w:r>
      <w:proofErr w:type="gramStart"/>
      <w:r w:rsidRPr="00883549">
        <w:rPr>
          <w:rFonts w:hint="eastAsia"/>
        </w:rPr>
        <w:t>微博联合</w:t>
      </w:r>
      <w:proofErr w:type="gramEnd"/>
      <w:r w:rsidRPr="00883549">
        <w:rPr>
          <w:rFonts w:hint="eastAsia"/>
        </w:rPr>
        <w:t>各个部委官微、地方政务官微、媒体官微，引导用户参与二十</w:t>
      </w:r>
      <w:proofErr w:type="gramStart"/>
      <w:r w:rsidRPr="00883549">
        <w:rPr>
          <w:rFonts w:hint="eastAsia"/>
        </w:rPr>
        <w:t>大相关</w:t>
      </w:r>
      <w:proofErr w:type="gramEnd"/>
      <w:r w:rsidRPr="00883549">
        <w:rPr>
          <w:rFonts w:hint="eastAsia"/>
        </w:rPr>
        <w:t>话题的关注与互动，掀起学习二十大精神的热潮。央视</w:t>
      </w:r>
      <w:proofErr w:type="gramStart"/>
      <w:r w:rsidRPr="00883549">
        <w:rPr>
          <w:rFonts w:hint="eastAsia"/>
        </w:rPr>
        <w:t>新闻微博开设</w:t>
      </w:r>
      <w:proofErr w:type="gramEnd"/>
      <w:r w:rsidRPr="00883549">
        <w:rPr>
          <w:rFonts w:hint="eastAsia"/>
        </w:rPr>
        <w:t>党的二十</w:t>
      </w:r>
      <w:proofErr w:type="gramStart"/>
      <w:r w:rsidRPr="00883549">
        <w:rPr>
          <w:rFonts w:hint="eastAsia"/>
        </w:rPr>
        <w:t>大相关</w:t>
      </w:r>
      <w:proofErr w:type="gramEnd"/>
      <w:r w:rsidRPr="00883549">
        <w:rPr>
          <w:rFonts w:hint="eastAsia"/>
        </w:rPr>
        <w:t>话题总阅读量突破</w:t>
      </w:r>
      <w:r w:rsidRPr="00883549">
        <w:t>147</w:t>
      </w:r>
      <w:r w:rsidRPr="00883549">
        <w:rPr>
          <w:rFonts w:hint="eastAsia"/>
        </w:rPr>
        <w:t>亿</w:t>
      </w:r>
      <w:r w:rsidRPr="00883549">
        <w:rPr>
          <w:rStyle w:val="affc"/>
        </w:rPr>
        <w:footnoteReference w:id="30"/>
      </w:r>
      <w:r w:rsidRPr="00883549">
        <w:rPr>
          <w:rFonts w:hint="eastAsia"/>
        </w:rPr>
        <w:t>。</w:t>
      </w:r>
    </w:p>
    <w:p w14:paraId="6CB51325" w14:textId="70156046" w:rsidR="003B0CD3" w:rsidRPr="00883549" w:rsidRDefault="00EB7A8D" w:rsidP="00DF05C0">
      <w:pPr>
        <w:ind w:firstLine="420"/>
      </w:pPr>
      <w:r w:rsidRPr="00883549">
        <w:rPr>
          <w:rFonts w:hint="eastAsia"/>
        </w:rPr>
        <w:t>同时，抖音、快手、小红书等应用逐渐从娱乐、生活、社交平台转变为具有新闻属性的信息平台，成为网民获取新闻信息的重要渠道。</w:t>
      </w:r>
      <w:r w:rsidRPr="00883549">
        <w:rPr>
          <w:rFonts w:hint="eastAsia"/>
          <w:b/>
          <w:bCs/>
        </w:rPr>
        <w:t>一是主流媒体积极入驻，提升</w:t>
      </w:r>
      <w:r w:rsidR="0036359F" w:rsidRPr="00883549">
        <w:rPr>
          <w:rFonts w:hint="eastAsia"/>
          <w:b/>
          <w:bCs/>
        </w:rPr>
        <w:t>影响力</w:t>
      </w:r>
      <w:r w:rsidRPr="00883549">
        <w:rPr>
          <w:rFonts w:hint="eastAsia"/>
          <w:b/>
          <w:bCs/>
        </w:rPr>
        <w:t>。</w:t>
      </w:r>
      <w:r w:rsidRPr="00883549">
        <w:rPr>
          <w:rFonts w:hint="eastAsia"/>
        </w:rPr>
        <w:t>上半年，新华社、中央广播电视总台、人民日报等</w:t>
      </w:r>
      <w:r w:rsidRPr="00883549">
        <w:t>8</w:t>
      </w:r>
      <w:r w:rsidRPr="00883549">
        <w:rPr>
          <w:rFonts w:hint="eastAsia"/>
        </w:rPr>
        <w:t>家主要</w:t>
      </w:r>
      <w:proofErr w:type="gramStart"/>
      <w:r w:rsidRPr="00883549">
        <w:rPr>
          <w:rFonts w:hint="eastAsia"/>
        </w:rPr>
        <w:t>央媒机构</w:t>
      </w:r>
      <w:proofErr w:type="gramEnd"/>
      <w:r w:rsidRPr="00883549">
        <w:rPr>
          <w:rFonts w:hint="eastAsia"/>
        </w:rPr>
        <w:t>累计生产</w:t>
      </w:r>
      <w:r w:rsidRPr="00883549">
        <w:t>1.5</w:t>
      </w:r>
      <w:r w:rsidRPr="00883549">
        <w:rPr>
          <w:rFonts w:hint="eastAsia"/>
        </w:rPr>
        <w:t>万篇</w:t>
      </w:r>
      <w:proofErr w:type="gramStart"/>
      <w:r w:rsidRPr="00883549">
        <w:rPr>
          <w:rFonts w:hint="eastAsia"/>
        </w:rPr>
        <w:t>爆款短</w:t>
      </w:r>
      <w:proofErr w:type="gramEnd"/>
      <w:r w:rsidRPr="00883549">
        <w:rPr>
          <w:rFonts w:hint="eastAsia"/>
        </w:rPr>
        <w:t>视频内容</w:t>
      </w:r>
      <w:r w:rsidRPr="00883549">
        <w:rPr>
          <w:rStyle w:val="affc"/>
        </w:rPr>
        <w:footnoteReference w:id="31"/>
      </w:r>
      <w:r w:rsidRPr="00883549">
        <w:rPr>
          <w:rFonts w:hint="eastAsia"/>
        </w:rPr>
        <w:t>。</w:t>
      </w:r>
      <w:r w:rsidRPr="00883549">
        <w:rPr>
          <w:rFonts w:hint="eastAsia"/>
          <w:b/>
          <w:bCs/>
        </w:rPr>
        <w:t>二是多方积极参与，共塑信息渠道。</w:t>
      </w:r>
      <w:r w:rsidRPr="00883549">
        <w:rPr>
          <w:rFonts w:hint="eastAsia"/>
        </w:rPr>
        <w:t>网民个人、自媒体等也纷纷利用短视频、生活平台跟进舆论热点，传播新闻信息，为人民群众及时获取热点资讯创造了条件</w:t>
      </w:r>
      <w:r w:rsidR="003B0CD3" w:rsidRPr="00883549">
        <w:rPr>
          <w:rFonts w:hint="eastAsia"/>
        </w:rPr>
        <w:t>。</w:t>
      </w:r>
    </w:p>
    <w:p w14:paraId="79AC581E" w14:textId="5A79F657" w:rsidR="00AA6A8C" w:rsidRPr="00883549" w:rsidRDefault="00C97190" w:rsidP="00DF05C0">
      <w:pPr>
        <w:keepLines/>
        <w:numPr>
          <w:ilvl w:val="0"/>
          <w:numId w:val="11"/>
        </w:numPr>
        <w:topLinePunct/>
        <w:snapToGrid w:val="0"/>
        <w:spacing w:before="320" w:after="200"/>
        <w:ind w:left="0" w:firstLineChars="0" w:firstLine="0"/>
        <w:outlineLvl w:val="2"/>
        <w:rPr>
          <w:rFonts w:eastAsia="楷体_GB2312"/>
          <w:color w:val="000000" w:themeColor="text1"/>
          <w:sz w:val="30"/>
          <w:szCs w:val="30"/>
        </w:rPr>
      </w:pPr>
      <w:bookmarkStart w:id="395" w:name="_Toc130371062"/>
      <w:r w:rsidRPr="00883549">
        <w:rPr>
          <w:rFonts w:eastAsia="楷体_GB2312" w:hint="eastAsia"/>
          <w:color w:val="000000" w:themeColor="text1"/>
          <w:sz w:val="30"/>
          <w:szCs w:val="30"/>
        </w:rPr>
        <w:t>线上办公</w:t>
      </w:r>
      <w:bookmarkEnd w:id="393"/>
      <w:bookmarkEnd w:id="394"/>
      <w:bookmarkEnd w:id="395"/>
    </w:p>
    <w:p w14:paraId="54FE9910" w14:textId="5D6A0E3F" w:rsidR="00EA36D8" w:rsidRPr="00883549" w:rsidRDefault="00EA36D8" w:rsidP="00DF05C0">
      <w:pPr>
        <w:ind w:firstLine="420"/>
        <w:rPr>
          <w:color w:val="000000" w:themeColor="text1"/>
        </w:rPr>
      </w:pPr>
      <w:bookmarkStart w:id="396" w:name="_Toc78288093"/>
      <w:r w:rsidRPr="00883549">
        <w:rPr>
          <w:color w:val="000000" w:themeColor="text1"/>
        </w:rPr>
        <w:t>截至</w:t>
      </w:r>
      <w:r w:rsidRPr="00883549">
        <w:rPr>
          <w:color w:val="000000" w:themeColor="text1"/>
        </w:rPr>
        <w:t>2022</w:t>
      </w:r>
      <w:r w:rsidRPr="00883549">
        <w:rPr>
          <w:color w:val="000000" w:themeColor="text1"/>
        </w:rPr>
        <w:t>年</w:t>
      </w:r>
      <w:r w:rsidRPr="00883549">
        <w:rPr>
          <w:color w:val="000000" w:themeColor="text1"/>
        </w:rPr>
        <w:t>12</w:t>
      </w:r>
      <w:r w:rsidRPr="00883549">
        <w:rPr>
          <w:color w:val="000000" w:themeColor="text1"/>
        </w:rPr>
        <w:t>月，我国线上办公用户规模达</w:t>
      </w:r>
      <w:r w:rsidRPr="00883549">
        <w:rPr>
          <w:color w:val="000000" w:themeColor="text1"/>
        </w:rPr>
        <w:t>5.40</w:t>
      </w:r>
      <w:r w:rsidRPr="00883549">
        <w:rPr>
          <w:color w:val="000000" w:themeColor="text1"/>
        </w:rPr>
        <w:t>亿，较</w:t>
      </w:r>
      <w:r w:rsidRPr="00883549">
        <w:rPr>
          <w:color w:val="000000" w:themeColor="text1"/>
        </w:rPr>
        <w:t>2021</w:t>
      </w:r>
      <w:r w:rsidRPr="00883549">
        <w:rPr>
          <w:color w:val="000000" w:themeColor="text1"/>
        </w:rPr>
        <w:t>年</w:t>
      </w:r>
      <w:r w:rsidRPr="00883549">
        <w:rPr>
          <w:color w:val="000000" w:themeColor="text1"/>
        </w:rPr>
        <w:t>12</w:t>
      </w:r>
      <w:r w:rsidRPr="00883549">
        <w:rPr>
          <w:color w:val="000000" w:themeColor="text1"/>
        </w:rPr>
        <w:t>月增长</w:t>
      </w:r>
      <w:r w:rsidRPr="00883549">
        <w:rPr>
          <w:rFonts w:hint="eastAsia"/>
          <w:color w:val="000000" w:themeColor="text1"/>
        </w:rPr>
        <w:t>7</w:t>
      </w:r>
      <w:r w:rsidRPr="00883549">
        <w:rPr>
          <w:color w:val="000000" w:themeColor="text1"/>
        </w:rPr>
        <w:t>078</w:t>
      </w:r>
      <w:r w:rsidRPr="00883549">
        <w:rPr>
          <w:rFonts w:hint="eastAsia"/>
          <w:color w:val="000000" w:themeColor="text1"/>
        </w:rPr>
        <w:t>万</w:t>
      </w:r>
      <w:r w:rsidRPr="00883549">
        <w:rPr>
          <w:color w:val="000000" w:themeColor="text1"/>
        </w:rPr>
        <w:t>，占网民整体的</w:t>
      </w:r>
      <w:r w:rsidRPr="00883549">
        <w:rPr>
          <w:color w:val="000000" w:themeColor="text1"/>
        </w:rPr>
        <w:t>50.6%</w:t>
      </w:r>
      <w:r w:rsidRPr="00883549">
        <w:rPr>
          <w:color w:val="000000" w:themeColor="text1"/>
        </w:rPr>
        <w:t>。</w:t>
      </w:r>
    </w:p>
    <w:p w14:paraId="4642E85C" w14:textId="77777777" w:rsidR="00EA36D8" w:rsidRPr="00883549" w:rsidRDefault="00EA36D8" w:rsidP="00DF05C0">
      <w:pPr>
        <w:pStyle w:val="afff2"/>
        <w:spacing w:before="156"/>
        <w:rPr>
          <w:rFonts w:ascii="Times New Roman" w:hAnsi="Times New Roman"/>
          <w:color w:val="000000" w:themeColor="text1"/>
        </w:rPr>
      </w:pPr>
      <w:r w:rsidRPr="00883549">
        <w:rPr>
          <w:rFonts w:ascii="Times New Roman" w:hAnsi="Times New Roman" w:hint="eastAsia"/>
          <w:noProof/>
          <w:color w:val="000000" w:themeColor="text1"/>
        </w:rPr>
        <w:lastRenderedPageBreak/>
        <w:drawing>
          <wp:inline distT="0" distB="0" distL="0" distR="0" wp14:anchorId="0FD8DA55" wp14:editId="4F8C2EB7">
            <wp:extent cx="4898390" cy="2874010"/>
            <wp:effectExtent l="0" t="0" r="0" b="2540"/>
            <wp:docPr id="41" name="图表 41"/>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207A9F7C" w14:textId="7E02C3DB"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30</w:t>
      </w:r>
      <w:r w:rsidRPr="00883549">
        <w:fldChar w:fldCharType="end"/>
      </w:r>
      <w:r w:rsidRPr="00883549">
        <w:t xml:space="preserve">  2020.6-2022.12</w:t>
      </w:r>
      <w:r w:rsidRPr="00883549">
        <w:t>线上办公用户规模及使用率</w:t>
      </w:r>
    </w:p>
    <w:p w14:paraId="0951DF36" w14:textId="7F5F2F80" w:rsidR="00AA35CC" w:rsidRPr="00883549" w:rsidRDefault="00AA35CC" w:rsidP="00DF05C0">
      <w:pPr>
        <w:ind w:firstLine="420"/>
      </w:pPr>
      <w:r w:rsidRPr="00883549">
        <w:t>2022</w:t>
      </w:r>
      <w:r w:rsidRPr="00883549">
        <w:t>年，</w:t>
      </w:r>
      <w:r w:rsidR="00AC6F75" w:rsidRPr="00883549">
        <w:rPr>
          <w:rFonts w:hint="eastAsia"/>
        </w:rPr>
        <w:t>线上</w:t>
      </w:r>
      <w:r w:rsidRPr="00883549">
        <w:rPr>
          <w:rFonts w:hint="eastAsia"/>
        </w:rPr>
        <w:t>办公市场快速发展</w:t>
      </w:r>
      <w:r w:rsidRPr="00883549">
        <w:t>，</w:t>
      </w:r>
      <w:r w:rsidR="00C14926" w:rsidRPr="00883549">
        <w:rPr>
          <w:rFonts w:hint="eastAsia"/>
        </w:rPr>
        <w:t>线上</w:t>
      </w:r>
      <w:r w:rsidRPr="00883549">
        <w:rPr>
          <w:rFonts w:hint="eastAsia"/>
        </w:rPr>
        <w:t>办公厂商开展新技术应用创新。</w:t>
      </w:r>
    </w:p>
    <w:p w14:paraId="63DDE673" w14:textId="2B1F363B" w:rsidR="000714E0" w:rsidRPr="00883549" w:rsidRDefault="00C97190" w:rsidP="00DF05C0">
      <w:pPr>
        <w:ind w:firstLine="422"/>
      </w:pPr>
      <w:r w:rsidRPr="00883549">
        <w:rPr>
          <w:b/>
          <w:bCs/>
        </w:rPr>
        <w:t>线上办公</w:t>
      </w:r>
      <w:r w:rsidR="008F788B" w:rsidRPr="00883549">
        <w:rPr>
          <w:rFonts w:hint="eastAsia"/>
          <w:b/>
          <w:bCs/>
        </w:rPr>
        <w:t>市场</w:t>
      </w:r>
      <w:r w:rsidR="008F788B" w:rsidRPr="00883549">
        <w:rPr>
          <w:b/>
          <w:bCs/>
        </w:rPr>
        <w:t>快速发展。</w:t>
      </w:r>
      <w:r w:rsidR="00FF46E8" w:rsidRPr="00883549">
        <w:rPr>
          <w:rFonts w:hint="eastAsia"/>
          <w:b/>
        </w:rPr>
        <w:t>一是</w:t>
      </w:r>
      <w:r w:rsidRPr="00883549">
        <w:rPr>
          <w:rFonts w:hint="eastAsia"/>
          <w:b/>
        </w:rPr>
        <w:t>线上办公</w:t>
      </w:r>
      <w:r w:rsidR="00BA7BC8" w:rsidRPr="00883549">
        <w:rPr>
          <w:rFonts w:hint="eastAsia"/>
          <w:b/>
        </w:rPr>
        <w:t>应用加快商业化进程</w:t>
      </w:r>
      <w:r w:rsidR="00FF46E8" w:rsidRPr="00883549">
        <w:rPr>
          <w:rFonts w:hint="eastAsia"/>
          <w:b/>
        </w:rPr>
        <w:t>。</w:t>
      </w:r>
      <w:r w:rsidR="003F52EF" w:rsidRPr="00883549">
        <w:rPr>
          <w:rFonts w:hint="eastAsia"/>
        </w:rPr>
        <w:t>受</w:t>
      </w:r>
      <w:r w:rsidR="00FF46E8" w:rsidRPr="00883549">
        <w:rPr>
          <w:rFonts w:hint="eastAsia"/>
        </w:rPr>
        <w:t>疫情</w:t>
      </w:r>
      <w:r w:rsidR="003F52EF" w:rsidRPr="00883549">
        <w:rPr>
          <w:rFonts w:hint="eastAsia"/>
        </w:rPr>
        <w:t>影响</w:t>
      </w:r>
      <w:r w:rsidR="003F52EF" w:rsidRPr="00883549">
        <w:t>，</w:t>
      </w:r>
      <w:r w:rsidRPr="00883549">
        <w:rPr>
          <w:rFonts w:hint="eastAsia"/>
        </w:rPr>
        <w:t>线上办公</w:t>
      </w:r>
      <w:r w:rsidR="00FF46E8" w:rsidRPr="00883549">
        <w:rPr>
          <w:rFonts w:hint="eastAsia"/>
        </w:rPr>
        <w:t>需求不断扩大，推动用户规模持续增长，经过前期用户免费培养阶段，</w:t>
      </w:r>
      <w:r w:rsidRPr="00883549">
        <w:rPr>
          <w:rFonts w:hint="eastAsia"/>
        </w:rPr>
        <w:t>线上办公</w:t>
      </w:r>
      <w:r w:rsidR="00715315" w:rsidRPr="00883549">
        <w:rPr>
          <w:rFonts w:hint="eastAsia"/>
        </w:rPr>
        <w:t>应用</w:t>
      </w:r>
      <w:r w:rsidR="00FF46E8" w:rsidRPr="00883549">
        <w:rPr>
          <w:rFonts w:hint="eastAsia"/>
        </w:rPr>
        <w:t>不断加快商业化进程。</w:t>
      </w:r>
      <w:r w:rsidR="00BA7BC8" w:rsidRPr="00883549">
        <w:rPr>
          <w:rFonts w:hint="eastAsia"/>
        </w:rPr>
        <w:t>钉钉提出商业化布局</w:t>
      </w:r>
      <w:r w:rsidR="00332113" w:rsidRPr="00883549">
        <w:rPr>
          <w:rFonts w:hint="eastAsia"/>
        </w:rPr>
        <w:t>方案</w:t>
      </w:r>
      <w:r w:rsidR="00BA7BC8" w:rsidRPr="00883549">
        <w:rPr>
          <w:rFonts w:hint="eastAsia"/>
        </w:rPr>
        <w:t>，</w:t>
      </w:r>
      <w:proofErr w:type="gramStart"/>
      <w:r w:rsidR="00BA7BC8" w:rsidRPr="00883549">
        <w:rPr>
          <w:rFonts w:hint="eastAsia"/>
        </w:rPr>
        <w:t>腾讯会议</w:t>
      </w:r>
      <w:proofErr w:type="gramEnd"/>
      <w:r w:rsidR="00BA7BC8" w:rsidRPr="00883549">
        <w:rPr>
          <w:rFonts w:hint="eastAsia"/>
        </w:rPr>
        <w:t>、飞书等</w:t>
      </w:r>
      <w:r w:rsidRPr="00883549">
        <w:rPr>
          <w:rFonts w:hint="eastAsia"/>
        </w:rPr>
        <w:t>线上办公</w:t>
      </w:r>
      <w:r w:rsidR="00715315" w:rsidRPr="00883549">
        <w:rPr>
          <w:rFonts w:hint="eastAsia"/>
        </w:rPr>
        <w:t>应用</w:t>
      </w:r>
      <w:r w:rsidR="00BA7BC8" w:rsidRPr="00883549">
        <w:rPr>
          <w:rFonts w:hint="eastAsia"/>
        </w:rPr>
        <w:t>也推出收费服务。</w:t>
      </w:r>
      <w:r w:rsidR="00FF46E8" w:rsidRPr="00883549">
        <w:rPr>
          <w:rFonts w:hint="eastAsia"/>
        </w:rPr>
        <w:t>商业化发展不但为企业开辟了新的营收来源，降低了运营压力，还可以通过区分不同用户需求，实现差异化服务。</w:t>
      </w:r>
      <w:r w:rsidR="008F788B" w:rsidRPr="00883549">
        <w:rPr>
          <w:rFonts w:hint="eastAsia"/>
          <w:b/>
          <w:bCs/>
        </w:rPr>
        <w:t>二是</w:t>
      </w:r>
      <w:r w:rsidRPr="00883549">
        <w:rPr>
          <w:rFonts w:hint="eastAsia"/>
          <w:b/>
          <w:bCs/>
        </w:rPr>
        <w:t>线上办公</w:t>
      </w:r>
      <w:r w:rsidR="00715315" w:rsidRPr="00883549">
        <w:rPr>
          <w:rFonts w:hint="eastAsia"/>
          <w:b/>
          <w:bCs/>
        </w:rPr>
        <w:t>应用</w:t>
      </w:r>
      <w:r w:rsidR="008F788B" w:rsidRPr="00883549">
        <w:rPr>
          <w:b/>
          <w:bCs/>
        </w:rPr>
        <w:t>向平台化发展。</w:t>
      </w:r>
      <w:proofErr w:type="gramStart"/>
      <w:r w:rsidR="008F788B" w:rsidRPr="00883549">
        <w:rPr>
          <w:rFonts w:eastAsia="PingFang SC"/>
          <w:color w:val="222222"/>
          <w:szCs w:val="21"/>
          <w:shd w:val="clear" w:color="auto" w:fill="FFFFFF"/>
        </w:rPr>
        <w:t>企业微信通过</w:t>
      </w:r>
      <w:proofErr w:type="gramEnd"/>
      <w:r w:rsidR="008F788B" w:rsidRPr="00883549">
        <w:rPr>
          <w:rFonts w:eastAsia="PingFang SC"/>
          <w:color w:val="222222"/>
          <w:szCs w:val="21"/>
          <w:shd w:val="clear" w:color="auto" w:fill="FFFFFF"/>
        </w:rPr>
        <w:t>实现</w:t>
      </w:r>
      <w:proofErr w:type="gramStart"/>
      <w:r w:rsidR="008F788B" w:rsidRPr="00883549">
        <w:rPr>
          <w:rFonts w:eastAsia="PingFang SC"/>
          <w:color w:val="222222"/>
          <w:szCs w:val="21"/>
          <w:shd w:val="clear" w:color="auto" w:fill="FFFFFF"/>
        </w:rPr>
        <w:t>与腾讯会</w:t>
      </w:r>
      <w:r w:rsidR="008132FD" w:rsidRPr="00883549">
        <w:rPr>
          <w:rFonts w:eastAsia="PingFang SC"/>
          <w:color w:val="222222"/>
          <w:szCs w:val="21"/>
          <w:shd w:val="clear" w:color="auto" w:fill="FFFFFF"/>
        </w:rPr>
        <w:t>议</w:t>
      </w:r>
      <w:proofErr w:type="gramEnd"/>
      <w:r w:rsidR="008132FD" w:rsidRPr="00883549">
        <w:rPr>
          <w:rFonts w:eastAsia="PingFang SC"/>
          <w:color w:val="222222"/>
          <w:szCs w:val="21"/>
          <w:shd w:val="clear" w:color="auto" w:fill="FFFFFF"/>
        </w:rPr>
        <w:t>、</w:t>
      </w:r>
      <w:proofErr w:type="gramStart"/>
      <w:r w:rsidR="008132FD" w:rsidRPr="00883549">
        <w:rPr>
          <w:rFonts w:eastAsia="PingFang SC"/>
          <w:color w:val="222222"/>
          <w:szCs w:val="21"/>
          <w:shd w:val="clear" w:color="auto" w:fill="FFFFFF"/>
        </w:rPr>
        <w:t>腾讯文档</w:t>
      </w:r>
      <w:proofErr w:type="gramEnd"/>
      <w:r w:rsidR="008132FD" w:rsidRPr="00883549">
        <w:rPr>
          <w:rFonts w:eastAsia="PingFang SC"/>
          <w:color w:val="222222"/>
          <w:szCs w:val="21"/>
          <w:shd w:val="clear" w:color="auto" w:fill="FFFFFF"/>
        </w:rPr>
        <w:t>等应用融合</w:t>
      </w:r>
      <w:r w:rsidR="008F788B" w:rsidRPr="00883549">
        <w:rPr>
          <w:rFonts w:eastAsia="PingFang SC"/>
          <w:color w:val="222222"/>
          <w:szCs w:val="21"/>
          <w:shd w:val="clear" w:color="auto" w:fill="FFFFFF"/>
        </w:rPr>
        <w:t>，提供丰富的协同办公体验；</w:t>
      </w:r>
      <w:proofErr w:type="gramStart"/>
      <w:r w:rsidR="008F788B" w:rsidRPr="00883549">
        <w:t>腾讯会议</w:t>
      </w:r>
      <w:proofErr w:type="gramEnd"/>
      <w:r w:rsidR="008F788B" w:rsidRPr="00883549">
        <w:rPr>
          <w:rFonts w:hint="eastAsia"/>
        </w:rPr>
        <w:t>上线</w:t>
      </w:r>
      <w:r w:rsidR="008F788B" w:rsidRPr="00883549">
        <w:t>应用市场，集成多种应用，通过一个入口提供会前至会后全流程服务，满足更多需求</w:t>
      </w:r>
      <w:r w:rsidR="00765E51" w:rsidRPr="00883549">
        <w:rPr>
          <w:rFonts w:hint="eastAsia"/>
          <w:szCs w:val="21"/>
        </w:rPr>
        <w:t>，</w:t>
      </w:r>
      <w:r w:rsidR="00715315" w:rsidRPr="00883549">
        <w:rPr>
          <w:rFonts w:hint="eastAsia"/>
          <w:szCs w:val="21"/>
        </w:rPr>
        <w:t>平台化的</w:t>
      </w:r>
      <w:r w:rsidRPr="00883549">
        <w:rPr>
          <w:rFonts w:hint="eastAsia"/>
          <w:szCs w:val="21"/>
        </w:rPr>
        <w:t>线上办公</w:t>
      </w:r>
      <w:r w:rsidR="00715315" w:rsidRPr="00883549">
        <w:rPr>
          <w:rFonts w:hint="eastAsia"/>
          <w:szCs w:val="21"/>
        </w:rPr>
        <w:t>应用吸引更多网民使用。</w:t>
      </w:r>
      <w:r w:rsidR="00715315" w:rsidRPr="00883549">
        <w:rPr>
          <w:rFonts w:eastAsia="PingFang SC"/>
          <w:szCs w:val="21"/>
          <w:shd w:val="clear" w:color="auto" w:fill="FFFFFF"/>
        </w:rPr>
        <w:t>截至</w:t>
      </w:r>
      <w:r w:rsidR="00715315" w:rsidRPr="00883549">
        <w:rPr>
          <w:rFonts w:eastAsia="PingFang SC"/>
          <w:szCs w:val="21"/>
          <w:shd w:val="clear" w:color="auto" w:fill="FFFFFF"/>
        </w:rPr>
        <w:t>12</w:t>
      </w:r>
      <w:r w:rsidR="00715315" w:rsidRPr="00883549">
        <w:rPr>
          <w:rFonts w:eastAsia="PingFang SC"/>
          <w:szCs w:val="21"/>
          <w:shd w:val="clear" w:color="auto" w:fill="FFFFFF"/>
        </w:rPr>
        <w:t>月，</w:t>
      </w:r>
      <w:r w:rsidR="00715315" w:rsidRPr="00883549">
        <w:rPr>
          <w:szCs w:val="21"/>
        </w:rPr>
        <w:t>在线视频会议</w:t>
      </w:r>
      <w:r w:rsidR="00715315" w:rsidRPr="00883549">
        <w:rPr>
          <w:rFonts w:hint="eastAsia"/>
          <w:szCs w:val="21"/>
        </w:rPr>
        <w:t>/</w:t>
      </w:r>
      <w:r w:rsidR="00715315" w:rsidRPr="00883549">
        <w:rPr>
          <w:szCs w:val="21"/>
        </w:rPr>
        <w:t>电话会议</w:t>
      </w:r>
      <w:r w:rsidR="00765E51" w:rsidRPr="00883549">
        <w:rPr>
          <w:rFonts w:hint="eastAsia"/>
          <w:szCs w:val="21"/>
        </w:rPr>
        <w:t>、</w:t>
      </w:r>
      <w:r w:rsidR="00715315" w:rsidRPr="00883549">
        <w:rPr>
          <w:szCs w:val="21"/>
        </w:rPr>
        <w:t>在线文档协作编辑、</w:t>
      </w:r>
      <w:r w:rsidR="00765E51" w:rsidRPr="00883549">
        <w:rPr>
          <w:rFonts w:hint="eastAsia"/>
        </w:rPr>
        <w:t>在线签约、</w:t>
      </w:r>
      <w:r w:rsidR="003F52EF" w:rsidRPr="00883549">
        <w:t>在线任务管理</w:t>
      </w:r>
      <w:r w:rsidR="003F52EF" w:rsidRPr="00883549">
        <w:rPr>
          <w:rFonts w:hint="eastAsia"/>
        </w:rPr>
        <w:t>/</w:t>
      </w:r>
      <w:r w:rsidR="00715315" w:rsidRPr="00883549">
        <w:t>流程审批的使用率分别为</w:t>
      </w:r>
      <w:r w:rsidR="00765E51" w:rsidRPr="00883549">
        <w:t>36.8%</w:t>
      </w:r>
      <w:r w:rsidR="00765E51" w:rsidRPr="00883549">
        <w:rPr>
          <w:rFonts w:hint="eastAsia"/>
        </w:rPr>
        <w:t>、</w:t>
      </w:r>
      <w:r w:rsidR="00765E51" w:rsidRPr="00883549">
        <w:t>29.0%</w:t>
      </w:r>
      <w:r w:rsidR="00765E51" w:rsidRPr="00883549">
        <w:rPr>
          <w:rFonts w:hint="eastAsia"/>
        </w:rPr>
        <w:t>、</w:t>
      </w:r>
      <w:r w:rsidR="00765E51" w:rsidRPr="00883549">
        <w:rPr>
          <w:rFonts w:hint="eastAsia"/>
        </w:rPr>
        <w:t>1</w:t>
      </w:r>
      <w:r w:rsidR="00765E51" w:rsidRPr="00883549">
        <w:t>7.2</w:t>
      </w:r>
      <w:r w:rsidR="00765E51" w:rsidRPr="00883549">
        <w:rPr>
          <w:rFonts w:hint="eastAsia"/>
        </w:rPr>
        <w:t>%</w:t>
      </w:r>
      <w:r w:rsidR="00765E51" w:rsidRPr="00883549">
        <w:rPr>
          <w:rFonts w:hint="eastAsia"/>
        </w:rPr>
        <w:t>和</w:t>
      </w:r>
      <w:r w:rsidR="00765E51" w:rsidRPr="00883549">
        <w:t>16.9%</w:t>
      </w:r>
      <w:r w:rsidR="00715315" w:rsidRPr="00883549">
        <w:t>。</w:t>
      </w:r>
    </w:p>
    <w:p w14:paraId="52DEADF5" w14:textId="42BD3CEE" w:rsidR="008F788B" w:rsidRPr="00883549" w:rsidRDefault="00C97190" w:rsidP="00DF05C0">
      <w:pPr>
        <w:ind w:firstLine="422"/>
        <w:rPr>
          <w:szCs w:val="21"/>
          <w:shd w:val="clear" w:color="auto" w:fill="FFFFFF"/>
        </w:rPr>
      </w:pPr>
      <w:r w:rsidRPr="00883549">
        <w:rPr>
          <w:rFonts w:eastAsia="PingFang SC"/>
          <w:b/>
          <w:bCs/>
          <w:color w:val="000000"/>
          <w:szCs w:val="21"/>
          <w:shd w:val="clear" w:color="auto" w:fill="FFFFFF"/>
        </w:rPr>
        <w:t>线上办公</w:t>
      </w:r>
      <w:r w:rsidR="008F788B" w:rsidRPr="00883549">
        <w:rPr>
          <w:rFonts w:eastAsia="PingFang SC" w:hint="eastAsia"/>
          <w:b/>
          <w:bCs/>
          <w:color w:val="000000"/>
          <w:szCs w:val="21"/>
          <w:shd w:val="clear" w:color="auto" w:fill="FFFFFF"/>
        </w:rPr>
        <w:t>厂商开展</w:t>
      </w:r>
      <w:r w:rsidR="008F788B" w:rsidRPr="00883549">
        <w:rPr>
          <w:rFonts w:eastAsia="PingFang SC"/>
          <w:b/>
          <w:bCs/>
          <w:color w:val="000000"/>
          <w:szCs w:val="21"/>
          <w:shd w:val="clear" w:color="auto" w:fill="FFFFFF"/>
        </w:rPr>
        <w:t>新技术应用</w:t>
      </w:r>
      <w:r w:rsidR="008F788B" w:rsidRPr="00883549">
        <w:rPr>
          <w:rFonts w:eastAsia="PingFang SC" w:hint="eastAsia"/>
          <w:b/>
          <w:bCs/>
          <w:color w:val="000000"/>
          <w:szCs w:val="21"/>
          <w:shd w:val="clear" w:color="auto" w:fill="FFFFFF"/>
        </w:rPr>
        <w:t>创新</w:t>
      </w:r>
      <w:r w:rsidR="008F788B" w:rsidRPr="00883549">
        <w:rPr>
          <w:rFonts w:eastAsia="PingFang SC"/>
          <w:b/>
          <w:bCs/>
          <w:color w:val="000000"/>
          <w:szCs w:val="21"/>
          <w:shd w:val="clear" w:color="auto" w:fill="FFFFFF"/>
        </w:rPr>
        <w:t>。</w:t>
      </w:r>
      <w:r w:rsidR="008F788B" w:rsidRPr="00883549">
        <w:rPr>
          <w:b/>
          <w:bCs/>
          <w:szCs w:val="21"/>
        </w:rPr>
        <w:t>一是</w:t>
      </w:r>
      <w:r w:rsidR="008F788B" w:rsidRPr="00883549">
        <w:rPr>
          <w:rFonts w:hint="eastAsia"/>
          <w:b/>
          <w:bCs/>
          <w:color w:val="000000"/>
          <w:szCs w:val="21"/>
          <w:shd w:val="clear" w:color="auto" w:fill="FFFFFF"/>
        </w:rPr>
        <w:t>开展解决方案合作</w:t>
      </w:r>
      <w:r w:rsidR="008F788B" w:rsidRPr="00883549">
        <w:rPr>
          <w:b/>
          <w:bCs/>
          <w:color w:val="000000"/>
          <w:szCs w:val="21"/>
          <w:shd w:val="clear" w:color="auto" w:fill="FFFFFF"/>
        </w:rPr>
        <w:t>。</w:t>
      </w:r>
      <w:r w:rsidR="008F788B" w:rsidRPr="00883549">
        <w:rPr>
          <w:color w:val="000000"/>
          <w:szCs w:val="21"/>
          <w:shd w:val="clear" w:color="auto" w:fill="FFFFFF"/>
        </w:rPr>
        <w:t>继</w:t>
      </w:r>
      <w:r w:rsidR="008F788B" w:rsidRPr="00883549">
        <w:rPr>
          <w:szCs w:val="21"/>
          <w:shd w:val="clear" w:color="auto" w:fill="FFFFFF"/>
        </w:rPr>
        <w:t>钉钉与</w:t>
      </w:r>
      <w:r w:rsidR="008F788B" w:rsidRPr="00883549">
        <w:rPr>
          <w:rFonts w:hint="eastAsia"/>
          <w:szCs w:val="21"/>
          <w:shd w:val="clear" w:color="auto" w:fill="FFFFFF"/>
        </w:rPr>
        <w:t>国内</w:t>
      </w:r>
      <w:r w:rsidR="008F788B" w:rsidRPr="00883549">
        <w:rPr>
          <w:rFonts w:hint="eastAsia"/>
          <w:szCs w:val="21"/>
          <w:shd w:val="clear" w:color="auto" w:fill="FFFFFF"/>
        </w:rPr>
        <w:t>AR</w:t>
      </w:r>
      <w:r w:rsidR="008F788B" w:rsidRPr="00883549">
        <w:rPr>
          <w:rStyle w:val="affc"/>
          <w:bCs/>
          <w:color w:val="000000"/>
          <w:szCs w:val="21"/>
          <w:shd w:val="clear" w:color="auto" w:fill="FFFFFF"/>
        </w:rPr>
        <w:footnoteReference w:id="32"/>
      </w:r>
      <w:r w:rsidR="008F788B" w:rsidRPr="00883549">
        <w:rPr>
          <w:rFonts w:hint="eastAsia"/>
          <w:szCs w:val="21"/>
          <w:shd w:val="clear" w:color="auto" w:fill="FFFFFF"/>
        </w:rPr>
        <w:t>眼镜厂商</w:t>
      </w:r>
      <w:r w:rsidR="008F788B" w:rsidRPr="00883549">
        <w:rPr>
          <w:szCs w:val="21"/>
          <w:shd w:val="clear" w:color="auto" w:fill="FFFFFF"/>
        </w:rPr>
        <w:t>合作推出佩戴</w:t>
      </w:r>
      <w:r w:rsidR="008F788B" w:rsidRPr="00883549">
        <w:rPr>
          <w:szCs w:val="21"/>
          <w:shd w:val="clear" w:color="auto" w:fill="FFFFFF"/>
        </w:rPr>
        <w:t>AR</w:t>
      </w:r>
      <w:r w:rsidR="008F788B" w:rsidRPr="00883549">
        <w:rPr>
          <w:szCs w:val="21"/>
          <w:shd w:val="clear" w:color="auto" w:fill="FFFFFF"/>
        </w:rPr>
        <w:t>智能眼镜</w:t>
      </w:r>
      <w:r w:rsidR="008F788B" w:rsidRPr="00883549">
        <w:rPr>
          <w:rFonts w:hint="eastAsia"/>
          <w:szCs w:val="21"/>
          <w:shd w:val="clear" w:color="auto" w:fill="FFFFFF"/>
        </w:rPr>
        <w:t>进行</w:t>
      </w:r>
      <w:r w:rsidR="008F788B" w:rsidRPr="00883549">
        <w:rPr>
          <w:szCs w:val="21"/>
          <w:shd w:val="clear" w:color="auto" w:fill="FFFFFF"/>
        </w:rPr>
        <w:t>数字化办公后，双方深化合作，发布</w:t>
      </w:r>
      <w:r w:rsidR="008F788B" w:rsidRPr="00883549">
        <w:rPr>
          <w:szCs w:val="21"/>
          <w:shd w:val="clear" w:color="auto" w:fill="FFFFFF"/>
        </w:rPr>
        <w:t>AR</w:t>
      </w:r>
      <w:r w:rsidR="008F788B" w:rsidRPr="00883549">
        <w:rPr>
          <w:szCs w:val="21"/>
        </w:rPr>
        <w:t>数字展厅解决方案，助力企业打造</w:t>
      </w:r>
      <w:r w:rsidR="008F788B" w:rsidRPr="00883549">
        <w:rPr>
          <w:color w:val="222222"/>
          <w:szCs w:val="21"/>
          <w:shd w:val="clear" w:color="auto" w:fill="FFFFFF"/>
        </w:rPr>
        <w:t>虚实结合、全方</w:t>
      </w:r>
      <w:r w:rsidR="008F788B" w:rsidRPr="00883549">
        <w:rPr>
          <w:szCs w:val="21"/>
          <w:shd w:val="clear" w:color="auto" w:fill="FFFFFF"/>
        </w:rPr>
        <w:t>位交互的个性化定制展厅，带来全新的工作方式和数字化体验。</w:t>
      </w:r>
      <w:r w:rsidR="008F788B" w:rsidRPr="00883549">
        <w:rPr>
          <w:b/>
          <w:bCs/>
          <w:szCs w:val="21"/>
          <w:shd w:val="clear" w:color="auto" w:fill="FFFFFF"/>
        </w:rPr>
        <w:t>二是</w:t>
      </w:r>
      <w:r w:rsidR="008F788B" w:rsidRPr="00883549">
        <w:rPr>
          <w:rFonts w:hint="eastAsia"/>
          <w:b/>
          <w:bCs/>
          <w:szCs w:val="21"/>
          <w:shd w:val="clear" w:color="auto" w:fill="FFFFFF"/>
        </w:rPr>
        <w:t>进行场景融合创新。</w:t>
      </w:r>
      <w:r w:rsidR="008F788B" w:rsidRPr="00883549">
        <w:rPr>
          <w:rFonts w:hint="eastAsia"/>
          <w:szCs w:val="21"/>
          <w:shd w:val="clear" w:color="auto" w:fill="FFFFFF"/>
        </w:rPr>
        <w:t>裸眼</w:t>
      </w:r>
      <w:r w:rsidR="008F788B" w:rsidRPr="00883549">
        <w:rPr>
          <w:rFonts w:hint="eastAsia"/>
          <w:szCs w:val="21"/>
          <w:shd w:val="clear" w:color="auto" w:fill="FFFFFF"/>
        </w:rPr>
        <w:t>3D</w:t>
      </w:r>
      <w:r w:rsidR="008F788B" w:rsidRPr="00883549">
        <w:rPr>
          <w:rFonts w:hint="eastAsia"/>
          <w:szCs w:val="21"/>
          <w:shd w:val="clear" w:color="auto" w:fill="FFFFFF"/>
        </w:rPr>
        <w:t>技术与办公场景融合，使屏幕两端的通话者无需佩戴设备，在标准办公网络环境下，即可体验到逼真的视频效果，成为</w:t>
      </w:r>
      <w:r w:rsidRPr="00883549">
        <w:rPr>
          <w:rFonts w:hint="eastAsia"/>
          <w:szCs w:val="21"/>
          <w:shd w:val="clear" w:color="auto" w:fill="FFFFFF"/>
        </w:rPr>
        <w:t>线上办公</w:t>
      </w:r>
      <w:r w:rsidR="008132FD" w:rsidRPr="00883549">
        <w:rPr>
          <w:rFonts w:hint="eastAsia"/>
          <w:szCs w:val="21"/>
          <w:shd w:val="clear" w:color="auto" w:fill="FFFFFF"/>
        </w:rPr>
        <w:t>厂商</w:t>
      </w:r>
      <w:r w:rsidR="008F788B" w:rsidRPr="00883549">
        <w:rPr>
          <w:rFonts w:hint="eastAsia"/>
          <w:szCs w:val="21"/>
          <w:shd w:val="clear" w:color="auto" w:fill="FFFFFF"/>
        </w:rPr>
        <w:t>新的探索方向。未来，随着新技术的迭代升级，办公场景将更加多元，办公体验将更加丰富。</w:t>
      </w:r>
    </w:p>
    <w:p w14:paraId="43C46439" w14:textId="77777777" w:rsidR="000F2E7A" w:rsidRPr="00883549" w:rsidRDefault="000F2E7A" w:rsidP="00DF05C0">
      <w:pPr>
        <w:pStyle w:val="2"/>
        <w:numPr>
          <w:ilvl w:val="0"/>
          <w:numId w:val="10"/>
        </w:numPr>
        <w:spacing w:before="400" w:after="300" w:line="312" w:lineRule="auto"/>
        <w:rPr>
          <w:rFonts w:eastAsia="黑体"/>
          <w:color w:val="000000" w:themeColor="text1"/>
          <w:sz w:val="36"/>
          <w:szCs w:val="36"/>
        </w:rPr>
      </w:pPr>
      <w:bookmarkStart w:id="397" w:name="_Toc130371063"/>
      <w:r w:rsidRPr="00883549">
        <w:rPr>
          <w:rFonts w:eastAsia="黑体" w:hint="eastAsia"/>
          <w:color w:val="000000" w:themeColor="text1"/>
          <w:sz w:val="36"/>
          <w:szCs w:val="36"/>
        </w:rPr>
        <w:lastRenderedPageBreak/>
        <w:t>商务</w:t>
      </w:r>
      <w:r w:rsidRPr="00883549">
        <w:rPr>
          <w:rFonts w:eastAsia="黑体"/>
          <w:color w:val="000000" w:themeColor="text1"/>
          <w:sz w:val="36"/>
          <w:szCs w:val="36"/>
        </w:rPr>
        <w:t>交易</w:t>
      </w:r>
      <w:r w:rsidRPr="00883549">
        <w:rPr>
          <w:rFonts w:eastAsia="黑体" w:hint="eastAsia"/>
          <w:color w:val="000000" w:themeColor="text1"/>
          <w:sz w:val="36"/>
          <w:szCs w:val="36"/>
        </w:rPr>
        <w:t>类应用</w:t>
      </w:r>
      <w:bookmarkEnd w:id="397"/>
    </w:p>
    <w:p w14:paraId="6045BED7" w14:textId="5C855FD5" w:rsidR="00AA6A8C" w:rsidRPr="00883549" w:rsidRDefault="000E2C05" w:rsidP="00DF05C0">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398" w:name="_Toc7488"/>
      <w:bookmarkStart w:id="399" w:name="_Toc18202"/>
      <w:bookmarkStart w:id="400" w:name="_Toc5049"/>
      <w:bookmarkStart w:id="401" w:name="_Toc4413"/>
      <w:bookmarkStart w:id="402" w:name="_Toc78288094"/>
      <w:bookmarkStart w:id="403" w:name="_Toc16766"/>
      <w:bookmarkStart w:id="404" w:name="_Toc130371064"/>
      <w:bookmarkEnd w:id="396"/>
      <w:r w:rsidRPr="00883549">
        <w:rPr>
          <w:rFonts w:eastAsia="楷体_GB2312" w:hint="eastAsia"/>
          <w:color w:val="000000" w:themeColor="text1"/>
          <w:sz w:val="30"/>
          <w:szCs w:val="30"/>
        </w:rPr>
        <w:t>网络支付</w:t>
      </w:r>
      <w:bookmarkEnd w:id="398"/>
      <w:bookmarkEnd w:id="399"/>
      <w:bookmarkEnd w:id="400"/>
      <w:bookmarkEnd w:id="401"/>
      <w:bookmarkEnd w:id="402"/>
      <w:bookmarkEnd w:id="403"/>
      <w:bookmarkEnd w:id="404"/>
    </w:p>
    <w:p w14:paraId="396537A7" w14:textId="77777777" w:rsidR="00554F10" w:rsidRPr="00883549" w:rsidRDefault="00554F10" w:rsidP="00DF05C0">
      <w:pPr>
        <w:ind w:firstLineChars="0" w:firstLine="420"/>
      </w:pPr>
      <w:r w:rsidRPr="00883549">
        <w:rPr>
          <w:rFonts w:hint="eastAsia"/>
        </w:rPr>
        <w:t>截至</w:t>
      </w:r>
      <w:r w:rsidRPr="00883549">
        <w:rPr>
          <w:rFonts w:hint="eastAsia"/>
        </w:rPr>
        <w:t>202</w:t>
      </w:r>
      <w:r w:rsidRPr="00883549">
        <w:t>2</w:t>
      </w:r>
      <w:r w:rsidRPr="00883549">
        <w:rPr>
          <w:rFonts w:hint="eastAsia"/>
        </w:rPr>
        <w:t>年</w:t>
      </w:r>
      <w:r w:rsidRPr="00883549">
        <w:t>12</w:t>
      </w:r>
      <w:r w:rsidRPr="00883549">
        <w:rPr>
          <w:rFonts w:hint="eastAsia"/>
        </w:rPr>
        <w:t>月，我国网络支付用户规模达</w:t>
      </w:r>
      <w:r w:rsidRPr="00883549">
        <w:t>9.11</w:t>
      </w:r>
      <w:r w:rsidRPr="00883549">
        <w:rPr>
          <w:rFonts w:hint="eastAsia"/>
        </w:rPr>
        <w:t>亿，较</w:t>
      </w:r>
      <w:r w:rsidRPr="00883549">
        <w:rPr>
          <w:rFonts w:hint="eastAsia"/>
        </w:rPr>
        <w:t>202</w:t>
      </w:r>
      <w:r w:rsidRPr="00883549">
        <w:t>1</w:t>
      </w:r>
      <w:r w:rsidRPr="00883549">
        <w:rPr>
          <w:rFonts w:hint="eastAsia"/>
        </w:rPr>
        <w:t>年</w:t>
      </w:r>
      <w:r w:rsidRPr="00883549">
        <w:t>12</w:t>
      </w:r>
      <w:r w:rsidRPr="00883549">
        <w:rPr>
          <w:rFonts w:hint="eastAsia"/>
        </w:rPr>
        <w:t>月增长</w:t>
      </w:r>
      <w:r w:rsidRPr="00883549">
        <w:t>781</w:t>
      </w:r>
      <w:r w:rsidRPr="00883549">
        <w:rPr>
          <w:rFonts w:hint="eastAsia"/>
        </w:rPr>
        <w:t>万，占网民整体的</w:t>
      </w:r>
      <w:r w:rsidRPr="00883549">
        <w:t>85.4</w:t>
      </w:r>
      <w:r w:rsidRPr="00883549">
        <w:rPr>
          <w:rFonts w:hint="eastAsia"/>
        </w:rPr>
        <w:t>%</w:t>
      </w:r>
      <w:r w:rsidRPr="00883549">
        <w:rPr>
          <w:rFonts w:hint="eastAsia"/>
        </w:rPr>
        <w:t>。</w:t>
      </w:r>
    </w:p>
    <w:p w14:paraId="7B14C3D4" w14:textId="77777777" w:rsidR="00554F10" w:rsidRPr="00883549" w:rsidRDefault="00554F10" w:rsidP="00DF05C0">
      <w:pPr>
        <w:ind w:firstLine="480"/>
      </w:pPr>
      <w:r w:rsidRPr="00883549">
        <w:rPr>
          <w:rFonts w:eastAsia="仿宋" w:hint="eastAsia"/>
          <w:noProof/>
          <w:sz w:val="24"/>
          <w:szCs w:val="20"/>
        </w:rPr>
        <w:drawing>
          <wp:inline distT="0" distB="0" distL="0" distR="0" wp14:anchorId="66A984C3" wp14:editId="10572AA6">
            <wp:extent cx="4895850" cy="2876550"/>
            <wp:effectExtent l="0" t="0" r="0" b="0"/>
            <wp:docPr id="19" name="图表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674A6D59" w14:textId="086976EA" w:rsidR="00D85EE7" w:rsidRPr="00883549" w:rsidRDefault="00D85EE7" w:rsidP="00D85EE7">
      <w:pPr>
        <w:pStyle w:val="a4"/>
        <w:spacing w:before="156"/>
      </w:pPr>
      <w:bookmarkStart w:id="405" w:name="_Toc28858"/>
      <w:bookmarkStart w:id="406" w:name="_Toc95747617"/>
      <w:bookmarkStart w:id="407" w:name="_Toc7924"/>
      <w:bookmarkStart w:id="408" w:name="_Toc10196"/>
      <w:bookmarkStart w:id="409" w:name="_Toc3791"/>
      <w:bookmarkStart w:id="410" w:name="_Toc13268"/>
      <w:bookmarkStart w:id="411" w:name="_Toc78288095"/>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31</w:t>
      </w:r>
      <w:r w:rsidRPr="00883549">
        <w:fldChar w:fldCharType="end"/>
      </w:r>
      <w:r w:rsidRPr="00883549">
        <w:t xml:space="preserve">  2018.12-2022.12</w:t>
      </w:r>
      <w:r w:rsidRPr="00883549">
        <w:rPr>
          <w:rFonts w:hint="eastAsia"/>
        </w:rPr>
        <w:t>网络支付用户规模及使用率</w:t>
      </w:r>
    </w:p>
    <w:p w14:paraId="01EFDD2B" w14:textId="77777777" w:rsidR="00B331C6" w:rsidRPr="00883549" w:rsidRDefault="00B331C6" w:rsidP="00DF05C0">
      <w:pPr>
        <w:topLinePunct/>
        <w:adjustRightInd w:val="0"/>
        <w:ind w:firstLine="422"/>
        <w:rPr>
          <w:szCs w:val="21"/>
        </w:rPr>
      </w:pPr>
      <w:r w:rsidRPr="00883549">
        <w:rPr>
          <w:rFonts w:hint="eastAsia"/>
          <w:b/>
          <w:szCs w:val="21"/>
        </w:rPr>
        <w:t>我国网络支付</w:t>
      </w:r>
      <w:r w:rsidRPr="00883549">
        <w:rPr>
          <w:b/>
          <w:szCs w:val="21"/>
        </w:rPr>
        <w:t>体系运行平稳，业务</w:t>
      </w:r>
      <w:r w:rsidRPr="00883549">
        <w:rPr>
          <w:rFonts w:hint="eastAsia"/>
          <w:b/>
          <w:szCs w:val="21"/>
        </w:rPr>
        <w:t>稳中有升。</w:t>
      </w:r>
      <w:r w:rsidRPr="00883549">
        <w:rPr>
          <w:rFonts w:hint="eastAsia"/>
          <w:szCs w:val="21"/>
        </w:rPr>
        <w:t>数据显示，</w:t>
      </w:r>
      <w:r w:rsidRPr="00883549">
        <w:rPr>
          <w:szCs w:val="21"/>
        </w:rPr>
        <w:t>2022</w:t>
      </w:r>
      <w:r w:rsidRPr="00883549">
        <w:rPr>
          <w:rFonts w:hint="eastAsia"/>
          <w:szCs w:val="21"/>
        </w:rPr>
        <w:t>年前三季度，银行共处理网络支付业务</w:t>
      </w:r>
      <w:r w:rsidRPr="00883549">
        <w:rPr>
          <w:szCs w:val="21"/>
        </w:rPr>
        <w:t>757.07</w:t>
      </w:r>
      <w:r w:rsidRPr="00883549">
        <w:rPr>
          <w:rFonts w:hint="eastAsia"/>
          <w:szCs w:val="21"/>
        </w:rPr>
        <w:t>亿笔，金额</w:t>
      </w:r>
      <w:r w:rsidRPr="00883549">
        <w:rPr>
          <w:szCs w:val="21"/>
        </w:rPr>
        <w:t>1858.38</w:t>
      </w:r>
      <w:proofErr w:type="gramStart"/>
      <w:r w:rsidRPr="00883549">
        <w:rPr>
          <w:rFonts w:hint="eastAsia"/>
          <w:szCs w:val="21"/>
        </w:rPr>
        <w:t>万亿</w:t>
      </w:r>
      <w:proofErr w:type="gramEnd"/>
      <w:r w:rsidRPr="00883549">
        <w:rPr>
          <w:rFonts w:hint="eastAsia"/>
          <w:szCs w:val="21"/>
        </w:rPr>
        <w:t>元，同比分别增长</w:t>
      </w:r>
      <w:r w:rsidRPr="00883549">
        <w:rPr>
          <w:szCs w:val="21"/>
        </w:rPr>
        <w:t>1.5%</w:t>
      </w:r>
      <w:r w:rsidRPr="00883549">
        <w:rPr>
          <w:rFonts w:hint="eastAsia"/>
          <w:szCs w:val="21"/>
        </w:rPr>
        <w:t>和</w:t>
      </w:r>
      <w:r w:rsidRPr="00883549">
        <w:rPr>
          <w:szCs w:val="21"/>
        </w:rPr>
        <w:t>6.4%</w:t>
      </w:r>
      <w:r w:rsidRPr="00883549">
        <w:rPr>
          <w:rFonts w:hint="eastAsia"/>
          <w:szCs w:val="21"/>
        </w:rPr>
        <w:t>；移动</w:t>
      </w:r>
      <w:r w:rsidRPr="00883549">
        <w:rPr>
          <w:szCs w:val="21"/>
        </w:rPr>
        <w:t>支付业务</w:t>
      </w:r>
      <w:r w:rsidRPr="00883549">
        <w:rPr>
          <w:szCs w:val="21"/>
        </w:rPr>
        <w:t>1167.69</w:t>
      </w:r>
      <w:r w:rsidRPr="00883549">
        <w:rPr>
          <w:rFonts w:hint="eastAsia"/>
          <w:szCs w:val="21"/>
        </w:rPr>
        <w:t>亿笔</w:t>
      </w:r>
      <w:r w:rsidRPr="00883549">
        <w:rPr>
          <w:szCs w:val="21"/>
        </w:rPr>
        <w:t>，金额</w:t>
      </w:r>
      <w:r w:rsidRPr="00883549">
        <w:rPr>
          <w:szCs w:val="21"/>
        </w:rPr>
        <w:t>378.25</w:t>
      </w:r>
      <w:proofErr w:type="gramStart"/>
      <w:r w:rsidRPr="00883549">
        <w:rPr>
          <w:rFonts w:hint="eastAsia"/>
          <w:szCs w:val="21"/>
        </w:rPr>
        <w:t>万</w:t>
      </w:r>
      <w:r w:rsidRPr="00883549">
        <w:rPr>
          <w:szCs w:val="21"/>
        </w:rPr>
        <w:t>亿</w:t>
      </w:r>
      <w:proofErr w:type="gramEnd"/>
      <w:r w:rsidRPr="00883549">
        <w:rPr>
          <w:szCs w:val="21"/>
        </w:rPr>
        <w:t>元，同比分别增长</w:t>
      </w:r>
      <w:r w:rsidRPr="00883549">
        <w:rPr>
          <w:szCs w:val="21"/>
        </w:rPr>
        <w:t>7.4%</w:t>
      </w:r>
      <w:r w:rsidRPr="00883549">
        <w:rPr>
          <w:szCs w:val="21"/>
        </w:rPr>
        <w:t>和</w:t>
      </w:r>
      <w:r w:rsidRPr="00883549">
        <w:rPr>
          <w:szCs w:val="21"/>
        </w:rPr>
        <w:t>1.1%</w:t>
      </w:r>
      <w:r w:rsidRPr="00883549">
        <w:rPr>
          <w:vertAlign w:val="superscript"/>
        </w:rPr>
        <w:footnoteReference w:id="33"/>
      </w:r>
      <w:r w:rsidRPr="00883549">
        <w:rPr>
          <w:rFonts w:hint="eastAsia"/>
          <w:szCs w:val="21"/>
        </w:rPr>
        <w:t>。网络</w:t>
      </w:r>
      <w:r w:rsidRPr="00883549">
        <w:rPr>
          <w:szCs w:val="21"/>
        </w:rPr>
        <w:t>支付服务</w:t>
      </w:r>
      <w:r w:rsidRPr="00883549">
        <w:rPr>
          <w:rFonts w:hint="eastAsia"/>
          <w:szCs w:val="21"/>
        </w:rPr>
        <w:t>不断</w:t>
      </w:r>
      <w:r w:rsidRPr="00883549">
        <w:rPr>
          <w:szCs w:val="21"/>
        </w:rPr>
        <w:t>求创新、</w:t>
      </w:r>
      <w:r w:rsidRPr="00883549">
        <w:rPr>
          <w:rFonts w:hint="eastAsia"/>
          <w:szCs w:val="21"/>
        </w:rPr>
        <w:t>拓场景</w:t>
      </w:r>
      <w:r w:rsidRPr="00883549">
        <w:rPr>
          <w:szCs w:val="21"/>
        </w:rPr>
        <w:t>、惠民生，</w:t>
      </w:r>
      <w:r w:rsidRPr="00883549">
        <w:rPr>
          <w:rFonts w:hint="eastAsia"/>
          <w:szCs w:val="21"/>
        </w:rPr>
        <w:t>有力支持了经济社会发展。</w:t>
      </w:r>
    </w:p>
    <w:p w14:paraId="6A047750" w14:textId="7AB71D00" w:rsidR="00B331C6" w:rsidRPr="00883549" w:rsidRDefault="00B331C6" w:rsidP="00DF05C0">
      <w:pPr>
        <w:topLinePunct/>
        <w:adjustRightInd w:val="0"/>
        <w:ind w:firstLine="422"/>
        <w:rPr>
          <w:szCs w:val="21"/>
        </w:rPr>
      </w:pPr>
      <w:r w:rsidRPr="00883549">
        <w:rPr>
          <w:rFonts w:hint="eastAsia"/>
          <w:b/>
          <w:szCs w:val="21"/>
        </w:rPr>
        <w:t>网络支付</w:t>
      </w:r>
      <w:proofErr w:type="gramStart"/>
      <w:r w:rsidRPr="00883549">
        <w:rPr>
          <w:b/>
          <w:szCs w:val="21"/>
        </w:rPr>
        <w:t>适</w:t>
      </w:r>
      <w:proofErr w:type="gramEnd"/>
      <w:r w:rsidRPr="00883549">
        <w:rPr>
          <w:b/>
          <w:szCs w:val="21"/>
        </w:rPr>
        <w:t>老化改造持续推进，</w:t>
      </w:r>
      <w:r w:rsidRPr="00883549">
        <w:rPr>
          <w:rFonts w:hint="eastAsia"/>
          <w:b/>
          <w:szCs w:val="21"/>
        </w:rPr>
        <w:t>数字鸿沟</w:t>
      </w:r>
      <w:r w:rsidRPr="00883549">
        <w:rPr>
          <w:b/>
          <w:szCs w:val="21"/>
        </w:rPr>
        <w:t>进一步弥合。</w:t>
      </w:r>
      <w:r w:rsidR="000A5566" w:rsidRPr="000A5566">
        <w:rPr>
          <w:rFonts w:hint="eastAsia"/>
          <w:szCs w:val="21"/>
        </w:rPr>
        <w:t>截至</w:t>
      </w:r>
      <w:r w:rsidR="000A5566" w:rsidRPr="000A5566">
        <w:rPr>
          <w:rFonts w:hint="eastAsia"/>
          <w:szCs w:val="21"/>
        </w:rPr>
        <w:t>2022</w:t>
      </w:r>
      <w:r w:rsidR="000A5566" w:rsidRPr="000A5566">
        <w:rPr>
          <w:rFonts w:hint="eastAsia"/>
          <w:szCs w:val="21"/>
        </w:rPr>
        <w:t>年末，全国</w:t>
      </w:r>
      <w:r w:rsidR="000A5566" w:rsidRPr="000A5566">
        <w:rPr>
          <w:rFonts w:hint="eastAsia"/>
          <w:szCs w:val="21"/>
        </w:rPr>
        <w:t>60</w:t>
      </w:r>
      <w:r w:rsidR="000A5566" w:rsidRPr="000A5566">
        <w:rPr>
          <w:rFonts w:hint="eastAsia"/>
          <w:szCs w:val="21"/>
        </w:rPr>
        <w:t>周岁及以上老年人口有</w:t>
      </w:r>
      <w:r w:rsidR="000A5566" w:rsidRPr="000A5566">
        <w:rPr>
          <w:rFonts w:hint="eastAsia"/>
          <w:szCs w:val="21"/>
        </w:rPr>
        <w:t>28004</w:t>
      </w:r>
      <w:r w:rsidR="000A5566" w:rsidRPr="000A5566">
        <w:rPr>
          <w:rFonts w:hint="eastAsia"/>
          <w:szCs w:val="21"/>
        </w:rPr>
        <w:t>万人，占总人口的</w:t>
      </w:r>
      <w:r w:rsidR="000A5566" w:rsidRPr="000A5566">
        <w:rPr>
          <w:rFonts w:hint="eastAsia"/>
          <w:szCs w:val="21"/>
        </w:rPr>
        <w:t>19.8%</w:t>
      </w:r>
      <w:r w:rsidR="000A5566" w:rsidRPr="000A5566">
        <w:rPr>
          <w:rFonts w:hint="eastAsia"/>
          <w:szCs w:val="21"/>
        </w:rPr>
        <w:t>；全国</w:t>
      </w:r>
      <w:r w:rsidR="000A5566" w:rsidRPr="000A5566">
        <w:rPr>
          <w:rFonts w:hint="eastAsia"/>
          <w:szCs w:val="21"/>
        </w:rPr>
        <w:t>65</w:t>
      </w:r>
      <w:r w:rsidR="000A5566" w:rsidRPr="000A5566">
        <w:rPr>
          <w:rFonts w:hint="eastAsia"/>
          <w:szCs w:val="21"/>
        </w:rPr>
        <w:t>周岁及以上老年人口达</w:t>
      </w:r>
      <w:r w:rsidR="000A5566" w:rsidRPr="000A5566">
        <w:rPr>
          <w:rFonts w:hint="eastAsia"/>
          <w:szCs w:val="21"/>
        </w:rPr>
        <w:t>20978</w:t>
      </w:r>
      <w:r w:rsidR="000A5566" w:rsidRPr="000A5566">
        <w:rPr>
          <w:rFonts w:hint="eastAsia"/>
          <w:szCs w:val="21"/>
        </w:rPr>
        <w:t>万人，占总人口的</w:t>
      </w:r>
      <w:r w:rsidR="000A5566" w:rsidRPr="000A5566">
        <w:rPr>
          <w:rFonts w:hint="eastAsia"/>
          <w:szCs w:val="21"/>
        </w:rPr>
        <w:t>14.9%</w:t>
      </w:r>
      <w:r w:rsidRPr="00883549">
        <w:rPr>
          <w:rStyle w:val="affc"/>
          <w:szCs w:val="21"/>
        </w:rPr>
        <w:footnoteReference w:id="34"/>
      </w:r>
      <w:r w:rsidRPr="00883549">
        <w:rPr>
          <w:szCs w:val="21"/>
        </w:rPr>
        <w:t>。</w:t>
      </w:r>
      <w:r w:rsidRPr="00883549">
        <w:rPr>
          <w:rFonts w:hint="eastAsia"/>
          <w:szCs w:val="21"/>
        </w:rPr>
        <w:t>随着</w:t>
      </w:r>
      <w:r w:rsidRPr="00883549">
        <w:rPr>
          <w:szCs w:val="21"/>
        </w:rPr>
        <w:t>老龄化程度加深，各支付机构</w:t>
      </w:r>
      <w:r w:rsidRPr="00883549">
        <w:rPr>
          <w:rFonts w:hint="eastAsia"/>
          <w:szCs w:val="21"/>
        </w:rPr>
        <w:t>相继</w:t>
      </w:r>
      <w:r w:rsidRPr="00883549">
        <w:rPr>
          <w:szCs w:val="21"/>
        </w:rPr>
        <w:t>开展</w:t>
      </w:r>
      <w:proofErr w:type="gramStart"/>
      <w:r w:rsidRPr="00883549">
        <w:rPr>
          <w:rFonts w:hint="eastAsia"/>
          <w:szCs w:val="21"/>
        </w:rPr>
        <w:t>适</w:t>
      </w:r>
      <w:proofErr w:type="gramEnd"/>
      <w:r w:rsidRPr="00883549">
        <w:rPr>
          <w:rFonts w:hint="eastAsia"/>
          <w:szCs w:val="21"/>
        </w:rPr>
        <w:t>老化</w:t>
      </w:r>
      <w:r w:rsidRPr="00883549">
        <w:rPr>
          <w:szCs w:val="21"/>
        </w:rPr>
        <w:t>改造</w:t>
      </w:r>
      <w:r w:rsidRPr="00883549">
        <w:rPr>
          <w:rFonts w:hint="eastAsia"/>
          <w:szCs w:val="21"/>
        </w:rPr>
        <w:t>工作</w:t>
      </w:r>
      <w:r w:rsidRPr="00883549">
        <w:rPr>
          <w:szCs w:val="21"/>
        </w:rPr>
        <w:t>，推出老年人专属</w:t>
      </w:r>
      <w:r w:rsidRPr="00883549">
        <w:rPr>
          <w:szCs w:val="21"/>
        </w:rPr>
        <w:t>APP</w:t>
      </w:r>
      <w:r w:rsidRPr="00883549">
        <w:rPr>
          <w:rFonts w:hint="eastAsia"/>
          <w:szCs w:val="21"/>
        </w:rPr>
        <w:t>版本，通过提升安全性</w:t>
      </w:r>
      <w:r w:rsidRPr="00883549">
        <w:rPr>
          <w:szCs w:val="21"/>
        </w:rPr>
        <w:t>、强化</w:t>
      </w:r>
      <w:r w:rsidRPr="00883549">
        <w:rPr>
          <w:rFonts w:hint="eastAsia"/>
          <w:szCs w:val="21"/>
        </w:rPr>
        <w:t>新</w:t>
      </w:r>
      <w:r w:rsidRPr="00883549">
        <w:rPr>
          <w:szCs w:val="21"/>
        </w:rPr>
        <w:t>技术应用等方式，满足老年</w:t>
      </w:r>
      <w:r w:rsidRPr="00883549">
        <w:rPr>
          <w:rFonts w:hint="eastAsia"/>
          <w:szCs w:val="21"/>
        </w:rPr>
        <w:t>群体</w:t>
      </w:r>
      <w:r w:rsidRPr="00883549">
        <w:rPr>
          <w:szCs w:val="21"/>
        </w:rPr>
        <w:t>支付服务需求。</w:t>
      </w:r>
      <w:r w:rsidRPr="00883549">
        <w:rPr>
          <w:rFonts w:hint="eastAsia"/>
          <w:szCs w:val="21"/>
        </w:rPr>
        <w:t>在</w:t>
      </w:r>
      <w:r w:rsidRPr="00883549">
        <w:rPr>
          <w:szCs w:val="21"/>
        </w:rPr>
        <w:t>政府、企业的通力合作下，截至</w:t>
      </w:r>
      <w:r w:rsidRPr="00883549">
        <w:rPr>
          <w:rFonts w:hint="eastAsia"/>
          <w:szCs w:val="21"/>
        </w:rPr>
        <w:t>20</w:t>
      </w:r>
      <w:r w:rsidRPr="00883549">
        <w:rPr>
          <w:szCs w:val="21"/>
        </w:rPr>
        <w:t>22</w:t>
      </w:r>
      <w:r w:rsidRPr="00883549">
        <w:rPr>
          <w:rFonts w:hint="eastAsia"/>
          <w:szCs w:val="21"/>
        </w:rPr>
        <w:t>年</w:t>
      </w:r>
      <w:r w:rsidRPr="00883549">
        <w:rPr>
          <w:szCs w:val="21"/>
        </w:rPr>
        <w:t>12</w:t>
      </w:r>
      <w:r w:rsidRPr="00883549">
        <w:rPr>
          <w:szCs w:val="21"/>
        </w:rPr>
        <w:t>月，</w:t>
      </w:r>
      <w:r w:rsidRPr="00883549">
        <w:rPr>
          <w:szCs w:val="21"/>
        </w:rPr>
        <w:t>60</w:t>
      </w:r>
      <w:r w:rsidRPr="00883549">
        <w:rPr>
          <w:szCs w:val="21"/>
        </w:rPr>
        <w:t>岁以上老年群体对网络支付的使用率达</w:t>
      </w:r>
      <w:r w:rsidRPr="00883549">
        <w:rPr>
          <w:szCs w:val="21"/>
        </w:rPr>
        <w:t>70.7%</w:t>
      </w:r>
      <w:r w:rsidRPr="00883549">
        <w:rPr>
          <w:szCs w:val="21"/>
        </w:rPr>
        <w:t>，</w:t>
      </w:r>
      <w:r w:rsidRPr="00883549">
        <w:rPr>
          <w:rFonts w:hint="eastAsia"/>
          <w:szCs w:val="21"/>
        </w:rPr>
        <w:t>与整体网民的差距同比缩小</w:t>
      </w:r>
      <w:r w:rsidRPr="00883549">
        <w:rPr>
          <w:rFonts w:hint="eastAsia"/>
          <w:szCs w:val="21"/>
        </w:rPr>
        <w:t>2.2</w:t>
      </w:r>
      <w:r w:rsidRPr="00883549">
        <w:rPr>
          <w:rFonts w:hint="eastAsia"/>
          <w:szCs w:val="21"/>
        </w:rPr>
        <w:t>个</w:t>
      </w:r>
      <w:r w:rsidRPr="00883549">
        <w:rPr>
          <w:szCs w:val="21"/>
        </w:rPr>
        <w:t>百分点。</w:t>
      </w:r>
    </w:p>
    <w:p w14:paraId="486216D9" w14:textId="22187D2C" w:rsidR="00B331C6" w:rsidRPr="00883549" w:rsidRDefault="00B331C6" w:rsidP="00DF05C0">
      <w:pPr>
        <w:topLinePunct/>
        <w:adjustRightInd w:val="0"/>
        <w:ind w:firstLine="422"/>
        <w:rPr>
          <w:bCs/>
          <w:szCs w:val="21"/>
        </w:rPr>
      </w:pPr>
      <w:r w:rsidRPr="00883549">
        <w:rPr>
          <w:rFonts w:hint="eastAsia"/>
          <w:b/>
          <w:bCs/>
          <w:szCs w:val="21"/>
        </w:rPr>
        <w:lastRenderedPageBreak/>
        <w:t>各大</w:t>
      </w:r>
      <w:r w:rsidRPr="00883549">
        <w:rPr>
          <w:b/>
          <w:bCs/>
          <w:szCs w:val="21"/>
        </w:rPr>
        <w:t>支付机构</w:t>
      </w:r>
      <w:r w:rsidRPr="00883549">
        <w:rPr>
          <w:rFonts w:hint="eastAsia"/>
          <w:b/>
          <w:bCs/>
          <w:szCs w:val="21"/>
        </w:rPr>
        <w:t>持续落实降费让利举措，为</w:t>
      </w:r>
      <w:r w:rsidRPr="00883549">
        <w:rPr>
          <w:b/>
          <w:bCs/>
          <w:szCs w:val="21"/>
        </w:rPr>
        <w:t>小微</w:t>
      </w:r>
      <w:r w:rsidRPr="00883549">
        <w:rPr>
          <w:rFonts w:hint="eastAsia"/>
          <w:b/>
          <w:bCs/>
          <w:szCs w:val="21"/>
        </w:rPr>
        <w:t>企业</w:t>
      </w:r>
      <w:proofErr w:type="gramStart"/>
      <w:r w:rsidRPr="00883549">
        <w:rPr>
          <w:rFonts w:hint="eastAsia"/>
          <w:b/>
          <w:bCs/>
          <w:szCs w:val="21"/>
        </w:rPr>
        <w:t>纾</w:t>
      </w:r>
      <w:proofErr w:type="gramEnd"/>
      <w:r w:rsidRPr="00883549">
        <w:rPr>
          <w:rFonts w:hint="eastAsia"/>
          <w:b/>
          <w:bCs/>
          <w:szCs w:val="21"/>
        </w:rPr>
        <w:t>困减负</w:t>
      </w:r>
      <w:r w:rsidRPr="00883549">
        <w:rPr>
          <w:b/>
          <w:bCs/>
          <w:szCs w:val="21"/>
        </w:rPr>
        <w:t>。</w:t>
      </w:r>
      <w:r w:rsidRPr="00883549">
        <w:rPr>
          <w:rFonts w:hint="eastAsia"/>
          <w:bCs/>
          <w:szCs w:val="21"/>
        </w:rPr>
        <w:t>自《关于降低小微企业和个体工商户支付手续费的通知》发布</w:t>
      </w:r>
      <w:r w:rsidRPr="00883549">
        <w:rPr>
          <w:bCs/>
          <w:szCs w:val="21"/>
        </w:rPr>
        <w:t>以来</w:t>
      </w:r>
      <w:r w:rsidRPr="00883549">
        <w:rPr>
          <w:rFonts w:hint="eastAsia"/>
          <w:bCs/>
          <w:szCs w:val="21"/>
        </w:rPr>
        <w:t>，银行、支付机构积极响应</w:t>
      </w:r>
      <w:r w:rsidRPr="00883549">
        <w:rPr>
          <w:bCs/>
          <w:szCs w:val="21"/>
        </w:rPr>
        <w:t>政策号召，</w:t>
      </w:r>
      <w:r w:rsidRPr="00883549">
        <w:rPr>
          <w:rFonts w:hint="eastAsia"/>
          <w:b/>
          <w:bCs/>
          <w:szCs w:val="21"/>
        </w:rPr>
        <w:t>一方面通过降低</w:t>
      </w:r>
      <w:r w:rsidRPr="00883549">
        <w:rPr>
          <w:b/>
          <w:bCs/>
          <w:szCs w:val="21"/>
        </w:rPr>
        <w:t>小微</w:t>
      </w:r>
      <w:r w:rsidRPr="00883549">
        <w:rPr>
          <w:rFonts w:hint="eastAsia"/>
          <w:b/>
          <w:bCs/>
          <w:szCs w:val="21"/>
        </w:rPr>
        <w:t>商户支付手续费</w:t>
      </w:r>
      <w:r w:rsidRPr="00883549">
        <w:rPr>
          <w:b/>
          <w:bCs/>
          <w:szCs w:val="21"/>
        </w:rPr>
        <w:t>，助力小微</w:t>
      </w:r>
      <w:r w:rsidRPr="00883549">
        <w:rPr>
          <w:rFonts w:hint="eastAsia"/>
          <w:b/>
          <w:bCs/>
          <w:szCs w:val="21"/>
        </w:rPr>
        <w:t>商户</w:t>
      </w:r>
      <w:r w:rsidRPr="00883549">
        <w:rPr>
          <w:b/>
          <w:bCs/>
          <w:szCs w:val="21"/>
        </w:rPr>
        <w:t>降低经营成本</w:t>
      </w:r>
      <w:r w:rsidRPr="00883549">
        <w:rPr>
          <w:rFonts w:hint="eastAsia"/>
          <w:b/>
          <w:bCs/>
          <w:szCs w:val="21"/>
        </w:rPr>
        <w:t>、减轻经营压力。</w:t>
      </w:r>
      <w:r w:rsidRPr="00883549">
        <w:rPr>
          <w:rFonts w:hint="eastAsia"/>
          <w:bCs/>
          <w:szCs w:val="21"/>
        </w:rPr>
        <w:t>如</w:t>
      </w:r>
      <w:r w:rsidRPr="00883549">
        <w:rPr>
          <w:rFonts w:hint="eastAsia"/>
          <w:szCs w:val="21"/>
        </w:rPr>
        <w:t>中国人民银行深圳市中心支行积极统筹推动减费让利工作，推动辖内银行、支付机构实施利率优惠、加强线上金融服务等措施；</w:t>
      </w:r>
      <w:r w:rsidRPr="00883549">
        <w:rPr>
          <w:rFonts w:hint="eastAsia"/>
          <w:szCs w:val="21"/>
        </w:rPr>
        <w:t>2</w:t>
      </w:r>
      <w:r w:rsidRPr="00883549">
        <w:rPr>
          <w:szCs w:val="21"/>
        </w:rPr>
        <w:t>021</w:t>
      </w:r>
      <w:r w:rsidRPr="00883549">
        <w:rPr>
          <w:rFonts w:hint="eastAsia"/>
          <w:szCs w:val="21"/>
        </w:rPr>
        <w:t>年</w:t>
      </w:r>
      <w:r w:rsidRPr="00883549">
        <w:rPr>
          <w:rFonts w:hint="eastAsia"/>
          <w:szCs w:val="21"/>
        </w:rPr>
        <w:t>9</w:t>
      </w:r>
      <w:r w:rsidRPr="00883549">
        <w:rPr>
          <w:rFonts w:hint="eastAsia"/>
          <w:szCs w:val="21"/>
        </w:rPr>
        <w:t>月至</w:t>
      </w:r>
      <w:r w:rsidRPr="00883549">
        <w:rPr>
          <w:rFonts w:hint="eastAsia"/>
          <w:szCs w:val="21"/>
        </w:rPr>
        <w:t>2022</w:t>
      </w:r>
      <w:r w:rsidRPr="00883549">
        <w:rPr>
          <w:rFonts w:hint="eastAsia"/>
          <w:szCs w:val="21"/>
        </w:rPr>
        <w:t>年</w:t>
      </w:r>
      <w:r w:rsidRPr="00883549">
        <w:rPr>
          <w:rFonts w:hint="eastAsia"/>
          <w:szCs w:val="21"/>
        </w:rPr>
        <w:t>6</w:t>
      </w:r>
      <w:r w:rsidRPr="00883549">
        <w:rPr>
          <w:rFonts w:hint="eastAsia"/>
          <w:szCs w:val="21"/>
        </w:rPr>
        <w:t>月，累计为</w:t>
      </w:r>
      <w:r w:rsidRPr="00883549">
        <w:rPr>
          <w:rFonts w:hint="eastAsia"/>
          <w:szCs w:val="21"/>
        </w:rPr>
        <w:t>630</w:t>
      </w:r>
      <w:r w:rsidRPr="00883549">
        <w:rPr>
          <w:rFonts w:hint="eastAsia"/>
          <w:szCs w:val="21"/>
        </w:rPr>
        <w:t>万户小微企业、个体工商户及</w:t>
      </w:r>
      <w:r w:rsidRPr="00883549">
        <w:rPr>
          <w:rFonts w:hint="eastAsia"/>
          <w:szCs w:val="21"/>
        </w:rPr>
        <w:t>2060</w:t>
      </w:r>
      <w:r w:rsidR="006E0E99" w:rsidRPr="00883549">
        <w:rPr>
          <w:rFonts w:hint="eastAsia"/>
          <w:szCs w:val="21"/>
        </w:rPr>
        <w:t>万户有经营行为的个人</w:t>
      </w:r>
      <w:r w:rsidRPr="00883549">
        <w:rPr>
          <w:rFonts w:hint="eastAsia"/>
          <w:szCs w:val="21"/>
        </w:rPr>
        <w:t>减免支付手续费超</w:t>
      </w:r>
      <w:r w:rsidRPr="00883549">
        <w:rPr>
          <w:rFonts w:hint="eastAsia"/>
          <w:szCs w:val="21"/>
        </w:rPr>
        <w:t>36</w:t>
      </w:r>
      <w:r w:rsidRPr="00883549">
        <w:rPr>
          <w:rFonts w:hint="eastAsia"/>
          <w:szCs w:val="21"/>
        </w:rPr>
        <w:t>亿元</w:t>
      </w:r>
      <w:r w:rsidRPr="00883549">
        <w:rPr>
          <w:rStyle w:val="affc"/>
          <w:szCs w:val="21"/>
        </w:rPr>
        <w:footnoteReference w:id="35"/>
      </w:r>
      <w:r w:rsidRPr="00883549">
        <w:rPr>
          <w:rFonts w:hint="eastAsia"/>
          <w:szCs w:val="21"/>
        </w:rPr>
        <w:t>。</w:t>
      </w:r>
      <w:r w:rsidRPr="00883549">
        <w:rPr>
          <w:b/>
          <w:bCs/>
          <w:szCs w:val="21"/>
        </w:rPr>
        <w:t>另一方面</w:t>
      </w:r>
      <w:r w:rsidRPr="00883549">
        <w:rPr>
          <w:rFonts w:hint="eastAsia"/>
          <w:b/>
          <w:bCs/>
          <w:szCs w:val="21"/>
        </w:rPr>
        <w:t>通过</w:t>
      </w:r>
      <w:r w:rsidRPr="00883549">
        <w:rPr>
          <w:b/>
          <w:bCs/>
          <w:szCs w:val="21"/>
        </w:rPr>
        <w:t>面向商家</w:t>
      </w:r>
      <w:r w:rsidRPr="00883549">
        <w:rPr>
          <w:rFonts w:hint="eastAsia"/>
          <w:b/>
          <w:bCs/>
          <w:szCs w:val="21"/>
        </w:rPr>
        <w:t>开放</w:t>
      </w:r>
      <w:r w:rsidRPr="00883549">
        <w:rPr>
          <w:b/>
          <w:bCs/>
          <w:szCs w:val="21"/>
        </w:rPr>
        <w:t>支付后场景，持续帮助更多商家</w:t>
      </w:r>
      <w:proofErr w:type="gramStart"/>
      <w:r w:rsidRPr="00883549">
        <w:rPr>
          <w:b/>
          <w:bCs/>
          <w:szCs w:val="21"/>
        </w:rPr>
        <w:t>提升私域运营</w:t>
      </w:r>
      <w:proofErr w:type="gramEnd"/>
      <w:r w:rsidRPr="00883549">
        <w:rPr>
          <w:b/>
          <w:bCs/>
          <w:szCs w:val="21"/>
        </w:rPr>
        <w:t>效果</w:t>
      </w:r>
      <w:r w:rsidRPr="00883549">
        <w:rPr>
          <w:rFonts w:hint="eastAsia"/>
          <w:b/>
          <w:bCs/>
          <w:szCs w:val="21"/>
        </w:rPr>
        <w:t>。</w:t>
      </w:r>
      <w:r w:rsidRPr="00883549">
        <w:rPr>
          <w:rFonts w:hint="eastAsia"/>
          <w:bCs/>
          <w:szCs w:val="21"/>
        </w:rPr>
        <w:t>如支付</w:t>
      </w:r>
      <w:proofErr w:type="gramStart"/>
      <w:r w:rsidRPr="00883549">
        <w:rPr>
          <w:rFonts w:hint="eastAsia"/>
          <w:bCs/>
          <w:szCs w:val="21"/>
        </w:rPr>
        <w:t>宝支持</w:t>
      </w:r>
      <w:proofErr w:type="gramEnd"/>
      <w:r w:rsidRPr="00883549">
        <w:rPr>
          <w:bCs/>
          <w:szCs w:val="21"/>
        </w:rPr>
        <w:t>商家在自身</w:t>
      </w:r>
      <w:r w:rsidRPr="00883549">
        <w:rPr>
          <w:rFonts w:hint="eastAsia"/>
          <w:bCs/>
          <w:szCs w:val="21"/>
        </w:rPr>
        <w:t>或附近商家</w:t>
      </w:r>
      <w:r w:rsidRPr="00883549">
        <w:rPr>
          <w:bCs/>
          <w:szCs w:val="21"/>
        </w:rPr>
        <w:t>的支付成功页</w:t>
      </w:r>
      <w:r w:rsidRPr="00883549">
        <w:rPr>
          <w:rFonts w:hint="eastAsia"/>
          <w:bCs/>
          <w:szCs w:val="21"/>
        </w:rPr>
        <w:t>面</w:t>
      </w:r>
      <w:r w:rsidRPr="00883549">
        <w:rPr>
          <w:bCs/>
          <w:szCs w:val="21"/>
        </w:rPr>
        <w:t>投放</w:t>
      </w:r>
      <w:r w:rsidRPr="00883549">
        <w:rPr>
          <w:rFonts w:hint="eastAsia"/>
          <w:bCs/>
          <w:szCs w:val="21"/>
        </w:rPr>
        <w:t>优惠券</w:t>
      </w:r>
      <w:r w:rsidRPr="00883549">
        <w:rPr>
          <w:bCs/>
          <w:szCs w:val="21"/>
        </w:rPr>
        <w:t>，</w:t>
      </w:r>
      <w:r w:rsidRPr="00883549">
        <w:rPr>
          <w:rFonts w:hint="eastAsia"/>
          <w:bCs/>
          <w:szCs w:val="21"/>
        </w:rPr>
        <w:t>以</w:t>
      </w:r>
      <w:r w:rsidRPr="00883549">
        <w:rPr>
          <w:bCs/>
          <w:szCs w:val="21"/>
        </w:rPr>
        <w:t>提升老用户购物频次和</w:t>
      </w:r>
      <w:proofErr w:type="gramStart"/>
      <w:r w:rsidRPr="00883549">
        <w:rPr>
          <w:bCs/>
          <w:szCs w:val="21"/>
        </w:rPr>
        <w:t>客单价</w:t>
      </w:r>
      <w:proofErr w:type="gramEnd"/>
      <w:r w:rsidRPr="00883549">
        <w:rPr>
          <w:bCs/>
          <w:szCs w:val="21"/>
        </w:rPr>
        <w:t>，</w:t>
      </w:r>
      <w:r w:rsidRPr="00883549">
        <w:rPr>
          <w:rFonts w:hint="eastAsia"/>
          <w:bCs/>
          <w:szCs w:val="21"/>
        </w:rPr>
        <w:t>同时吸引</w:t>
      </w:r>
      <w:r w:rsidRPr="00883549">
        <w:rPr>
          <w:bCs/>
          <w:szCs w:val="21"/>
        </w:rPr>
        <w:t>新客流。</w:t>
      </w:r>
    </w:p>
    <w:p w14:paraId="76136B0E" w14:textId="77777777" w:rsidR="00B331C6" w:rsidRPr="00883549" w:rsidRDefault="00B331C6" w:rsidP="00DF05C0">
      <w:pPr>
        <w:topLinePunct/>
        <w:adjustRightInd w:val="0"/>
        <w:ind w:firstLine="422"/>
        <w:rPr>
          <w:szCs w:val="21"/>
        </w:rPr>
      </w:pPr>
      <w:r w:rsidRPr="00883549">
        <w:rPr>
          <w:rFonts w:hint="eastAsia"/>
          <w:b/>
          <w:szCs w:val="21"/>
        </w:rPr>
        <w:t>数字人民币试点应用和场景建设顺利推进，服务持续升级。一是</w:t>
      </w:r>
      <w:r w:rsidRPr="00883549">
        <w:rPr>
          <w:b/>
          <w:szCs w:val="21"/>
        </w:rPr>
        <w:t>数字</w:t>
      </w:r>
      <w:r w:rsidRPr="00883549">
        <w:rPr>
          <w:rFonts w:hint="eastAsia"/>
          <w:b/>
          <w:szCs w:val="21"/>
        </w:rPr>
        <w:t>人民币</w:t>
      </w:r>
      <w:r w:rsidRPr="00883549">
        <w:rPr>
          <w:b/>
          <w:szCs w:val="21"/>
        </w:rPr>
        <w:t>试点应用和场景建设进展顺利。</w:t>
      </w:r>
      <w:r w:rsidRPr="00883549">
        <w:rPr>
          <w:rFonts w:hint="eastAsia"/>
          <w:szCs w:val="21"/>
        </w:rPr>
        <w:t>2022</w:t>
      </w:r>
      <w:r w:rsidRPr="00883549">
        <w:rPr>
          <w:rFonts w:hint="eastAsia"/>
          <w:szCs w:val="21"/>
        </w:rPr>
        <w:t>年，数字人民币试点范围两次扩大，截至</w:t>
      </w:r>
      <w:r w:rsidRPr="00883549">
        <w:rPr>
          <w:rFonts w:hint="eastAsia"/>
          <w:szCs w:val="21"/>
        </w:rPr>
        <w:t>12</w:t>
      </w:r>
      <w:r w:rsidRPr="00883549">
        <w:rPr>
          <w:rFonts w:hint="eastAsia"/>
          <w:szCs w:val="21"/>
        </w:rPr>
        <w:t>月</w:t>
      </w:r>
      <w:r w:rsidRPr="00883549">
        <w:rPr>
          <w:szCs w:val="21"/>
        </w:rPr>
        <w:t>，</w:t>
      </w:r>
      <w:r w:rsidRPr="00883549">
        <w:rPr>
          <w:rFonts w:hint="eastAsia"/>
          <w:szCs w:val="21"/>
        </w:rPr>
        <w:t>全国已有</w:t>
      </w:r>
      <w:r w:rsidRPr="00883549">
        <w:rPr>
          <w:rFonts w:hint="eastAsia"/>
          <w:szCs w:val="21"/>
        </w:rPr>
        <w:t>17</w:t>
      </w:r>
      <w:r w:rsidRPr="00883549">
        <w:rPr>
          <w:rFonts w:hint="eastAsia"/>
          <w:szCs w:val="21"/>
        </w:rPr>
        <w:t>个省份的</w:t>
      </w:r>
      <w:r w:rsidRPr="00883549">
        <w:rPr>
          <w:rFonts w:hint="eastAsia"/>
          <w:szCs w:val="21"/>
        </w:rPr>
        <w:t>26</w:t>
      </w:r>
      <w:r w:rsidRPr="00883549">
        <w:rPr>
          <w:rFonts w:hint="eastAsia"/>
          <w:szCs w:val="21"/>
        </w:rPr>
        <w:t>个地区开展数字人民币试点</w:t>
      </w:r>
      <w:r w:rsidRPr="00883549">
        <w:rPr>
          <w:rStyle w:val="affc"/>
          <w:szCs w:val="21"/>
        </w:rPr>
        <w:footnoteReference w:id="36"/>
      </w:r>
      <w:r w:rsidRPr="00883549">
        <w:rPr>
          <w:rFonts w:hint="eastAsia"/>
          <w:szCs w:val="21"/>
        </w:rPr>
        <w:t>；各试点地区政府围绕“促进消费”“抗击疫情”“低碳出行”等主题累计开展了近</w:t>
      </w:r>
      <w:r w:rsidRPr="00883549">
        <w:rPr>
          <w:szCs w:val="21"/>
        </w:rPr>
        <w:t>50</w:t>
      </w:r>
      <w:r w:rsidRPr="00883549">
        <w:rPr>
          <w:rFonts w:hint="eastAsia"/>
          <w:szCs w:val="21"/>
        </w:rPr>
        <w:t>次数字人民币消费红包活动，</w:t>
      </w:r>
      <w:r w:rsidRPr="00883549">
        <w:rPr>
          <w:szCs w:val="21"/>
        </w:rPr>
        <w:t>试点场景已涵盖批发零售、餐饮、文旅、政务缴费等多个领域，</w:t>
      </w:r>
      <w:r w:rsidRPr="00883549">
        <w:rPr>
          <w:rFonts w:hint="eastAsia"/>
          <w:shd w:val="clear" w:color="auto" w:fill="FFFFFF"/>
        </w:rPr>
        <w:t>流通中的数字人民币存量为</w:t>
      </w:r>
      <w:r w:rsidRPr="00883549">
        <w:rPr>
          <w:shd w:val="clear" w:color="auto" w:fill="FFFFFF"/>
        </w:rPr>
        <w:t>136.1</w:t>
      </w:r>
      <w:r w:rsidRPr="00883549">
        <w:rPr>
          <w:rFonts w:hint="eastAsia"/>
          <w:shd w:val="clear" w:color="auto" w:fill="FFFFFF"/>
        </w:rPr>
        <w:t>亿元</w:t>
      </w:r>
      <w:r w:rsidRPr="00883549">
        <w:rPr>
          <w:rStyle w:val="affc"/>
          <w:szCs w:val="21"/>
        </w:rPr>
        <w:footnoteReference w:id="37"/>
      </w:r>
      <w:r w:rsidRPr="00883549">
        <w:rPr>
          <w:szCs w:val="21"/>
        </w:rPr>
        <w:t>。</w:t>
      </w:r>
      <w:r w:rsidRPr="00883549">
        <w:rPr>
          <w:rFonts w:hint="eastAsia"/>
          <w:szCs w:val="21"/>
        </w:rPr>
        <w:t>数据显示</w:t>
      </w:r>
      <w:r w:rsidRPr="00883549">
        <w:rPr>
          <w:szCs w:val="21"/>
        </w:rPr>
        <w:t>，最近半年，</w:t>
      </w:r>
      <w:r w:rsidRPr="00883549">
        <w:rPr>
          <w:szCs w:val="21"/>
        </w:rPr>
        <w:t>1.28</w:t>
      </w:r>
      <w:r w:rsidRPr="00883549">
        <w:rPr>
          <w:rFonts w:hint="eastAsia"/>
          <w:szCs w:val="21"/>
        </w:rPr>
        <w:t>亿网民</w:t>
      </w:r>
      <w:r w:rsidRPr="00883549">
        <w:rPr>
          <w:szCs w:val="21"/>
        </w:rPr>
        <w:t>使用</w:t>
      </w:r>
      <w:proofErr w:type="gramStart"/>
      <w:r w:rsidRPr="00883549">
        <w:rPr>
          <w:szCs w:val="21"/>
        </w:rPr>
        <w:t>过数字</w:t>
      </w:r>
      <w:proofErr w:type="gramEnd"/>
      <w:r w:rsidRPr="00883549">
        <w:rPr>
          <w:szCs w:val="21"/>
        </w:rPr>
        <w:t>人民币</w:t>
      </w:r>
      <w:r w:rsidRPr="00883549">
        <w:rPr>
          <w:rFonts w:hint="eastAsia"/>
          <w:szCs w:val="21"/>
        </w:rPr>
        <w:t>，互联网生活</w:t>
      </w:r>
      <w:r w:rsidRPr="00883549">
        <w:rPr>
          <w:szCs w:val="21"/>
        </w:rPr>
        <w:t>服务平台是最主要的使用渠道，</w:t>
      </w:r>
      <w:r w:rsidRPr="00883549">
        <w:rPr>
          <w:rFonts w:hint="eastAsia"/>
          <w:szCs w:val="21"/>
        </w:rPr>
        <w:t>其次是</w:t>
      </w:r>
      <w:r w:rsidRPr="00883549">
        <w:rPr>
          <w:szCs w:val="21"/>
        </w:rPr>
        <w:t>各类银行</w:t>
      </w:r>
      <w:r w:rsidRPr="00883549">
        <w:rPr>
          <w:rFonts w:hint="eastAsia"/>
          <w:szCs w:val="21"/>
        </w:rPr>
        <w:t>APP</w:t>
      </w:r>
      <w:r w:rsidRPr="00883549">
        <w:rPr>
          <w:rFonts w:hint="eastAsia"/>
          <w:szCs w:val="21"/>
        </w:rPr>
        <w:t>和</w:t>
      </w:r>
      <w:r w:rsidRPr="00883549">
        <w:rPr>
          <w:szCs w:val="21"/>
        </w:rPr>
        <w:t>数字人民币</w:t>
      </w:r>
      <w:r w:rsidRPr="00883549">
        <w:rPr>
          <w:rFonts w:hint="eastAsia"/>
          <w:szCs w:val="21"/>
        </w:rPr>
        <w:t>APP</w:t>
      </w:r>
      <w:r w:rsidRPr="00883549">
        <w:rPr>
          <w:szCs w:val="21"/>
        </w:rPr>
        <w:t>。</w:t>
      </w:r>
      <w:r w:rsidRPr="00883549">
        <w:rPr>
          <w:rFonts w:hint="eastAsia"/>
          <w:b/>
          <w:szCs w:val="21"/>
        </w:rPr>
        <w:t>二是</w:t>
      </w:r>
      <w:r w:rsidRPr="00883549">
        <w:rPr>
          <w:b/>
          <w:szCs w:val="21"/>
        </w:rPr>
        <w:t>数字人民币</w:t>
      </w:r>
      <w:r w:rsidRPr="00883549">
        <w:rPr>
          <w:rFonts w:hint="eastAsia"/>
          <w:b/>
          <w:szCs w:val="21"/>
        </w:rPr>
        <w:t>APP</w:t>
      </w:r>
      <w:r w:rsidRPr="00883549">
        <w:rPr>
          <w:rFonts w:hint="eastAsia"/>
          <w:b/>
          <w:szCs w:val="21"/>
        </w:rPr>
        <w:t>产品研发和服务升级持续推进。</w:t>
      </w:r>
      <w:r w:rsidRPr="00883549">
        <w:rPr>
          <w:rFonts w:hint="eastAsia"/>
          <w:szCs w:val="21"/>
        </w:rPr>
        <w:t>数字人民币</w:t>
      </w:r>
      <w:r w:rsidRPr="00883549">
        <w:rPr>
          <w:rFonts w:hint="eastAsia"/>
          <w:szCs w:val="21"/>
        </w:rPr>
        <w:t>APP</w:t>
      </w:r>
      <w:r w:rsidRPr="00883549">
        <w:rPr>
          <w:rFonts w:hint="eastAsia"/>
          <w:szCs w:val="21"/>
        </w:rPr>
        <w:t>一方面为用户提供了便捷</w:t>
      </w:r>
      <w:r w:rsidRPr="00883549">
        <w:rPr>
          <w:szCs w:val="21"/>
        </w:rPr>
        <w:t>的</w:t>
      </w:r>
      <w:r w:rsidRPr="00883549">
        <w:rPr>
          <w:rFonts w:hint="eastAsia"/>
          <w:szCs w:val="21"/>
        </w:rPr>
        <w:t>兑换、支付、钱包管理等服务，并支持线上线下全场景应用；另一方面推出多种形态的硬件钱包，探索软硬融合的产品能力，并针对“无网”“无电”等极端情况，研发相应的功能，进一步拓宽使用场景。</w:t>
      </w:r>
    </w:p>
    <w:p w14:paraId="1B564784" w14:textId="2B3FF4DD" w:rsidR="00AA6A8C" w:rsidRPr="00883549" w:rsidRDefault="000E2C05" w:rsidP="00DF05C0">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412" w:name="_Toc130371065"/>
      <w:r w:rsidRPr="00883549">
        <w:rPr>
          <w:rFonts w:eastAsia="楷体_GB2312" w:hint="eastAsia"/>
          <w:color w:val="000000" w:themeColor="text1"/>
          <w:sz w:val="30"/>
          <w:szCs w:val="30"/>
        </w:rPr>
        <w:t>网络</w:t>
      </w:r>
      <w:r w:rsidRPr="00883549">
        <w:rPr>
          <w:rFonts w:eastAsia="楷体_GB2312"/>
          <w:color w:val="000000" w:themeColor="text1"/>
          <w:sz w:val="30"/>
          <w:szCs w:val="30"/>
        </w:rPr>
        <w:t>购物</w:t>
      </w:r>
      <w:bookmarkEnd w:id="405"/>
      <w:bookmarkEnd w:id="406"/>
      <w:bookmarkEnd w:id="407"/>
      <w:bookmarkEnd w:id="408"/>
      <w:bookmarkEnd w:id="409"/>
      <w:bookmarkEnd w:id="410"/>
      <w:bookmarkEnd w:id="412"/>
    </w:p>
    <w:p w14:paraId="7203AE60" w14:textId="77777777" w:rsidR="00602BB0" w:rsidRPr="00883549" w:rsidRDefault="00602BB0" w:rsidP="00DF05C0">
      <w:pPr>
        <w:ind w:firstLine="420"/>
        <w:rPr>
          <w:rFonts w:eastAsiaTheme="minorEastAsia"/>
          <w:color w:val="000000" w:themeColor="text1"/>
          <w:szCs w:val="21"/>
        </w:rPr>
      </w:pPr>
      <w:r w:rsidRPr="00883549">
        <w:rPr>
          <w:rFonts w:hint="eastAsia"/>
          <w:color w:val="000000" w:themeColor="text1"/>
          <w:lang w:val="zh-CN"/>
        </w:rPr>
        <w:t>截至</w:t>
      </w:r>
      <w:r w:rsidRPr="00883549">
        <w:rPr>
          <w:rFonts w:hint="eastAsia"/>
          <w:color w:val="000000" w:themeColor="text1"/>
          <w:lang w:val="zh-CN"/>
        </w:rPr>
        <w:t>202</w:t>
      </w:r>
      <w:r w:rsidRPr="00883549">
        <w:rPr>
          <w:color w:val="000000" w:themeColor="text1"/>
          <w:lang w:val="zh-CN"/>
        </w:rPr>
        <w:t>2</w:t>
      </w:r>
      <w:r w:rsidRPr="00883549">
        <w:rPr>
          <w:rFonts w:hint="eastAsia"/>
          <w:color w:val="000000" w:themeColor="text1"/>
          <w:lang w:val="zh-CN"/>
        </w:rPr>
        <w:t>年</w:t>
      </w:r>
      <w:r w:rsidRPr="00883549">
        <w:rPr>
          <w:color w:val="000000" w:themeColor="text1"/>
          <w:lang w:val="zh-CN"/>
        </w:rPr>
        <w:t>12</w:t>
      </w:r>
      <w:r w:rsidRPr="00883549">
        <w:rPr>
          <w:rFonts w:hint="eastAsia"/>
          <w:color w:val="000000" w:themeColor="text1"/>
          <w:lang w:val="zh-CN"/>
        </w:rPr>
        <w:t>月，我国网络购物用户规模达</w:t>
      </w:r>
      <w:r w:rsidRPr="00883549">
        <w:rPr>
          <w:color w:val="000000" w:themeColor="text1"/>
          <w:lang w:val="zh-CN"/>
        </w:rPr>
        <w:t>8.45</w:t>
      </w:r>
      <w:r w:rsidRPr="00883549">
        <w:rPr>
          <w:rFonts w:hint="eastAsia"/>
          <w:color w:val="000000" w:themeColor="text1"/>
          <w:lang w:val="zh-CN"/>
        </w:rPr>
        <w:t>亿，</w:t>
      </w:r>
      <w:bookmarkStart w:id="413" w:name="OLE_LINK1"/>
      <w:r w:rsidRPr="00883549">
        <w:rPr>
          <w:rFonts w:hint="eastAsia"/>
          <w:color w:val="000000" w:themeColor="text1"/>
          <w:lang w:val="zh-CN"/>
        </w:rPr>
        <w:t>较</w:t>
      </w:r>
      <w:r w:rsidRPr="00883549">
        <w:rPr>
          <w:rFonts w:hint="eastAsia"/>
          <w:color w:val="000000" w:themeColor="text1"/>
          <w:lang w:val="zh-CN"/>
        </w:rPr>
        <w:t>202</w:t>
      </w:r>
      <w:r w:rsidRPr="00883549">
        <w:rPr>
          <w:color w:val="000000" w:themeColor="text1"/>
          <w:lang w:val="zh-CN"/>
        </w:rPr>
        <w:t>1</w:t>
      </w:r>
      <w:r w:rsidRPr="00883549">
        <w:rPr>
          <w:rFonts w:hint="eastAsia"/>
          <w:color w:val="000000" w:themeColor="text1"/>
          <w:lang w:val="zh-CN"/>
        </w:rPr>
        <w:t>年</w:t>
      </w:r>
      <w:r w:rsidRPr="00883549">
        <w:rPr>
          <w:color w:val="000000" w:themeColor="text1"/>
          <w:lang w:val="zh-CN"/>
        </w:rPr>
        <w:t>12</w:t>
      </w:r>
      <w:r w:rsidRPr="00883549">
        <w:rPr>
          <w:rFonts w:hint="eastAsia"/>
          <w:color w:val="000000" w:themeColor="text1"/>
          <w:lang w:val="zh-CN"/>
        </w:rPr>
        <w:t>月</w:t>
      </w:r>
      <w:bookmarkEnd w:id="413"/>
      <w:r w:rsidRPr="00883549">
        <w:rPr>
          <w:rFonts w:hint="eastAsia"/>
          <w:color w:val="000000" w:themeColor="text1"/>
          <w:lang w:val="zh-CN"/>
        </w:rPr>
        <w:t>增长</w:t>
      </w:r>
      <w:r w:rsidRPr="00883549">
        <w:rPr>
          <w:color w:val="000000" w:themeColor="text1"/>
          <w:lang w:val="zh-CN"/>
        </w:rPr>
        <w:t>319</w:t>
      </w:r>
      <w:r w:rsidRPr="00883549">
        <w:rPr>
          <w:rFonts w:hint="eastAsia"/>
          <w:color w:val="000000" w:themeColor="text1"/>
          <w:lang w:val="zh-CN"/>
        </w:rPr>
        <w:t>万，占网民整体的</w:t>
      </w:r>
      <w:r w:rsidRPr="00883549">
        <w:rPr>
          <w:color w:val="000000" w:themeColor="text1"/>
          <w:lang w:val="zh-CN"/>
        </w:rPr>
        <w:t>79.2</w:t>
      </w:r>
      <w:r w:rsidRPr="00883549">
        <w:rPr>
          <w:rFonts w:hint="eastAsia"/>
          <w:color w:val="000000" w:themeColor="text1"/>
          <w:lang w:val="zh-CN"/>
        </w:rPr>
        <w:t>%</w:t>
      </w:r>
      <w:r w:rsidRPr="00883549">
        <w:rPr>
          <w:rFonts w:hint="eastAsia"/>
          <w:color w:val="000000" w:themeColor="text1"/>
          <w:lang w:val="zh-CN"/>
        </w:rPr>
        <w:t>。</w:t>
      </w:r>
    </w:p>
    <w:p w14:paraId="124598C8" w14:textId="77777777" w:rsidR="00602BB0" w:rsidRPr="00883549" w:rsidRDefault="00602BB0" w:rsidP="00DF05C0">
      <w:pPr>
        <w:pStyle w:val="afff2"/>
        <w:spacing w:before="156"/>
        <w:ind w:firstLine="420"/>
        <w:rPr>
          <w:rFonts w:ascii="Times New Roman" w:hAnsi="Times New Roman"/>
          <w:color w:val="000000" w:themeColor="text1"/>
        </w:rPr>
      </w:pPr>
      <w:r w:rsidRPr="00883549">
        <w:rPr>
          <w:rFonts w:ascii="Times New Roman" w:hAnsi="Times New Roman" w:hint="eastAsia"/>
          <w:noProof/>
          <w:color w:val="000000" w:themeColor="text1"/>
        </w:rPr>
        <w:lastRenderedPageBreak/>
        <w:drawing>
          <wp:inline distT="0" distB="0" distL="0" distR="0" wp14:anchorId="1302E688" wp14:editId="7152B9E2">
            <wp:extent cx="4895850" cy="3067050"/>
            <wp:effectExtent l="0" t="0" r="0" b="0"/>
            <wp:docPr id="248" name="图表 248"/>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68E3CE28" w14:textId="0D76308F" w:rsidR="00D85EE7" w:rsidRPr="00883549" w:rsidRDefault="00D85EE7" w:rsidP="00D85EE7">
      <w:pPr>
        <w:pStyle w:val="a4"/>
        <w:spacing w:before="156"/>
      </w:pPr>
      <w:bookmarkStart w:id="414" w:name="_Toc12441"/>
      <w:bookmarkStart w:id="415" w:name="_Toc9243"/>
      <w:bookmarkStart w:id="416" w:name="_Toc3231"/>
      <w:bookmarkStart w:id="417" w:name="_Toc3496"/>
      <w:bookmarkStart w:id="418" w:name="_Toc28400"/>
      <w:bookmarkStart w:id="419" w:name="_Toc78288097"/>
      <w:bookmarkEnd w:id="411"/>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32</w:t>
      </w:r>
      <w:r w:rsidRPr="00883549">
        <w:fldChar w:fldCharType="end"/>
      </w:r>
      <w:r w:rsidRPr="00883549">
        <w:t xml:space="preserve">  2018.12-2022.12</w:t>
      </w:r>
      <w:r w:rsidRPr="00883549">
        <w:rPr>
          <w:rFonts w:hint="eastAsia"/>
        </w:rPr>
        <w:t>网络购物用户规模及使用率</w:t>
      </w:r>
    </w:p>
    <w:p w14:paraId="5910109D" w14:textId="0168B29A" w:rsidR="00AA6A8C" w:rsidRPr="00883549" w:rsidRDefault="000E2C05" w:rsidP="00DF05C0">
      <w:pPr>
        <w:ind w:firstLine="420"/>
      </w:pPr>
      <w:r w:rsidRPr="00883549">
        <w:rPr>
          <w:rFonts w:hint="eastAsia"/>
        </w:rPr>
        <w:t>2</w:t>
      </w:r>
      <w:r w:rsidRPr="00883549">
        <w:t>022</w:t>
      </w:r>
      <w:r w:rsidRPr="00883549">
        <w:rPr>
          <w:rFonts w:hint="eastAsia"/>
        </w:rPr>
        <w:t>年，网络零售继续保持增长，成为推动消费扩容的重要力量。</w:t>
      </w:r>
      <w:r w:rsidR="003974BC" w:rsidRPr="00883549">
        <w:rPr>
          <w:rFonts w:hint="eastAsia"/>
          <w:bCs/>
          <w:color w:val="000000"/>
        </w:rPr>
        <w:t>全年网上零售额</w:t>
      </w:r>
      <w:r w:rsidR="00602BB0" w:rsidRPr="00883549">
        <w:rPr>
          <w:rFonts w:hint="eastAsia"/>
          <w:bCs/>
          <w:color w:val="000000"/>
        </w:rPr>
        <w:t>达</w:t>
      </w:r>
      <w:r w:rsidR="003974BC" w:rsidRPr="00883549">
        <w:rPr>
          <w:rFonts w:hint="eastAsia"/>
          <w:bCs/>
          <w:color w:val="000000"/>
        </w:rPr>
        <w:t>13.79</w:t>
      </w:r>
      <w:proofErr w:type="gramStart"/>
      <w:r w:rsidR="003974BC" w:rsidRPr="00883549">
        <w:rPr>
          <w:rFonts w:hint="eastAsia"/>
          <w:bCs/>
          <w:color w:val="000000"/>
        </w:rPr>
        <w:t>万亿</w:t>
      </w:r>
      <w:proofErr w:type="gramEnd"/>
      <w:r w:rsidR="003974BC" w:rsidRPr="00883549">
        <w:rPr>
          <w:rFonts w:hint="eastAsia"/>
          <w:bCs/>
          <w:color w:val="000000"/>
        </w:rPr>
        <w:t>元，同比增长</w:t>
      </w:r>
      <w:r w:rsidR="003974BC" w:rsidRPr="00883549">
        <w:rPr>
          <w:rFonts w:hint="eastAsia"/>
          <w:bCs/>
          <w:color w:val="000000"/>
        </w:rPr>
        <w:t>4</w:t>
      </w:r>
      <w:r w:rsidR="00602BB0" w:rsidRPr="00883549">
        <w:rPr>
          <w:rFonts w:hint="eastAsia"/>
          <w:bCs/>
          <w:color w:val="000000"/>
        </w:rPr>
        <w:t>.0</w:t>
      </w:r>
      <w:r w:rsidR="003974BC" w:rsidRPr="00883549">
        <w:rPr>
          <w:rFonts w:hint="eastAsia"/>
          <w:bCs/>
          <w:color w:val="000000"/>
        </w:rPr>
        <w:t>%</w:t>
      </w:r>
      <w:r w:rsidR="003974BC" w:rsidRPr="00883549">
        <w:rPr>
          <w:rFonts w:hint="eastAsia"/>
          <w:bCs/>
          <w:color w:val="000000"/>
        </w:rPr>
        <w:t>。其中，实物商品网上零售额</w:t>
      </w:r>
      <w:r w:rsidR="003974BC" w:rsidRPr="00883549">
        <w:rPr>
          <w:rFonts w:hint="eastAsia"/>
          <w:bCs/>
          <w:color w:val="000000"/>
        </w:rPr>
        <w:t>11.96</w:t>
      </w:r>
      <w:proofErr w:type="gramStart"/>
      <w:r w:rsidR="00474676">
        <w:rPr>
          <w:rFonts w:hint="eastAsia"/>
          <w:bCs/>
          <w:color w:val="000000"/>
        </w:rPr>
        <w:t>万亿</w:t>
      </w:r>
      <w:proofErr w:type="gramEnd"/>
      <w:r w:rsidR="00474676">
        <w:rPr>
          <w:rFonts w:hint="eastAsia"/>
          <w:bCs/>
          <w:color w:val="000000"/>
        </w:rPr>
        <w:t>元，</w:t>
      </w:r>
      <w:r w:rsidR="003974BC" w:rsidRPr="00883549">
        <w:rPr>
          <w:rFonts w:hint="eastAsia"/>
          <w:bCs/>
          <w:color w:val="000000"/>
        </w:rPr>
        <w:t>增长</w:t>
      </w:r>
      <w:r w:rsidR="003974BC" w:rsidRPr="00883549">
        <w:rPr>
          <w:rFonts w:hint="eastAsia"/>
          <w:bCs/>
          <w:color w:val="000000"/>
        </w:rPr>
        <w:t>6.2%</w:t>
      </w:r>
      <w:r w:rsidR="003974BC" w:rsidRPr="00883549">
        <w:rPr>
          <w:rFonts w:hint="eastAsia"/>
          <w:bCs/>
          <w:color w:val="000000"/>
        </w:rPr>
        <w:t>，占社会消费品零售总额的比重为</w:t>
      </w:r>
      <w:r w:rsidR="003974BC" w:rsidRPr="00883549">
        <w:rPr>
          <w:rFonts w:hint="eastAsia"/>
          <w:bCs/>
          <w:color w:val="000000"/>
        </w:rPr>
        <w:t>27.2%</w:t>
      </w:r>
      <w:r w:rsidRPr="00883549">
        <w:rPr>
          <w:bCs/>
          <w:color w:val="000000"/>
          <w:vertAlign w:val="superscript"/>
        </w:rPr>
        <w:footnoteReference w:id="38"/>
      </w:r>
      <w:r w:rsidRPr="00883549">
        <w:rPr>
          <w:rFonts w:hint="eastAsia"/>
          <w:bCs/>
          <w:color w:val="000000"/>
        </w:rPr>
        <w:t>，在消费中占</w:t>
      </w:r>
      <w:proofErr w:type="gramStart"/>
      <w:r w:rsidRPr="00883549">
        <w:rPr>
          <w:rFonts w:hint="eastAsia"/>
          <w:bCs/>
          <w:color w:val="000000"/>
        </w:rPr>
        <w:t>比持续</w:t>
      </w:r>
      <w:proofErr w:type="gramEnd"/>
      <w:r w:rsidRPr="00883549">
        <w:rPr>
          <w:rFonts w:hint="eastAsia"/>
          <w:bCs/>
          <w:color w:val="000000"/>
        </w:rPr>
        <w:t>提升。</w:t>
      </w:r>
      <w:r w:rsidRPr="00883549">
        <w:rPr>
          <w:rFonts w:hint="eastAsia"/>
          <w:bCs/>
          <w:color w:val="000000"/>
        </w:rPr>
        <w:t>2</w:t>
      </w:r>
      <w:r w:rsidRPr="00883549">
        <w:rPr>
          <w:bCs/>
          <w:color w:val="000000"/>
        </w:rPr>
        <w:t>022</w:t>
      </w:r>
      <w:r w:rsidRPr="00883549">
        <w:rPr>
          <w:rFonts w:hint="eastAsia"/>
          <w:bCs/>
          <w:color w:val="000000"/>
        </w:rPr>
        <w:t>年，新品消费、绿色消费、智能消费和</w:t>
      </w:r>
      <w:r w:rsidR="00474676" w:rsidRPr="00474676">
        <w:rPr>
          <w:rFonts w:hint="eastAsia"/>
          <w:bCs/>
          <w:color w:val="000000"/>
        </w:rPr>
        <w:t>工厂直</w:t>
      </w:r>
      <w:proofErr w:type="gramStart"/>
      <w:r w:rsidR="00474676" w:rsidRPr="00474676">
        <w:rPr>
          <w:rFonts w:hint="eastAsia"/>
          <w:bCs/>
          <w:color w:val="000000"/>
        </w:rPr>
        <w:t>供</w:t>
      </w:r>
      <w:r w:rsidRPr="00883549">
        <w:rPr>
          <w:rFonts w:hint="eastAsia"/>
          <w:bCs/>
          <w:color w:val="000000"/>
        </w:rPr>
        <w:t>消</w:t>
      </w:r>
      <w:proofErr w:type="gramEnd"/>
      <w:r w:rsidRPr="00883549">
        <w:rPr>
          <w:rFonts w:hint="eastAsia"/>
          <w:bCs/>
          <w:color w:val="000000"/>
        </w:rPr>
        <w:t>费趋势相对明显，进一步推动生产制造端绿色化、数字化、智能化发展。</w:t>
      </w:r>
    </w:p>
    <w:p w14:paraId="585A415B" w14:textId="50249C7A" w:rsidR="00AA6A8C" w:rsidRPr="00883549" w:rsidRDefault="000E2C05" w:rsidP="00DF05C0">
      <w:pPr>
        <w:ind w:firstLine="422"/>
      </w:pPr>
      <w:r w:rsidRPr="00883549">
        <w:rPr>
          <w:rFonts w:hint="eastAsia"/>
          <w:b/>
          <w:bCs/>
        </w:rPr>
        <w:t>一是新品消费成为新亮点。</w:t>
      </w:r>
      <w:r w:rsidR="003D2A1B" w:rsidRPr="00883549">
        <w:rPr>
          <w:rFonts w:hint="eastAsia"/>
          <w:bCs/>
        </w:rPr>
        <w:t>2022</w:t>
      </w:r>
      <w:r w:rsidR="003D2A1B" w:rsidRPr="00883549">
        <w:rPr>
          <w:rFonts w:hint="eastAsia"/>
          <w:bCs/>
        </w:rPr>
        <w:t>年以来，</w:t>
      </w:r>
      <w:r w:rsidRPr="00883549">
        <w:rPr>
          <w:rFonts w:hint="eastAsia"/>
        </w:rPr>
        <w:t>电商平台日益重视扎根实体经济，积极帮助品牌商家挖掘新的增长点，提供营销、数据、场景支持，助力品牌推陈出新，打通新品增长路径。京东“</w:t>
      </w:r>
      <w:r w:rsidRPr="00883549">
        <w:rPr>
          <w:rFonts w:hint="eastAsia"/>
        </w:rPr>
        <w:t>11.11</w:t>
      </w:r>
      <w:r w:rsidRPr="00883549">
        <w:rPr>
          <w:rFonts w:hint="eastAsia"/>
        </w:rPr>
        <w:t>”期间，共推出近</w:t>
      </w:r>
      <w:r w:rsidRPr="00883549">
        <w:rPr>
          <w:rFonts w:hint="eastAsia"/>
        </w:rPr>
        <w:t>2000</w:t>
      </w:r>
      <w:r w:rsidRPr="00883549">
        <w:rPr>
          <w:rFonts w:hint="eastAsia"/>
        </w:rPr>
        <w:t>万款新品，成交额环比翻</w:t>
      </w:r>
      <w:r w:rsidRPr="00883549">
        <w:rPr>
          <w:rFonts w:hint="eastAsia"/>
        </w:rPr>
        <w:t>1.57</w:t>
      </w:r>
      <w:r w:rsidRPr="00883549">
        <w:rPr>
          <w:rFonts w:hint="eastAsia"/>
        </w:rPr>
        <w:t>倍，其中</w:t>
      </w:r>
      <w:r w:rsidRPr="00883549">
        <w:rPr>
          <w:rFonts w:hint="eastAsia"/>
        </w:rPr>
        <w:t>1000</w:t>
      </w:r>
      <w:r w:rsidRPr="00883549">
        <w:rPr>
          <w:rFonts w:hint="eastAsia"/>
        </w:rPr>
        <w:t>万款新品成交额环比增长超</w:t>
      </w:r>
      <w:r w:rsidRPr="00883549">
        <w:rPr>
          <w:rFonts w:hint="eastAsia"/>
        </w:rPr>
        <w:t>200%</w:t>
      </w:r>
      <w:r w:rsidRPr="00883549">
        <w:rPr>
          <w:rStyle w:val="affc"/>
        </w:rPr>
        <w:footnoteReference w:id="39"/>
      </w:r>
      <w:r w:rsidRPr="00883549">
        <w:rPr>
          <w:rFonts w:hint="eastAsia"/>
        </w:rPr>
        <w:t>。数据显示，最近半年在网上购买新产品或新品牌，如品牌首发商品、全新品类商品、产品升级商品、</w:t>
      </w:r>
      <w:r w:rsidRPr="00883549">
        <w:rPr>
          <w:rFonts w:hint="eastAsia"/>
        </w:rPr>
        <w:t>IP</w:t>
      </w:r>
      <w:r w:rsidRPr="00883549">
        <w:rPr>
          <w:rFonts w:hint="eastAsia"/>
        </w:rPr>
        <w:t>联名限量款等的用户，占网络购物总体用户的比例达</w:t>
      </w:r>
      <w:r w:rsidR="00602BB0" w:rsidRPr="00883549">
        <w:t>15.2</w:t>
      </w:r>
      <w:r w:rsidRPr="00883549">
        <w:t>%</w:t>
      </w:r>
      <w:r w:rsidRPr="00883549">
        <w:rPr>
          <w:rFonts w:hint="eastAsia"/>
        </w:rPr>
        <w:t>。</w:t>
      </w:r>
    </w:p>
    <w:p w14:paraId="198A3699" w14:textId="44B465CC" w:rsidR="00AA6A8C" w:rsidRPr="00883549" w:rsidRDefault="000E2C05" w:rsidP="00DF05C0">
      <w:pPr>
        <w:ind w:firstLine="422"/>
      </w:pPr>
      <w:r w:rsidRPr="00883549">
        <w:rPr>
          <w:rFonts w:hint="eastAsia"/>
          <w:b/>
          <w:bCs/>
        </w:rPr>
        <w:t>二是绿色低碳消费成为新风尚。</w:t>
      </w:r>
      <w:proofErr w:type="gramStart"/>
      <w:r w:rsidRPr="00883549">
        <w:rPr>
          <w:rFonts w:hint="eastAsia"/>
        </w:rPr>
        <w:t>随着碳达峰</w:t>
      </w:r>
      <w:proofErr w:type="gramEnd"/>
      <w:r w:rsidRPr="00883549">
        <w:rPr>
          <w:rFonts w:hint="eastAsia"/>
        </w:rPr>
        <w:t>、碳中和“双碳”目标的深入</w:t>
      </w:r>
      <w:r w:rsidR="003D2A1B" w:rsidRPr="00883549">
        <w:rPr>
          <w:rFonts w:hint="eastAsia"/>
        </w:rPr>
        <w:t>贯彻，消费者环保消费意识逐渐增强，绿色消费、循环消费等消费模式</w:t>
      </w:r>
      <w:r w:rsidRPr="00883549">
        <w:rPr>
          <w:rFonts w:hint="eastAsia"/>
        </w:rPr>
        <w:t>日益</w:t>
      </w:r>
      <w:proofErr w:type="gramStart"/>
      <w:r w:rsidRPr="00883549">
        <w:rPr>
          <w:rFonts w:hint="eastAsia"/>
        </w:rPr>
        <w:t>成为网购消费</w:t>
      </w:r>
      <w:proofErr w:type="gramEnd"/>
      <w:r w:rsidRPr="00883549">
        <w:rPr>
          <w:rFonts w:hint="eastAsia"/>
        </w:rPr>
        <w:t>新潮流。数据显示，最近半年在网上参与过绿色消费</w:t>
      </w:r>
      <w:r w:rsidR="0036359F" w:rsidRPr="00883549">
        <w:rPr>
          <w:rStyle w:val="affc"/>
        </w:rPr>
        <w:footnoteReference w:id="40"/>
      </w:r>
      <w:r w:rsidRPr="00883549">
        <w:rPr>
          <w:rFonts w:hint="eastAsia"/>
        </w:rPr>
        <w:t>的用户占网络购物用户总体的</w:t>
      </w:r>
      <w:r w:rsidR="00602BB0" w:rsidRPr="00883549">
        <w:t>22.3</w:t>
      </w:r>
      <w:r w:rsidRPr="00883549">
        <w:t>%</w:t>
      </w:r>
      <w:r w:rsidRPr="00883549">
        <w:rPr>
          <w:rFonts w:hint="eastAsia"/>
        </w:rPr>
        <w:t>，其中，购买过节能家电</w:t>
      </w:r>
      <w:r w:rsidR="00602BB0" w:rsidRPr="00883549">
        <w:rPr>
          <w:rFonts w:hint="eastAsia"/>
        </w:rPr>
        <w:t>或</w:t>
      </w:r>
      <w:r w:rsidRPr="00883549">
        <w:rPr>
          <w:rFonts w:hint="eastAsia"/>
        </w:rPr>
        <w:t>参与以旧换新、购买二手商品的用户比例分别达</w:t>
      </w:r>
      <w:r w:rsidR="00602BB0" w:rsidRPr="00883549">
        <w:t>15.9%</w:t>
      </w:r>
      <w:r w:rsidR="00602BB0" w:rsidRPr="00883549">
        <w:rPr>
          <w:rFonts w:hint="eastAsia"/>
        </w:rPr>
        <w:t>和</w:t>
      </w:r>
      <w:r w:rsidR="00602BB0" w:rsidRPr="00883549">
        <w:rPr>
          <w:rFonts w:hint="eastAsia"/>
        </w:rPr>
        <w:t>9</w:t>
      </w:r>
      <w:r w:rsidR="00602BB0" w:rsidRPr="00883549">
        <w:t>.6%</w:t>
      </w:r>
      <w:r w:rsidRPr="00883549">
        <w:rPr>
          <w:rFonts w:hint="eastAsia"/>
        </w:rPr>
        <w:t>。</w:t>
      </w:r>
    </w:p>
    <w:p w14:paraId="76CEB29D" w14:textId="5F4C6858" w:rsidR="00AD2045" w:rsidRPr="00883549" w:rsidRDefault="00AD2045" w:rsidP="00DF05C0">
      <w:pPr>
        <w:ind w:firstLine="422"/>
      </w:pPr>
      <w:r w:rsidRPr="00883549">
        <w:rPr>
          <w:rFonts w:hint="eastAsia"/>
          <w:b/>
          <w:bCs/>
        </w:rPr>
        <w:lastRenderedPageBreak/>
        <w:t>三是智能家居消费蓬勃发展。</w:t>
      </w:r>
      <w:r w:rsidRPr="00883549">
        <w:rPr>
          <w:rFonts w:hint="eastAsia"/>
          <w:bCs/>
        </w:rPr>
        <w:t>从</w:t>
      </w:r>
      <w:r w:rsidRPr="00883549">
        <w:rPr>
          <w:rFonts w:hint="eastAsia"/>
        </w:rPr>
        <w:t>2016</w:t>
      </w:r>
      <w:r w:rsidRPr="00883549">
        <w:rPr>
          <w:rFonts w:hint="eastAsia"/>
        </w:rPr>
        <w:t>年到</w:t>
      </w:r>
      <w:r w:rsidRPr="00883549">
        <w:rPr>
          <w:rFonts w:hint="eastAsia"/>
        </w:rPr>
        <w:t>2021</w:t>
      </w:r>
      <w:r w:rsidRPr="00883549">
        <w:rPr>
          <w:rFonts w:hint="eastAsia"/>
        </w:rPr>
        <w:t>年，我国智能家居市场规模由</w:t>
      </w:r>
      <w:r w:rsidRPr="00883549">
        <w:rPr>
          <w:rFonts w:hint="eastAsia"/>
        </w:rPr>
        <w:t>2600</w:t>
      </w:r>
      <w:r w:rsidRPr="00883549">
        <w:rPr>
          <w:rFonts w:hint="eastAsia"/>
        </w:rPr>
        <w:t>亿元增长至</w:t>
      </w:r>
      <w:r w:rsidRPr="00883549">
        <w:rPr>
          <w:rFonts w:hint="eastAsia"/>
        </w:rPr>
        <w:t>5800</w:t>
      </w:r>
      <w:r w:rsidRPr="00883549">
        <w:rPr>
          <w:rFonts w:hint="eastAsia"/>
        </w:rPr>
        <w:t>亿元，年均增长率近</w:t>
      </w:r>
      <w:r w:rsidRPr="00883549">
        <w:rPr>
          <w:rFonts w:hint="eastAsia"/>
        </w:rPr>
        <w:t>20%</w:t>
      </w:r>
      <w:r w:rsidRPr="00883549">
        <w:rPr>
          <w:rStyle w:val="affc"/>
        </w:rPr>
        <w:footnoteReference w:id="41"/>
      </w:r>
      <w:r w:rsidRPr="00883549">
        <w:rPr>
          <w:rFonts w:hint="eastAsia"/>
        </w:rPr>
        <w:t>。</w:t>
      </w:r>
      <w:r w:rsidRPr="00883549">
        <w:rPr>
          <w:rFonts w:hint="eastAsia"/>
        </w:rPr>
        <w:t>2</w:t>
      </w:r>
      <w:r w:rsidRPr="00883549">
        <w:t>022</w:t>
      </w:r>
      <w:r w:rsidRPr="00883549">
        <w:rPr>
          <w:rFonts w:hint="eastAsia"/>
        </w:rPr>
        <w:t>年，京东“</w:t>
      </w:r>
      <w:r w:rsidRPr="00883549">
        <w:rPr>
          <w:rFonts w:hint="eastAsia"/>
        </w:rPr>
        <w:t>11.11</w:t>
      </w:r>
      <w:r w:rsidRPr="00883549">
        <w:rPr>
          <w:rFonts w:hint="eastAsia"/>
        </w:rPr>
        <w:t>”期间，</w:t>
      </w:r>
      <w:r w:rsidRPr="00883549">
        <w:rPr>
          <w:rFonts w:eastAsia="PingFang SC" w:hint="eastAsia"/>
          <w:color w:val="191919"/>
          <w:shd w:val="clear" w:color="auto" w:fill="FFFFFF"/>
        </w:rPr>
        <w:t>智能家居产品中</w:t>
      </w:r>
      <w:r w:rsidRPr="00883549">
        <w:rPr>
          <w:rFonts w:eastAsiaTheme="minorEastAsia" w:hint="eastAsia"/>
          <w:iCs/>
        </w:rPr>
        <w:t>超</w:t>
      </w:r>
      <w:r w:rsidRPr="00883549">
        <w:rPr>
          <w:rFonts w:eastAsiaTheme="minorEastAsia"/>
          <w:iCs/>
        </w:rPr>
        <w:t>20</w:t>
      </w:r>
      <w:r w:rsidRPr="00883549">
        <w:rPr>
          <w:rFonts w:eastAsiaTheme="minorEastAsia" w:hint="eastAsia"/>
          <w:iCs/>
        </w:rPr>
        <w:t>个智能品类成交额同比增长超</w:t>
      </w:r>
      <w:r w:rsidRPr="00883549">
        <w:rPr>
          <w:rFonts w:eastAsiaTheme="minorEastAsia"/>
          <w:iCs/>
        </w:rPr>
        <w:t>5</w:t>
      </w:r>
      <w:r w:rsidRPr="00883549">
        <w:rPr>
          <w:rFonts w:eastAsiaTheme="minorEastAsia" w:hint="eastAsia"/>
          <w:iCs/>
        </w:rPr>
        <w:t>倍</w:t>
      </w:r>
      <w:r w:rsidRPr="00883549">
        <w:rPr>
          <w:rStyle w:val="affc"/>
          <w:rFonts w:eastAsiaTheme="minorEastAsia"/>
          <w:iCs/>
        </w:rPr>
        <w:footnoteReference w:id="42"/>
      </w:r>
      <w:r w:rsidRPr="00883549">
        <w:rPr>
          <w:rFonts w:eastAsiaTheme="minorEastAsia" w:hint="eastAsia"/>
          <w:iCs/>
        </w:rPr>
        <w:t>。</w:t>
      </w:r>
      <w:r w:rsidR="00552203">
        <w:rPr>
          <w:rFonts w:hint="eastAsia"/>
        </w:rPr>
        <w:t>数据显示，最近半年在网上购买过智能家居、家电、</w:t>
      </w:r>
      <w:r w:rsidR="00FD6FD2" w:rsidRPr="00FD6FD2">
        <w:rPr>
          <w:rFonts w:hint="eastAsia"/>
        </w:rPr>
        <w:t>可穿戴设备等智能产品的用户占网络购物用户总体的</w:t>
      </w:r>
      <w:r w:rsidR="00FD6FD2" w:rsidRPr="00FD6FD2">
        <w:rPr>
          <w:rFonts w:hint="eastAsia"/>
        </w:rPr>
        <w:t>30.6%</w:t>
      </w:r>
      <w:r w:rsidRPr="00883549">
        <w:rPr>
          <w:rFonts w:hint="eastAsia"/>
        </w:rPr>
        <w:t>。</w:t>
      </w:r>
      <w:r w:rsidRPr="00883549">
        <w:rPr>
          <w:rFonts w:eastAsiaTheme="minorEastAsia" w:hint="eastAsia"/>
          <w:iCs/>
        </w:rPr>
        <w:t>其中，</w:t>
      </w:r>
      <w:r w:rsidRPr="00883549">
        <w:rPr>
          <w:rFonts w:eastAsiaTheme="minorEastAsia"/>
          <w:iCs/>
        </w:rPr>
        <w:t>25-34</w:t>
      </w:r>
      <w:r w:rsidRPr="00883549">
        <w:rPr>
          <w:rFonts w:eastAsiaTheme="minorEastAsia" w:hint="eastAsia"/>
          <w:iCs/>
        </w:rPr>
        <w:t>岁、</w:t>
      </w:r>
      <w:r w:rsidRPr="00883549">
        <w:rPr>
          <w:rFonts w:eastAsiaTheme="minorEastAsia"/>
          <w:iCs/>
        </w:rPr>
        <w:t>35-44</w:t>
      </w:r>
      <w:r w:rsidRPr="00883549">
        <w:rPr>
          <w:rFonts w:eastAsiaTheme="minorEastAsia" w:hint="eastAsia"/>
          <w:iCs/>
        </w:rPr>
        <w:t>岁用户最近半</w:t>
      </w:r>
      <w:proofErr w:type="gramStart"/>
      <w:r w:rsidRPr="00883549">
        <w:rPr>
          <w:rFonts w:eastAsiaTheme="minorEastAsia" w:hint="eastAsia"/>
          <w:iCs/>
        </w:rPr>
        <w:t>年网购</w:t>
      </w:r>
      <w:proofErr w:type="gramEnd"/>
      <w:r w:rsidRPr="00883549">
        <w:rPr>
          <w:rFonts w:eastAsiaTheme="minorEastAsia" w:hint="eastAsia"/>
          <w:iCs/>
        </w:rPr>
        <w:t>过智能产品的比例最高，分别达到</w:t>
      </w:r>
      <w:r w:rsidRPr="00883549">
        <w:rPr>
          <w:rFonts w:eastAsiaTheme="minorEastAsia"/>
          <w:iCs/>
        </w:rPr>
        <w:t>40.2%</w:t>
      </w:r>
      <w:r w:rsidRPr="00883549">
        <w:rPr>
          <w:rFonts w:eastAsiaTheme="minorEastAsia" w:hint="eastAsia"/>
          <w:iCs/>
        </w:rPr>
        <w:t>和</w:t>
      </w:r>
      <w:r w:rsidRPr="00883549">
        <w:rPr>
          <w:rFonts w:eastAsiaTheme="minorEastAsia"/>
          <w:iCs/>
        </w:rPr>
        <w:t>34.4%</w:t>
      </w:r>
      <w:r w:rsidRPr="00883549">
        <w:rPr>
          <w:rFonts w:eastAsiaTheme="minorEastAsia" w:hint="eastAsia"/>
          <w:iCs/>
        </w:rPr>
        <w:t>。</w:t>
      </w:r>
    </w:p>
    <w:p w14:paraId="72A72851" w14:textId="29574ED9" w:rsidR="00AD2045" w:rsidRPr="00883549" w:rsidRDefault="00AD2045" w:rsidP="00DF05C0">
      <w:pPr>
        <w:ind w:firstLine="422"/>
      </w:pPr>
      <w:r w:rsidRPr="00883549">
        <w:rPr>
          <w:rFonts w:hint="eastAsia"/>
          <w:b/>
          <w:bCs/>
        </w:rPr>
        <w:t>四是工厂直供</w:t>
      </w:r>
      <w:r w:rsidR="00552203">
        <w:rPr>
          <w:rFonts w:hint="eastAsia"/>
          <w:b/>
          <w:bCs/>
        </w:rPr>
        <w:t>、</w:t>
      </w:r>
      <w:r w:rsidR="00552203" w:rsidRPr="00883549">
        <w:rPr>
          <w:rFonts w:hint="eastAsia"/>
          <w:b/>
          <w:bCs/>
        </w:rPr>
        <w:t>定制</w:t>
      </w:r>
      <w:proofErr w:type="gramStart"/>
      <w:r w:rsidR="00552203" w:rsidRPr="00883549">
        <w:rPr>
          <w:rFonts w:hint="eastAsia"/>
          <w:b/>
          <w:bCs/>
        </w:rPr>
        <w:t>化</w:t>
      </w:r>
      <w:r w:rsidRPr="00883549">
        <w:rPr>
          <w:rFonts w:hint="eastAsia"/>
          <w:b/>
          <w:bCs/>
        </w:rPr>
        <w:t>消费</w:t>
      </w:r>
      <w:proofErr w:type="gramEnd"/>
      <w:r w:rsidRPr="00883549">
        <w:rPr>
          <w:rFonts w:hint="eastAsia"/>
          <w:b/>
          <w:bCs/>
        </w:rPr>
        <w:t>异军突起。</w:t>
      </w:r>
      <w:r w:rsidRPr="00883549">
        <w:rPr>
          <w:rFonts w:hint="eastAsia"/>
        </w:rPr>
        <w:t>电</w:t>
      </w:r>
      <w:r w:rsidR="00552203">
        <w:rPr>
          <w:rFonts w:hint="eastAsia"/>
        </w:rPr>
        <w:t>商平台一方面通过释放消费数据生产力，引导工厂、</w:t>
      </w:r>
      <w:r w:rsidR="00FD6FD2" w:rsidRPr="00FD6FD2">
        <w:rPr>
          <w:rFonts w:hint="eastAsia"/>
        </w:rPr>
        <w:t>品牌</w:t>
      </w:r>
      <w:proofErr w:type="gramStart"/>
      <w:r w:rsidR="00FD6FD2" w:rsidRPr="00FD6FD2">
        <w:rPr>
          <w:rFonts w:hint="eastAsia"/>
        </w:rPr>
        <w:t>商更好</w:t>
      </w:r>
      <w:proofErr w:type="gramEnd"/>
      <w:r w:rsidR="00FD6FD2" w:rsidRPr="00FD6FD2">
        <w:rPr>
          <w:rFonts w:hint="eastAsia"/>
        </w:rPr>
        <w:t>地满足消费个性化和多样化需求</w:t>
      </w:r>
      <w:r w:rsidRPr="00883549">
        <w:rPr>
          <w:rFonts w:hint="eastAsia"/>
        </w:rPr>
        <w:t>，进一步提升数字化和柔性生产能力；另一方面通过扶持工厂直接对接消费者，持续丰富货品供给。数据显示，最近半年在网上购买过工厂直供、定制化产品的用户，占网络购物总体用户的比例分别达</w:t>
      </w:r>
      <w:r w:rsidR="00933599" w:rsidRPr="00883549">
        <w:t>41.9</w:t>
      </w:r>
      <w:r w:rsidRPr="00883549">
        <w:t>%</w:t>
      </w:r>
      <w:r w:rsidRPr="00883549">
        <w:rPr>
          <w:rFonts w:hint="eastAsia"/>
        </w:rPr>
        <w:t>和</w:t>
      </w:r>
      <w:r w:rsidR="00933599" w:rsidRPr="00883549">
        <w:rPr>
          <w:rFonts w:hint="eastAsia"/>
        </w:rPr>
        <w:t>1</w:t>
      </w:r>
      <w:r w:rsidR="00933599" w:rsidRPr="00883549">
        <w:t>3.4</w:t>
      </w:r>
      <w:r w:rsidRPr="00883549">
        <w:t>%</w:t>
      </w:r>
      <w:r w:rsidRPr="00883549">
        <w:rPr>
          <w:rFonts w:hint="eastAsia"/>
        </w:rPr>
        <w:t>。</w:t>
      </w:r>
      <w:r w:rsidR="00D64F62" w:rsidRPr="00883549">
        <w:rPr>
          <w:rFonts w:hint="eastAsia"/>
        </w:rPr>
        <w:t>阿里巴巴</w:t>
      </w:r>
      <w:r w:rsidRPr="00883549">
        <w:rPr>
          <w:rFonts w:hint="eastAsia"/>
        </w:rPr>
        <w:t>财报数据显示，</w:t>
      </w:r>
      <w:r w:rsidR="00552203">
        <w:rPr>
          <w:rFonts w:hint="eastAsia"/>
        </w:rPr>
        <w:t>该</w:t>
      </w:r>
      <w:r w:rsidRPr="00883549">
        <w:rPr>
          <w:rFonts w:hint="eastAsia"/>
        </w:rPr>
        <w:t>季度电商平台</w:t>
      </w:r>
      <w:r w:rsidRPr="00883549">
        <w:rPr>
          <w:rFonts w:hint="eastAsia"/>
        </w:rPr>
        <w:t>M2C</w:t>
      </w:r>
      <w:r w:rsidRPr="00883549">
        <w:rPr>
          <w:rStyle w:val="affc"/>
        </w:rPr>
        <w:footnoteReference w:id="43"/>
      </w:r>
      <w:r w:rsidRPr="00883549">
        <w:rPr>
          <w:rFonts w:hint="eastAsia"/>
        </w:rPr>
        <w:t>商品产生的支付商品交易总额同比增长超过</w:t>
      </w:r>
      <w:r w:rsidRPr="00883549">
        <w:rPr>
          <w:rFonts w:hint="eastAsia"/>
        </w:rPr>
        <w:t>60%</w:t>
      </w:r>
      <w:r w:rsidR="00B12B01" w:rsidRPr="00883549">
        <w:rPr>
          <w:rStyle w:val="affc"/>
        </w:rPr>
        <w:footnoteReference w:id="44"/>
      </w:r>
      <w:r w:rsidRPr="00883549">
        <w:rPr>
          <w:rFonts w:hint="eastAsia"/>
        </w:rPr>
        <w:t>。</w:t>
      </w:r>
    </w:p>
    <w:p w14:paraId="49D96AC0" w14:textId="5C73AF8D" w:rsidR="00AA6A8C" w:rsidRPr="00883549" w:rsidRDefault="000E2C05" w:rsidP="00DF05C0">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420" w:name="_Toc130371066"/>
      <w:r w:rsidRPr="00883549">
        <w:rPr>
          <w:rFonts w:eastAsia="楷体_GB2312" w:hint="eastAsia"/>
          <w:color w:val="000000" w:themeColor="text1"/>
          <w:sz w:val="30"/>
          <w:szCs w:val="30"/>
        </w:rPr>
        <w:t>网上外卖</w:t>
      </w:r>
      <w:bookmarkEnd w:id="414"/>
      <w:bookmarkEnd w:id="415"/>
      <w:bookmarkEnd w:id="416"/>
      <w:bookmarkEnd w:id="417"/>
      <w:bookmarkEnd w:id="418"/>
      <w:bookmarkEnd w:id="420"/>
    </w:p>
    <w:p w14:paraId="27A7DA15" w14:textId="77777777" w:rsidR="00693446" w:rsidRPr="00883549" w:rsidRDefault="00693446" w:rsidP="00DF05C0">
      <w:pPr>
        <w:ind w:firstLine="420"/>
        <w:rPr>
          <w:rFonts w:eastAsiaTheme="minorEastAsia"/>
          <w:color w:val="000000" w:themeColor="text1"/>
          <w:szCs w:val="21"/>
        </w:rPr>
      </w:pPr>
      <w:r w:rsidRPr="00883549">
        <w:rPr>
          <w:rFonts w:hint="eastAsia"/>
          <w:color w:val="000000" w:themeColor="text1"/>
          <w:lang w:val="zh-CN"/>
        </w:rPr>
        <w:t>截至</w:t>
      </w:r>
      <w:r w:rsidRPr="00883549">
        <w:rPr>
          <w:rFonts w:hint="eastAsia"/>
          <w:color w:val="000000" w:themeColor="text1"/>
          <w:lang w:val="zh-CN"/>
        </w:rPr>
        <w:t>202</w:t>
      </w:r>
      <w:r w:rsidRPr="00883549">
        <w:rPr>
          <w:color w:val="000000" w:themeColor="text1"/>
          <w:lang w:val="zh-CN"/>
        </w:rPr>
        <w:t>2</w:t>
      </w:r>
      <w:r w:rsidRPr="00883549">
        <w:rPr>
          <w:rFonts w:hint="eastAsia"/>
          <w:color w:val="000000" w:themeColor="text1"/>
          <w:lang w:val="zh-CN"/>
        </w:rPr>
        <w:t>年</w:t>
      </w:r>
      <w:r w:rsidRPr="00883549">
        <w:rPr>
          <w:color w:val="000000" w:themeColor="text1"/>
          <w:lang w:val="zh-CN"/>
        </w:rPr>
        <w:t>12</w:t>
      </w:r>
      <w:r w:rsidRPr="00883549">
        <w:rPr>
          <w:rFonts w:hint="eastAsia"/>
          <w:color w:val="000000" w:themeColor="text1"/>
          <w:lang w:val="zh-CN"/>
        </w:rPr>
        <w:t>月，我国网</w:t>
      </w:r>
      <w:r w:rsidRPr="00883549">
        <w:rPr>
          <w:rFonts w:hint="eastAsia"/>
          <w:color w:val="000000" w:themeColor="text1"/>
        </w:rPr>
        <w:t>上外卖</w:t>
      </w:r>
      <w:r w:rsidRPr="00883549">
        <w:rPr>
          <w:rFonts w:hint="eastAsia"/>
          <w:color w:val="000000" w:themeColor="text1"/>
          <w:lang w:val="zh-CN"/>
        </w:rPr>
        <w:t>用户规模达</w:t>
      </w:r>
      <w:r w:rsidRPr="00883549">
        <w:rPr>
          <w:color w:val="000000" w:themeColor="text1"/>
          <w:lang w:val="zh-CN"/>
        </w:rPr>
        <w:t>5.21</w:t>
      </w:r>
      <w:r w:rsidRPr="00883549">
        <w:rPr>
          <w:rFonts w:hint="eastAsia"/>
          <w:color w:val="000000" w:themeColor="text1"/>
          <w:lang w:val="zh-CN"/>
        </w:rPr>
        <w:t>亿，较</w:t>
      </w:r>
      <w:r w:rsidRPr="00883549">
        <w:rPr>
          <w:rFonts w:hint="eastAsia"/>
          <w:color w:val="000000" w:themeColor="text1"/>
          <w:lang w:val="zh-CN"/>
        </w:rPr>
        <w:t>202</w:t>
      </w:r>
      <w:r w:rsidRPr="00883549">
        <w:rPr>
          <w:color w:val="000000" w:themeColor="text1"/>
          <w:lang w:val="zh-CN"/>
        </w:rPr>
        <w:t>1</w:t>
      </w:r>
      <w:r w:rsidRPr="00883549">
        <w:rPr>
          <w:rFonts w:hint="eastAsia"/>
          <w:color w:val="000000" w:themeColor="text1"/>
          <w:lang w:val="zh-CN"/>
        </w:rPr>
        <w:t>年</w:t>
      </w:r>
      <w:r w:rsidRPr="00883549">
        <w:rPr>
          <w:color w:val="000000" w:themeColor="text1"/>
          <w:lang w:val="zh-CN"/>
        </w:rPr>
        <w:t>12</w:t>
      </w:r>
      <w:r w:rsidRPr="00883549">
        <w:rPr>
          <w:rFonts w:hint="eastAsia"/>
          <w:color w:val="000000" w:themeColor="text1"/>
          <w:lang w:val="zh-CN"/>
        </w:rPr>
        <w:t>月减少</w:t>
      </w:r>
      <w:r w:rsidRPr="00883549">
        <w:rPr>
          <w:rFonts w:hint="eastAsia"/>
          <w:color w:val="000000" w:themeColor="text1"/>
          <w:lang w:val="zh-CN"/>
        </w:rPr>
        <w:t>2</w:t>
      </w:r>
      <w:r w:rsidRPr="00883549">
        <w:rPr>
          <w:color w:val="000000" w:themeColor="text1"/>
          <w:lang w:val="zh-CN"/>
        </w:rPr>
        <w:t>299</w:t>
      </w:r>
      <w:r w:rsidRPr="00883549">
        <w:rPr>
          <w:rFonts w:hint="eastAsia"/>
          <w:color w:val="000000" w:themeColor="text1"/>
          <w:lang w:val="zh-CN"/>
        </w:rPr>
        <w:t>万，占网民整体的</w:t>
      </w:r>
      <w:r w:rsidRPr="00883549">
        <w:rPr>
          <w:color w:val="000000" w:themeColor="text1"/>
          <w:lang w:val="zh-CN"/>
        </w:rPr>
        <w:t>48.8</w:t>
      </w:r>
      <w:r w:rsidRPr="00883549">
        <w:rPr>
          <w:rFonts w:hint="eastAsia"/>
          <w:color w:val="000000" w:themeColor="text1"/>
          <w:lang w:val="zh-CN"/>
        </w:rPr>
        <w:t>%</w:t>
      </w:r>
      <w:r w:rsidRPr="00883549">
        <w:rPr>
          <w:rFonts w:hint="eastAsia"/>
          <w:color w:val="000000" w:themeColor="text1"/>
          <w:lang w:val="zh-CN"/>
        </w:rPr>
        <w:t>。</w:t>
      </w:r>
    </w:p>
    <w:p w14:paraId="6D66173E" w14:textId="77777777" w:rsidR="00693446" w:rsidRPr="00883549" w:rsidRDefault="00693446" w:rsidP="00DF05C0">
      <w:pPr>
        <w:pStyle w:val="afff2"/>
        <w:spacing w:before="156"/>
        <w:ind w:firstLine="420"/>
        <w:rPr>
          <w:rFonts w:ascii="Times New Roman" w:hAnsi="Times New Roman"/>
          <w:color w:val="000000" w:themeColor="text1"/>
        </w:rPr>
      </w:pPr>
      <w:r w:rsidRPr="00883549">
        <w:rPr>
          <w:rFonts w:ascii="Times New Roman" w:hAnsi="Times New Roman" w:hint="eastAsia"/>
          <w:noProof/>
          <w:color w:val="000000" w:themeColor="text1"/>
        </w:rPr>
        <w:lastRenderedPageBreak/>
        <w:drawing>
          <wp:inline distT="0" distB="0" distL="0" distR="0" wp14:anchorId="00968789" wp14:editId="29DA365D">
            <wp:extent cx="4895850" cy="3067050"/>
            <wp:effectExtent l="0" t="0" r="0" b="0"/>
            <wp:docPr id="257" name="图表 257"/>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5EEAD94E" w14:textId="32C98146"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33</w:t>
      </w:r>
      <w:r w:rsidRPr="00883549">
        <w:fldChar w:fldCharType="end"/>
      </w:r>
      <w:r w:rsidRPr="00883549">
        <w:t xml:space="preserve">  2018.12-2022.12</w:t>
      </w:r>
      <w:r w:rsidRPr="00883549">
        <w:rPr>
          <w:rFonts w:hint="eastAsia"/>
        </w:rPr>
        <w:t>网上外卖用户规模及使用率</w:t>
      </w:r>
    </w:p>
    <w:p w14:paraId="7957F946" w14:textId="643D41E2" w:rsidR="00B575A2" w:rsidRPr="00883549" w:rsidRDefault="00B575A2" w:rsidP="00B575A2">
      <w:pPr>
        <w:numPr>
          <w:ilvl w:val="255"/>
          <w:numId w:val="0"/>
        </w:numPr>
        <w:topLinePunct/>
        <w:adjustRightInd w:val="0"/>
        <w:ind w:firstLineChars="200" w:firstLine="420"/>
        <w:rPr>
          <w:bCs/>
          <w:szCs w:val="21"/>
        </w:rPr>
      </w:pPr>
      <w:r w:rsidRPr="00883549">
        <w:rPr>
          <w:rFonts w:hint="eastAsia"/>
          <w:bCs/>
          <w:szCs w:val="21"/>
        </w:rPr>
        <w:t>网上外卖对方便网民生活、拉动日常消费的意义凸显，已成为很多人日常生活中重要的互联网应用。</w:t>
      </w:r>
    </w:p>
    <w:p w14:paraId="78A223D3" w14:textId="55F96BB8" w:rsidR="00077F8A" w:rsidRPr="00883549" w:rsidRDefault="00077F8A" w:rsidP="00DF05C0">
      <w:pPr>
        <w:ind w:firstLineChars="0" w:firstLine="420"/>
        <w:rPr>
          <w:bCs/>
          <w:szCs w:val="21"/>
        </w:rPr>
      </w:pPr>
      <w:r w:rsidRPr="00883549">
        <w:rPr>
          <w:rFonts w:hint="eastAsia"/>
          <w:b/>
          <w:szCs w:val="21"/>
        </w:rPr>
        <w:t>网上外卖行业稳定发展，市场规模</w:t>
      </w:r>
      <w:r w:rsidRPr="00883549">
        <w:rPr>
          <w:b/>
          <w:szCs w:val="21"/>
        </w:rPr>
        <w:t>持续扩大</w:t>
      </w:r>
      <w:r w:rsidRPr="00883549">
        <w:rPr>
          <w:rFonts w:hint="eastAsia"/>
          <w:b/>
          <w:szCs w:val="21"/>
        </w:rPr>
        <w:t>，平台服务能力持续增强。一是网上外卖行业营收保持上涨势头。</w:t>
      </w:r>
      <w:r w:rsidRPr="00883549">
        <w:rPr>
          <w:rFonts w:hint="eastAsia"/>
          <w:bCs/>
          <w:szCs w:val="21"/>
        </w:rPr>
        <w:t>数据显示，</w:t>
      </w:r>
      <w:proofErr w:type="gramStart"/>
      <w:r w:rsidRPr="00883549">
        <w:rPr>
          <w:rFonts w:hint="eastAsia"/>
          <w:bCs/>
          <w:szCs w:val="21"/>
        </w:rPr>
        <w:t>2022</w:t>
      </w:r>
      <w:r w:rsidRPr="00883549">
        <w:rPr>
          <w:rFonts w:hint="eastAsia"/>
          <w:bCs/>
          <w:szCs w:val="21"/>
        </w:rPr>
        <w:t>年第三季度美团包括</w:t>
      </w:r>
      <w:proofErr w:type="gramEnd"/>
      <w:r w:rsidRPr="00883549">
        <w:rPr>
          <w:rFonts w:hint="eastAsia"/>
          <w:bCs/>
          <w:szCs w:val="21"/>
        </w:rPr>
        <w:t>外卖业务在内的“核心本地商业营收</w:t>
      </w:r>
      <w:r w:rsidRPr="00883549">
        <w:rPr>
          <w:rStyle w:val="affc"/>
          <w:bCs/>
          <w:szCs w:val="21"/>
        </w:rPr>
        <w:footnoteReference w:id="45"/>
      </w:r>
      <w:r w:rsidRPr="00883549">
        <w:rPr>
          <w:rFonts w:hint="eastAsia"/>
          <w:bCs/>
          <w:szCs w:val="21"/>
        </w:rPr>
        <w:t>”同比增长</w:t>
      </w:r>
      <w:r w:rsidRPr="00883549">
        <w:rPr>
          <w:rFonts w:hint="eastAsia"/>
          <w:bCs/>
          <w:szCs w:val="21"/>
        </w:rPr>
        <w:t>2</w:t>
      </w:r>
      <w:r w:rsidRPr="00883549">
        <w:rPr>
          <w:bCs/>
          <w:szCs w:val="21"/>
        </w:rPr>
        <w:t>4.6</w:t>
      </w:r>
      <w:r w:rsidRPr="00883549">
        <w:rPr>
          <w:rFonts w:hint="eastAsia"/>
          <w:bCs/>
          <w:szCs w:val="21"/>
        </w:rPr>
        <w:t>%</w:t>
      </w:r>
      <w:r w:rsidRPr="00883549">
        <w:rPr>
          <w:rFonts w:hint="eastAsia"/>
          <w:bCs/>
          <w:szCs w:val="21"/>
        </w:rPr>
        <w:t>；经营利润率达到</w:t>
      </w:r>
      <w:r w:rsidRPr="00883549">
        <w:rPr>
          <w:rFonts w:hint="eastAsia"/>
          <w:bCs/>
          <w:szCs w:val="21"/>
        </w:rPr>
        <w:t>2</w:t>
      </w:r>
      <w:r w:rsidRPr="00883549">
        <w:rPr>
          <w:bCs/>
          <w:szCs w:val="21"/>
        </w:rPr>
        <w:t>0.1</w:t>
      </w:r>
      <w:r w:rsidRPr="00883549">
        <w:rPr>
          <w:rFonts w:hint="eastAsia"/>
          <w:bCs/>
          <w:szCs w:val="21"/>
        </w:rPr>
        <w:t>%</w:t>
      </w:r>
      <w:r w:rsidRPr="00883549">
        <w:rPr>
          <w:rFonts w:hint="eastAsia"/>
          <w:bCs/>
          <w:szCs w:val="21"/>
        </w:rPr>
        <w:t>，较</w:t>
      </w:r>
      <w:r w:rsidRPr="00883549">
        <w:rPr>
          <w:rFonts w:hint="eastAsia"/>
          <w:bCs/>
          <w:szCs w:val="21"/>
        </w:rPr>
        <w:t>2</w:t>
      </w:r>
      <w:r w:rsidRPr="00883549">
        <w:rPr>
          <w:bCs/>
          <w:szCs w:val="21"/>
        </w:rPr>
        <w:t>021</w:t>
      </w:r>
      <w:r w:rsidRPr="00883549">
        <w:rPr>
          <w:rFonts w:hint="eastAsia"/>
          <w:bCs/>
          <w:szCs w:val="21"/>
        </w:rPr>
        <w:t>年同期增长</w:t>
      </w:r>
      <w:r w:rsidRPr="00883549">
        <w:rPr>
          <w:rFonts w:hint="eastAsia"/>
          <w:bCs/>
          <w:szCs w:val="21"/>
        </w:rPr>
        <w:t>8</w:t>
      </w:r>
      <w:r w:rsidRPr="00883549">
        <w:rPr>
          <w:bCs/>
          <w:szCs w:val="21"/>
        </w:rPr>
        <w:t>.9</w:t>
      </w:r>
      <w:r w:rsidRPr="00883549">
        <w:rPr>
          <w:rFonts w:hint="eastAsia"/>
          <w:bCs/>
          <w:szCs w:val="21"/>
        </w:rPr>
        <w:t>个百分点</w:t>
      </w:r>
      <w:r w:rsidRPr="00883549">
        <w:rPr>
          <w:rStyle w:val="affc"/>
          <w:bCs/>
          <w:szCs w:val="21"/>
        </w:rPr>
        <w:footnoteReference w:id="46"/>
      </w:r>
      <w:r w:rsidR="008C455E" w:rsidRPr="00883549">
        <w:rPr>
          <w:rFonts w:hint="eastAsia"/>
          <w:bCs/>
          <w:szCs w:val="21"/>
        </w:rPr>
        <w:t>。阿里巴巴第三季度的本地生活服务整体订单同比增</w:t>
      </w:r>
      <w:r w:rsidRPr="00883549">
        <w:rPr>
          <w:rFonts w:hint="eastAsia"/>
          <w:bCs/>
          <w:szCs w:val="21"/>
        </w:rPr>
        <w:t>5%</w:t>
      </w:r>
      <w:r w:rsidRPr="00883549">
        <w:rPr>
          <w:rFonts w:hint="eastAsia"/>
          <w:bCs/>
          <w:szCs w:val="21"/>
        </w:rPr>
        <w:t>，并通过持续提升商家服务质量、创新营销模式，持续改善饿</w:t>
      </w:r>
      <w:proofErr w:type="gramStart"/>
      <w:r w:rsidRPr="00883549">
        <w:rPr>
          <w:rFonts w:hint="eastAsia"/>
          <w:bCs/>
          <w:szCs w:val="21"/>
        </w:rPr>
        <w:t>了么的业务</w:t>
      </w:r>
      <w:proofErr w:type="gramEnd"/>
      <w:r w:rsidRPr="00883549">
        <w:rPr>
          <w:rFonts w:hint="eastAsia"/>
          <w:bCs/>
          <w:szCs w:val="21"/>
        </w:rPr>
        <w:t>运营效率，实现季度</w:t>
      </w:r>
      <w:r w:rsidRPr="00883549">
        <w:rPr>
          <w:rFonts w:hint="eastAsia"/>
          <w:bCs/>
          <w:szCs w:val="21"/>
        </w:rPr>
        <w:t>GMV</w:t>
      </w:r>
      <w:r w:rsidRPr="00883549">
        <w:rPr>
          <w:rStyle w:val="affc"/>
          <w:bCs/>
          <w:szCs w:val="21"/>
        </w:rPr>
        <w:footnoteReference w:id="47"/>
      </w:r>
      <w:r w:rsidRPr="00883549">
        <w:rPr>
          <w:rFonts w:hint="eastAsia"/>
          <w:bCs/>
          <w:szCs w:val="21"/>
        </w:rPr>
        <w:t>正增长</w:t>
      </w:r>
      <w:r w:rsidR="008C455E" w:rsidRPr="00883549">
        <w:rPr>
          <w:rStyle w:val="affc"/>
          <w:bCs/>
          <w:szCs w:val="21"/>
        </w:rPr>
        <w:footnoteReference w:id="48"/>
      </w:r>
      <w:r w:rsidRPr="00883549">
        <w:rPr>
          <w:rFonts w:hint="eastAsia"/>
          <w:bCs/>
          <w:szCs w:val="21"/>
        </w:rPr>
        <w:t>。</w:t>
      </w:r>
      <w:r w:rsidRPr="00883549">
        <w:rPr>
          <w:rFonts w:hint="eastAsia"/>
          <w:b/>
          <w:szCs w:val="21"/>
        </w:rPr>
        <w:t>二是网上外卖平台服务能力持续增强。</w:t>
      </w:r>
      <w:r w:rsidRPr="00883549">
        <w:rPr>
          <w:rFonts w:hint="eastAsia"/>
          <w:bCs/>
          <w:szCs w:val="21"/>
        </w:rPr>
        <w:t>在消费者端，网上外卖平台</w:t>
      </w:r>
      <w:r w:rsidR="008C455E" w:rsidRPr="00883549">
        <w:rPr>
          <w:rFonts w:hint="eastAsia"/>
          <w:bCs/>
          <w:szCs w:val="21"/>
        </w:rPr>
        <w:t>通过优化营销策略、精细化运营和多样化的活动，有效满足更多不同</w:t>
      </w:r>
      <w:r w:rsidRPr="00883549">
        <w:rPr>
          <w:rFonts w:hint="eastAsia"/>
          <w:bCs/>
          <w:szCs w:val="21"/>
        </w:rPr>
        <w:t>场景下的用户需求，推动平台用户</w:t>
      </w:r>
      <w:r w:rsidR="007304EA" w:rsidRPr="00883549">
        <w:rPr>
          <w:rFonts w:hint="eastAsia"/>
          <w:bCs/>
          <w:szCs w:val="21"/>
        </w:rPr>
        <w:t>黏</w:t>
      </w:r>
      <w:r w:rsidRPr="00883549">
        <w:rPr>
          <w:rFonts w:hint="eastAsia"/>
          <w:bCs/>
          <w:szCs w:val="21"/>
        </w:rPr>
        <w:t>性持续增长。在商户端，网上外卖平台拓展早餐、下午茶、夜宵等多品类业务，并不断迭代营销工具帮助商家吸引并留存客户</w:t>
      </w:r>
      <w:r w:rsidR="008C455E" w:rsidRPr="00883549">
        <w:rPr>
          <w:rFonts w:hint="eastAsia"/>
          <w:bCs/>
          <w:szCs w:val="21"/>
        </w:rPr>
        <w:t>、</w:t>
      </w:r>
      <w:r w:rsidRPr="00883549">
        <w:rPr>
          <w:rFonts w:hint="eastAsia"/>
          <w:bCs/>
          <w:szCs w:val="21"/>
        </w:rPr>
        <w:t>提升运营效率，进而推动餐饮行业的数字化转型。</w:t>
      </w:r>
    </w:p>
    <w:p w14:paraId="5CA662E9" w14:textId="7AB07CA8" w:rsidR="00890101" w:rsidRPr="00883549" w:rsidRDefault="00890101" w:rsidP="00DF05C0">
      <w:pPr>
        <w:ind w:firstLineChars="0" w:firstLine="420"/>
        <w:rPr>
          <w:bCs/>
          <w:szCs w:val="21"/>
        </w:rPr>
      </w:pPr>
    </w:p>
    <w:p w14:paraId="5FAB2BAC" w14:textId="77777777" w:rsidR="00890101" w:rsidRPr="00883549" w:rsidRDefault="00890101" w:rsidP="00DF05C0">
      <w:pPr>
        <w:ind w:firstLineChars="0" w:firstLine="420"/>
      </w:pPr>
    </w:p>
    <w:p w14:paraId="0B267411" w14:textId="5C0B9E4D" w:rsidR="00AA6A8C" w:rsidRPr="00883549" w:rsidRDefault="000E2C05" w:rsidP="006E208B">
      <w:pPr>
        <w:pStyle w:val="affe"/>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421" w:name="_Toc19593"/>
      <w:bookmarkStart w:id="422" w:name="_Toc105764454"/>
      <w:bookmarkStart w:id="423" w:name="_Toc9823"/>
      <w:bookmarkStart w:id="424" w:name="_Toc32134"/>
      <w:bookmarkStart w:id="425" w:name="_Toc26259"/>
      <w:bookmarkStart w:id="426" w:name="_Toc21867"/>
      <w:bookmarkStart w:id="427" w:name="_Toc130371067"/>
      <w:bookmarkStart w:id="428" w:name="_Toc78288098"/>
      <w:bookmarkEnd w:id="419"/>
      <w:r w:rsidRPr="00883549">
        <w:rPr>
          <w:rFonts w:eastAsia="楷体_GB2312" w:hint="eastAsia"/>
          <w:color w:val="000000" w:themeColor="text1"/>
          <w:sz w:val="30"/>
          <w:szCs w:val="30"/>
        </w:rPr>
        <w:lastRenderedPageBreak/>
        <w:t>在线旅行</w:t>
      </w:r>
      <w:r w:rsidRPr="00883549">
        <w:rPr>
          <w:rFonts w:eastAsia="楷体_GB2312"/>
          <w:color w:val="000000" w:themeColor="text1"/>
          <w:sz w:val="30"/>
          <w:szCs w:val="30"/>
        </w:rPr>
        <w:t>预订</w:t>
      </w:r>
      <w:bookmarkEnd w:id="421"/>
      <w:bookmarkEnd w:id="422"/>
      <w:bookmarkEnd w:id="423"/>
      <w:bookmarkEnd w:id="424"/>
      <w:bookmarkEnd w:id="425"/>
      <w:bookmarkEnd w:id="426"/>
      <w:bookmarkEnd w:id="427"/>
    </w:p>
    <w:p w14:paraId="768935BC" w14:textId="77777777" w:rsidR="008171C8" w:rsidRPr="00883549" w:rsidRDefault="008171C8" w:rsidP="00DF05C0">
      <w:pPr>
        <w:ind w:firstLine="420"/>
      </w:pPr>
      <w:bookmarkStart w:id="429" w:name="_Hlk126743598"/>
      <w:r w:rsidRPr="00883549">
        <w:t>截至</w:t>
      </w:r>
      <w:r w:rsidRPr="00883549">
        <w:t>2022</w:t>
      </w:r>
      <w:r w:rsidRPr="00883549">
        <w:t>年</w:t>
      </w:r>
      <w:r w:rsidRPr="00883549">
        <w:t>12</w:t>
      </w:r>
      <w:r w:rsidRPr="00883549">
        <w:t>月，我国在线旅行预订用户规模达</w:t>
      </w:r>
      <w:r w:rsidRPr="00883549">
        <w:rPr>
          <w:rFonts w:hint="eastAsia"/>
        </w:rPr>
        <w:t>4.</w:t>
      </w:r>
      <w:r w:rsidRPr="00883549">
        <w:t>23</w:t>
      </w:r>
      <w:r w:rsidRPr="00883549">
        <w:t>亿，较</w:t>
      </w:r>
      <w:r w:rsidRPr="00883549">
        <w:t>2021</w:t>
      </w:r>
      <w:r w:rsidRPr="00883549">
        <w:t>年</w:t>
      </w:r>
      <w:r w:rsidRPr="00883549">
        <w:t>12</w:t>
      </w:r>
      <w:r w:rsidRPr="00883549">
        <w:rPr>
          <w:rFonts w:hint="eastAsia"/>
        </w:rPr>
        <w:t>月增加</w:t>
      </w:r>
      <w:r w:rsidRPr="00883549">
        <w:rPr>
          <w:rFonts w:hint="eastAsia"/>
        </w:rPr>
        <w:t>2</w:t>
      </w:r>
      <w:r w:rsidRPr="00883549">
        <w:t>561</w:t>
      </w:r>
      <w:r w:rsidRPr="00883549">
        <w:t>万，占网民整体的</w:t>
      </w:r>
      <w:r w:rsidRPr="00883549">
        <w:t>39.6</w:t>
      </w:r>
      <w:r w:rsidRPr="00883549">
        <w:rPr>
          <w:rFonts w:hint="eastAsia"/>
        </w:rPr>
        <w:t>%</w:t>
      </w:r>
      <w:r w:rsidRPr="00883549">
        <w:t>。</w:t>
      </w:r>
    </w:p>
    <w:bookmarkEnd w:id="429"/>
    <w:p w14:paraId="08DF5D78" w14:textId="77777777" w:rsidR="008171C8" w:rsidRPr="00883549" w:rsidRDefault="008171C8" w:rsidP="00DF05C0">
      <w:pPr>
        <w:keepNext/>
        <w:widowControl/>
        <w:spacing w:beforeLines="50" w:before="156"/>
        <w:ind w:firstLine="480"/>
        <w:jc w:val="center"/>
        <w:rPr>
          <w:rFonts w:eastAsia="仿宋"/>
          <w:noProof/>
          <w:sz w:val="24"/>
          <w:szCs w:val="20"/>
        </w:rPr>
      </w:pPr>
      <w:r w:rsidRPr="00883549">
        <w:rPr>
          <w:rFonts w:eastAsia="仿宋" w:hint="eastAsia"/>
          <w:noProof/>
          <w:sz w:val="24"/>
          <w:szCs w:val="20"/>
        </w:rPr>
        <w:drawing>
          <wp:inline distT="0" distB="0" distL="0" distR="0" wp14:anchorId="16C33E0C" wp14:editId="012C8005">
            <wp:extent cx="4895850" cy="2876550"/>
            <wp:effectExtent l="0" t="0" r="0" b="0"/>
            <wp:docPr id="35" name="图表 3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36456ACA" w14:textId="0A26C2DE"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34</w:t>
      </w:r>
      <w:r w:rsidRPr="00883549">
        <w:fldChar w:fldCharType="end"/>
      </w:r>
      <w:r w:rsidRPr="00883549">
        <w:t xml:space="preserve">  2018.12-2022.12</w:t>
      </w:r>
      <w:r w:rsidRPr="00883549">
        <w:t>在线</w:t>
      </w:r>
      <w:r w:rsidRPr="00883549">
        <w:rPr>
          <w:rFonts w:hint="eastAsia"/>
        </w:rPr>
        <w:t>旅行预订用户规模及使用率</w:t>
      </w:r>
    </w:p>
    <w:p w14:paraId="44BF61A5" w14:textId="77777777" w:rsidR="008171C8" w:rsidRPr="00883549" w:rsidRDefault="008171C8" w:rsidP="00DF05C0">
      <w:pPr>
        <w:ind w:firstLine="420"/>
        <w:rPr>
          <w:color w:val="000000"/>
        </w:rPr>
      </w:pPr>
      <w:r w:rsidRPr="00883549">
        <w:rPr>
          <w:rFonts w:hint="eastAsia"/>
          <w:color w:val="000000"/>
        </w:rPr>
        <w:t>2022</w:t>
      </w:r>
      <w:r w:rsidRPr="00883549">
        <w:rPr>
          <w:rFonts w:hint="eastAsia"/>
          <w:color w:val="000000"/>
        </w:rPr>
        <w:t>年，各级政府相继出台各类</w:t>
      </w:r>
      <w:proofErr w:type="gramStart"/>
      <w:r w:rsidRPr="00883549">
        <w:rPr>
          <w:rFonts w:hint="eastAsia"/>
          <w:color w:val="000000"/>
        </w:rPr>
        <w:t>纾困惠企</w:t>
      </w:r>
      <w:proofErr w:type="gramEnd"/>
      <w:r w:rsidRPr="00883549">
        <w:rPr>
          <w:rFonts w:hint="eastAsia"/>
          <w:color w:val="000000"/>
        </w:rPr>
        <w:t>政策，持续加大对旅游企业的帮扶力度，进一步激活市场主体活力；与此同时，旅行预订企业紧跟市场需求变化，不断探索产品与服务供给创新，并积极拓展海外及下沉市场，促进旅游市场回暖。</w:t>
      </w:r>
    </w:p>
    <w:p w14:paraId="7D11BD98" w14:textId="1578B293" w:rsidR="008171C8" w:rsidRPr="00883549" w:rsidRDefault="008171C8" w:rsidP="00DF05C0">
      <w:pPr>
        <w:ind w:firstLine="422"/>
        <w:rPr>
          <w:bCs/>
          <w:color w:val="000000"/>
        </w:rPr>
      </w:pPr>
      <w:r w:rsidRPr="00883549">
        <w:rPr>
          <w:rFonts w:hint="eastAsia"/>
          <w:b/>
          <w:color w:val="000000"/>
        </w:rPr>
        <w:t>多项政策组合</w:t>
      </w:r>
      <w:proofErr w:type="gramStart"/>
      <w:r w:rsidRPr="00883549">
        <w:rPr>
          <w:rFonts w:hint="eastAsia"/>
          <w:b/>
          <w:color w:val="000000"/>
        </w:rPr>
        <w:t>纾</w:t>
      </w:r>
      <w:proofErr w:type="gramEnd"/>
      <w:r w:rsidRPr="00883549">
        <w:rPr>
          <w:rFonts w:hint="eastAsia"/>
          <w:b/>
          <w:color w:val="000000"/>
        </w:rPr>
        <w:t>困，激活市场主体活力。</w:t>
      </w:r>
      <w:r w:rsidRPr="00883549">
        <w:rPr>
          <w:rFonts w:hint="eastAsia"/>
          <w:bCs/>
          <w:color w:val="000000"/>
        </w:rPr>
        <w:t>2022</w:t>
      </w:r>
      <w:r w:rsidRPr="00883549">
        <w:rPr>
          <w:rFonts w:hint="eastAsia"/>
          <w:bCs/>
          <w:color w:val="000000"/>
        </w:rPr>
        <w:t>年，我国各级政府相继出台多项</w:t>
      </w:r>
      <w:proofErr w:type="gramStart"/>
      <w:r w:rsidRPr="00883549">
        <w:rPr>
          <w:rFonts w:hint="eastAsia"/>
          <w:bCs/>
          <w:color w:val="000000"/>
        </w:rPr>
        <w:t>纾</w:t>
      </w:r>
      <w:proofErr w:type="gramEnd"/>
      <w:r w:rsidRPr="00883549">
        <w:rPr>
          <w:rFonts w:hint="eastAsia"/>
          <w:bCs/>
          <w:color w:val="000000"/>
        </w:rPr>
        <w:t>困措施，彰显了国家帮扶企业、服务行业的决心，提振了旅游经济恢复发展的信心。例如，</w:t>
      </w:r>
      <w:r w:rsidR="00DF5E83" w:rsidRPr="00DF5E83">
        <w:rPr>
          <w:rFonts w:hint="eastAsia"/>
          <w:bCs/>
          <w:color w:val="000000"/>
        </w:rPr>
        <w:t>国家发展和改革委员会</w:t>
      </w:r>
      <w:r w:rsidRPr="00883549">
        <w:rPr>
          <w:rFonts w:hint="eastAsia"/>
          <w:bCs/>
          <w:color w:val="000000"/>
        </w:rPr>
        <w:t>等</w:t>
      </w:r>
      <w:r w:rsidRPr="00883549">
        <w:rPr>
          <w:bCs/>
          <w:color w:val="000000"/>
        </w:rPr>
        <w:t>14</w:t>
      </w:r>
      <w:r w:rsidRPr="00883549">
        <w:rPr>
          <w:rFonts w:hint="eastAsia"/>
          <w:bCs/>
          <w:color w:val="000000"/>
        </w:rPr>
        <w:t>部门印发《关于促进服务业领域困难行业恢复发展的若干政策》，持续扩大税费减免覆盖范围，积极帮助旅游行业恢复发展。随着入境航班熔断机制、跨省游熔断机制相继取消以及防控措施不断优化等，将持续释放有利出游、鼓励消费的市场预期，营造有利于中远程旅游消费的市场环境，进一步促进旅游市场回暖。</w:t>
      </w:r>
    </w:p>
    <w:p w14:paraId="2CA37B70" w14:textId="2C59A118" w:rsidR="008171C8" w:rsidRPr="00883549" w:rsidRDefault="008171C8" w:rsidP="00DF05C0">
      <w:pPr>
        <w:ind w:firstLine="422"/>
        <w:rPr>
          <w:bCs/>
          <w:color w:val="000000"/>
        </w:rPr>
      </w:pPr>
      <w:r w:rsidRPr="00883549">
        <w:rPr>
          <w:rFonts w:hint="eastAsia"/>
          <w:b/>
          <w:color w:val="000000"/>
        </w:rPr>
        <w:t>旅行预订企业积极应变，拓展各类业务增长点。一是</w:t>
      </w:r>
      <w:r w:rsidRPr="00883549">
        <w:rPr>
          <w:rFonts w:hint="eastAsia"/>
          <w:bCs/>
          <w:color w:val="000000"/>
        </w:rPr>
        <w:t>企业紧跟市场需求变化，积极抢抓本地消费、短途旅游等市场机遇。受疫情影响，</w:t>
      </w:r>
      <w:r w:rsidRPr="00883549">
        <w:rPr>
          <w:rFonts w:hint="eastAsia"/>
          <w:bCs/>
          <w:color w:val="000000"/>
        </w:rPr>
        <w:t>2022</w:t>
      </w:r>
      <w:r w:rsidRPr="00883549">
        <w:rPr>
          <w:rFonts w:hint="eastAsia"/>
          <w:bCs/>
          <w:color w:val="000000"/>
        </w:rPr>
        <w:t>年旅行预订市场整体呈现近程化特点，短途旅行成为国内旅游市场复苏的重要助力。</w:t>
      </w:r>
      <w:proofErr w:type="gramStart"/>
      <w:r w:rsidRPr="00883549">
        <w:rPr>
          <w:rFonts w:hint="eastAsia"/>
          <w:bCs/>
          <w:color w:val="000000"/>
        </w:rPr>
        <w:t>如携程集团</w:t>
      </w:r>
      <w:proofErr w:type="gramEnd"/>
      <w:r w:rsidRPr="00883549">
        <w:rPr>
          <w:rFonts w:hint="eastAsia"/>
          <w:bCs/>
          <w:color w:val="000000"/>
        </w:rPr>
        <w:t>三季度本地酒店预订量较</w:t>
      </w:r>
      <w:r w:rsidRPr="00883549">
        <w:rPr>
          <w:rFonts w:hint="eastAsia"/>
          <w:bCs/>
          <w:color w:val="000000"/>
        </w:rPr>
        <w:t>2019</w:t>
      </w:r>
      <w:r w:rsidRPr="00883549">
        <w:rPr>
          <w:rFonts w:hint="eastAsia"/>
          <w:bCs/>
          <w:color w:val="000000"/>
        </w:rPr>
        <w:lastRenderedPageBreak/>
        <w:t>年同期增长约</w:t>
      </w:r>
      <w:r w:rsidRPr="00883549">
        <w:rPr>
          <w:bCs/>
          <w:color w:val="000000"/>
        </w:rPr>
        <w:t>6</w:t>
      </w:r>
      <w:r w:rsidRPr="00883549">
        <w:rPr>
          <w:rFonts w:hint="eastAsia"/>
          <w:bCs/>
          <w:color w:val="000000"/>
        </w:rPr>
        <w:t>0%</w:t>
      </w:r>
      <w:r w:rsidRPr="00883549">
        <w:rPr>
          <w:bCs/>
          <w:color w:val="000000"/>
          <w:vertAlign w:val="superscript"/>
        </w:rPr>
        <w:footnoteReference w:id="49"/>
      </w:r>
      <w:r w:rsidRPr="00883549">
        <w:rPr>
          <w:rFonts w:hint="eastAsia"/>
          <w:bCs/>
          <w:color w:val="000000"/>
        </w:rPr>
        <w:t>。</w:t>
      </w:r>
      <w:r w:rsidRPr="00883549">
        <w:rPr>
          <w:rFonts w:hint="eastAsia"/>
          <w:b/>
          <w:bCs/>
          <w:color w:val="000000"/>
        </w:rPr>
        <w:t>二是</w:t>
      </w:r>
      <w:r w:rsidRPr="00883549">
        <w:rPr>
          <w:rFonts w:hint="eastAsia"/>
          <w:bCs/>
          <w:color w:val="000000"/>
        </w:rPr>
        <w:t>企业积极拓展海外市场，海外业务保持高增长趋势。</w:t>
      </w:r>
      <w:proofErr w:type="gramStart"/>
      <w:r w:rsidRPr="00883549">
        <w:rPr>
          <w:rFonts w:hint="eastAsia"/>
          <w:bCs/>
          <w:color w:val="000000"/>
        </w:rPr>
        <w:t>携程国际</w:t>
      </w:r>
      <w:proofErr w:type="gramEnd"/>
      <w:r w:rsidRPr="00883549">
        <w:rPr>
          <w:rFonts w:hint="eastAsia"/>
          <w:bCs/>
          <w:color w:val="000000"/>
        </w:rPr>
        <w:t>版</w:t>
      </w:r>
      <w:r w:rsidRPr="00883549">
        <w:rPr>
          <w:rFonts w:hint="eastAsia"/>
          <w:bCs/>
          <w:color w:val="000000"/>
        </w:rPr>
        <w:t>Trip.com</w:t>
      </w:r>
      <w:r w:rsidRPr="00883549">
        <w:rPr>
          <w:rFonts w:hint="eastAsia"/>
          <w:bCs/>
          <w:color w:val="000000"/>
        </w:rPr>
        <w:t>首次跻身全球下载量排名前十的在线旅游</w:t>
      </w:r>
      <w:r w:rsidRPr="00883549">
        <w:rPr>
          <w:rFonts w:hint="eastAsia"/>
          <w:bCs/>
          <w:color w:val="000000"/>
        </w:rPr>
        <w:t>APP</w:t>
      </w:r>
      <w:r w:rsidRPr="00883549">
        <w:rPr>
          <w:rFonts w:hint="eastAsia"/>
          <w:bCs/>
          <w:color w:val="000000"/>
        </w:rPr>
        <w:t>行列，</w:t>
      </w:r>
      <w:proofErr w:type="gramStart"/>
      <w:r w:rsidRPr="00883549">
        <w:rPr>
          <w:rFonts w:hint="eastAsia"/>
          <w:bCs/>
          <w:color w:val="000000"/>
        </w:rPr>
        <w:t>携程集团</w:t>
      </w:r>
      <w:proofErr w:type="gramEnd"/>
      <w:r w:rsidRPr="00883549">
        <w:rPr>
          <w:rFonts w:hint="eastAsia"/>
          <w:bCs/>
          <w:color w:val="000000"/>
        </w:rPr>
        <w:t>在欧洲和美国市场的收入也超过</w:t>
      </w:r>
      <w:r w:rsidRPr="00883549">
        <w:rPr>
          <w:rFonts w:hint="eastAsia"/>
          <w:bCs/>
          <w:color w:val="000000"/>
        </w:rPr>
        <w:t>2019</w:t>
      </w:r>
      <w:r w:rsidRPr="00883549">
        <w:rPr>
          <w:rFonts w:hint="eastAsia"/>
          <w:bCs/>
          <w:color w:val="000000"/>
        </w:rPr>
        <w:t>年同期水平</w:t>
      </w:r>
      <w:r w:rsidR="008C455E" w:rsidRPr="00883549">
        <w:rPr>
          <w:rStyle w:val="affc"/>
          <w:bCs/>
          <w:color w:val="000000"/>
        </w:rPr>
        <w:footnoteReference w:id="50"/>
      </w:r>
      <w:r w:rsidRPr="00883549">
        <w:rPr>
          <w:rFonts w:hint="eastAsia"/>
          <w:bCs/>
          <w:color w:val="000000"/>
        </w:rPr>
        <w:t>。</w:t>
      </w:r>
      <w:r w:rsidRPr="00883549">
        <w:rPr>
          <w:rFonts w:hint="eastAsia"/>
          <w:b/>
          <w:color w:val="000000"/>
        </w:rPr>
        <w:t>三是</w:t>
      </w:r>
      <w:r w:rsidRPr="00883549">
        <w:rPr>
          <w:rFonts w:hint="eastAsia"/>
          <w:color w:val="000000"/>
        </w:rPr>
        <w:t>企业</w:t>
      </w:r>
      <w:r w:rsidRPr="00883549">
        <w:rPr>
          <w:rFonts w:hint="eastAsia"/>
          <w:bCs/>
          <w:color w:val="000000"/>
        </w:rPr>
        <w:t>不断挖掘下沉市场潜力，寻找新的增长点。数据显示，截至</w:t>
      </w:r>
      <w:r w:rsidRPr="00883549">
        <w:rPr>
          <w:rFonts w:hint="eastAsia"/>
          <w:bCs/>
          <w:color w:val="000000"/>
        </w:rPr>
        <w:t>2022</w:t>
      </w:r>
      <w:r w:rsidRPr="00883549">
        <w:rPr>
          <w:rFonts w:hint="eastAsia"/>
          <w:bCs/>
          <w:color w:val="000000"/>
        </w:rPr>
        <w:t>年</w:t>
      </w:r>
      <w:r w:rsidRPr="00883549">
        <w:rPr>
          <w:bCs/>
          <w:color w:val="000000"/>
        </w:rPr>
        <w:t>9</w:t>
      </w:r>
      <w:r w:rsidRPr="00883549">
        <w:rPr>
          <w:rFonts w:hint="eastAsia"/>
          <w:bCs/>
          <w:color w:val="000000"/>
        </w:rPr>
        <w:t>月，同程旅行的非一线城市注册用户占比达</w:t>
      </w:r>
      <w:r w:rsidRPr="00883549">
        <w:rPr>
          <w:rFonts w:hint="eastAsia"/>
          <w:bCs/>
          <w:color w:val="000000"/>
        </w:rPr>
        <w:t>8</w:t>
      </w:r>
      <w:r w:rsidRPr="00883549">
        <w:rPr>
          <w:bCs/>
          <w:color w:val="000000"/>
        </w:rPr>
        <w:t>6</w:t>
      </w:r>
      <w:r w:rsidRPr="00883549">
        <w:rPr>
          <w:rFonts w:hint="eastAsia"/>
          <w:bCs/>
          <w:color w:val="000000"/>
        </w:rPr>
        <w:t>.</w:t>
      </w:r>
      <w:r w:rsidRPr="00883549">
        <w:rPr>
          <w:bCs/>
          <w:color w:val="000000"/>
        </w:rPr>
        <w:t>7</w:t>
      </w:r>
      <w:r w:rsidRPr="00883549">
        <w:rPr>
          <w:rFonts w:hint="eastAsia"/>
          <w:bCs/>
          <w:color w:val="000000"/>
        </w:rPr>
        <w:t>%</w:t>
      </w:r>
      <w:r w:rsidRPr="00883549">
        <w:rPr>
          <w:rFonts w:hint="eastAsia"/>
          <w:bCs/>
          <w:color w:val="000000"/>
        </w:rPr>
        <w:t>，</w:t>
      </w:r>
      <w:proofErr w:type="gramStart"/>
      <w:r w:rsidRPr="00883549">
        <w:rPr>
          <w:rFonts w:hint="eastAsia"/>
          <w:bCs/>
          <w:color w:val="000000"/>
        </w:rPr>
        <w:t>微信平台</w:t>
      </w:r>
      <w:proofErr w:type="gramEnd"/>
      <w:r w:rsidRPr="00883549">
        <w:rPr>
          <w:rFonts w:hint="eastAsia"/>
          <w:bCs/>
          <w:color w:val="000000"/>
        </w:rPr>
        <w:t>上的新增付费用户约</w:t>
      </w:r>
      <w:r w:rsidRPr="00883549">
        <w:rPr>
          <w:bCs/>
          <w:color w:val="000000"/>
        </w:rPr>
        <w:t>60</w:t>
      </w:r>
      <w:r w:rsidRPr="00883549">
        <w:rPr>
          <w:rFonts w:hint="eastAsia"/>
          <w:bCs/>
          <w:color w:val="000000"/>
        </w:rPr>
        <w:t>%</w:t>
      </w:r>
      <w:r w:rsidRPr="00883549">
        <w:rPr>
          <w:rFonts w:hint="eastAsia"/>
          <w:bCs/>
          <w:color w:val="000000"/>
        </w:rPr>
        <w:t>来自三线及以下城市</w:t>
      </w:r>
      <w:r w:rsidR="001753A7" w:rsidRPr="00883549">
        <w:rPr>
          <w:bCs/>
          <w:color w:val="000000"/>
          <w:vertAlign w:val="superscript"/>
        </w:rPr>
        <w:footnoteReference w:id="51"/>
      </w:r>
      <w:r w:rsidRPr="00883549">
        <w:rPr>
          <w:rFonts w:hint="eastAsia"/>
          <w:bCs/>
          <w:color w:val="000000"/>
        </w:rPr>
        <w:t>。</w:t>
      </w:r>
    </w:p>
    <w:p w14:paraId="26C5376B" w14:textId="77777777" w:rsidR="00AA6A8C" w:rsidRPr="00883549" w:rsidRDefault="000E2C05" w:rsidP="00DF05C0">
      <w:pPr>
        <w:pStyle w:val="2"/>
        <w:numPr>
          <w:ilvl w:val="0"/>
          <w:numId w:val="10"/>
        </w:numPr>
        <w:spacing w:before="400" w:after="300" w:line="312" w:lineRule="auto"/>
        <w:ind w:left="0" w:firstLine="0"/>
        <w:rPr>
          <w:rFonts w:eastAsia="黑体"/>
          <w:color w:val="000000" w:themeColor="text1"/>
          <w:sz w:val="36"/>
          <w:szCs w:val="36"/>
        </w:rPr>
      </w:pPr>
      <w:bookmarkStart w:id="430" w:name="_Toc1410"/>
      <w:bookmarkStart w:id="431" w:name="_Toc21978"/>
      <w:bookmarkStart w:id="432" w:name="_Toc28779"/>
      <w:bookmarkStart w:id="433" w:name="_Toc26379"/>
      <w:bookmarkStart w:id="434" w:name="_Toc29455"/>
      <w:bookmarkStart w:id="435" w:name="_Toc130371068"/>
      <w:r w:rsidRPr="00883549">
        <w:rPr>
          <w:rFonts w:eastAsia="黑体" w:hint="eastAsia"/>
          <w:color w:val="000000" w:themeColor="text1"/>
          <w:sz w:val="36"/>
          <w:szCs w:val="36"/>
        </w:rPr>
        <w:t>网络娱乐类应用</w:t>
      </w:r>
      <w:bookmarkEnd w:id="428"/>
      <w:bookmarkEnd w:id="430"/>
      <w:bookmarkEnd w:id="431"/>
      <w:bookmarkEnd w:id="432"/>
      <w:bookmarkEnd w:id="433"/>
      <w:bookmarkEnd w:id="434"/>
      <w:bookmarkEnd w:id="435"/>
    </w:p>
    <w:p w14:paraId="76EBC654" w14:textId="21F5B1A9" w:rsidR="00AA6A8C" w:rsidRPr="00883549" w:rsidRDefault="000E2C05" w:rsidP="00DF05C0">
      <w:pPr>
        <w:keepLines/>
        <w:numPr>
          <w:ilvl w:val="0"/>
          <w:numId w:val="13"/>
        </w:numPr>
        <w:topLinePunct/>
        <w:snapToGrid w:val="0"/>
        <w:spacing w:before="320" w:after="200"/>
        <w:ind w:firstLineChars="0"/>
        <w:outlineLvl w:val="2"/>
        <w:rPr>
          <w:rFonts w:eastAsia="楷体_GB2312"/>
          <w:color w:val="000000" w:themeColor="text1"/>
          <w:sz w:val="30"/>
          <w:szCs w:val="30"/>
        </w:rPr>
      </w:pPr>
      <w:bookmarkStart w:id="436" w:name="_Toc78288099"/>
      <w:bookmarkStart w:id="437" w:name="_Toc1193"/>
      <w:bookmarkStart w:id="438" w:name="_Toc8765"/>
      <w:bookmarkStart w:id="439" w:name="_Toc16937"/>
      <w:bookmarkStart w:id="440" w:name="_Toc2458"/>
      <w:bookmarkStart w:id="441" w:name="_Toc24734"/>
      <w:bookmarkStart w:id="442" w:name="_Toc130371069"/>
      <w:r w:rsidRPr="00883549">
        <w:rPr>
          <w:rFonts w:eastAsia="楷体_GB2312" w:hint="eastAsia"/>
          <w:color w:val="000000" w:themeColor="text1"/>
          <w:sz w:val="30"/>
          <w:szCs w:val="30"/>
        </w:rPr>
        <w:t>网络</w:t>
      </w:r>
      <w:r w:rsidRPr="00883549">
        <w:rPr>
          <w:rFonts w:eastAsia="楷体_GB2312"/>
          <w:color w:val="000000" w:themeColor="text1"/>
          <w:sz w:val="30"/>
          <w:szCs w:val="30"/>
        </w:rPr>
        <w:t>视频</w:t>
      </w:r>
      <w:bookmarkEnd w:id="436"/>
      <w:bookmarkEnd w:id="437"/>
      <w:bookmarkEnd w:id="438"/>
      <w:bookmarkEnd w:id="439"/>
      <w:bookmarkEnd w:id="440"/>
      <w:bookmarkEnd w:id="441"/>
      <w:bookmarkEnd w:id="442"/>
    </w:p>
    <w:p w14:paraId="755096E9" w14:textId="77777777" w:rsidR="005F58E0" w:rsidRPr="00883549" w:rsidRDefault="005F58E0" w:rsidP="00DF05C0">
      <w:pPr>
        <w:ind w:firstLine="420"/>
      </w:pPr>
      <w:r w:rsidRPr="00883549">
        <w:rPr>
          <w:rFonts w:hint="eastAsia"/>
        </w:rPr>
        <w:t>截至</w:t>
      </w:r>
      <w:r w:rsidRPr="00883549">
        <w:rPr>
          <w:rFonts w:hint="eastAsia"/>
        </w:rPr>
        <w:t>20</w:t>
      </w:r>
      <w:r w:rsidRPr="00883549">
        <w:t>22</w:t>
      </w:r>
      <w:r w:rsidRPr="00883549">
        <w:rPr>
          <w:rFonts w:hint="eastAsia"/>
        </w:rPr>
        <w:t>年</w:t>
      </w:r>
      <w:r w:rsidRPr="00883549">
        <w:t>12</w:t>
      </w:r>
      <w:r w:rsidRPr="00883549">
        <w:rPr>
          <w:rFonts w:hint="eastAsia"/>
        </w:rPr>
        <w:t>月</w:t>
      </w:r>
      <w:r w:rsidRPr="00883549">
        <w:t>，</w:t>
      </w:r>
      <w:r w:rsidRPr="00883549">
        <w:rPr>
          <w:rFonts w:hint="eastAsia"/>
        </w:rPr>
        <w:t>我国</w:t>
      </w:r>
      <w:r w:rsidRPr="00883549">
        <w:t>网络视频</w:t>
      </w:r>
      <w:r w:rsidRPr="00883549">
        <w:rPr>
          <w:rFonts w:hint="eastAsia"/>
        </w:rPr>
        <w:t>（</w:t>
      </w:r>
      <w:proofErr w:type="gramStart"/>
      <w:r w:rsidRPr="00883549">
        <w:rPr>
          <w:rFonts w:hint="eastAsia"/>
        </w:rPr>
        <w:t>含</w:t>
      </w:r>
      <w:r w:rsidRPr="00883549">
        <w:t>短视频</w:t>
      </w:r>
      <w:proofErr w:type="gramEnd"/>
      <w:r w:rsidRPr="00883549">
        <w:rPr>
          <w:rFonts w:hint="eastAsia"/>
        </w:rPr>
        <w:t>）</w:t>
      </w:r>
      <w:r w:rsidRPr="00883549">
        <w:t>用户规模达</w:t>
      </w:r>
      <w:r w:rsidRPr="00883549">
        <w:t>10.31</w:t>
      </w:r>
      <w:r w:rsidRPr="00883549">
        <w:rPr>
          <w:rFonts w:hint="eastAsia"/>
        </w:rPr>
        <w:t>亿，较</w:t>
      </w:r>
      <w:r w:rsidRPr="00883549">
        <w:t>2021</w:t>
      </w:r>
      <w:r w:rsidRPr="00883549">
        <w:t>年</w:t>
      </w:r>
      <w:r w:rsidRPr="00883549">
        <w:t>12</w:t>
      </w:r>
      <w:r w:rsidRPr="00883549">
        <w:t>月增长</w:t>
      </w:r>
      <w:r w:rsidRPr="00883549">
        <w:t>5586</w:t>
      </w:r>
      <w:r w:rsidRPr="00883549">
        <w:rPr>
          <w:rFonts w:hint="eastAsia"/>
        </w:rPr>
        <w:t>万</w:t>
      </w:r>
      <w:r w:rsidRPr="00883549">
        <w:t>，</w:t>
      </w:r>
      <w:r w:rsidRPr="00883549">
        <w:rPr>
          <w:rFonts w:hint="eastAsia"/>
        </w:rPr>
        <w:t>占</w:t>
      </w:r>
      <w:r w:rsidRPr="00883549">
        <w:t>网民整体的</w:t>
      </w:r>
      <w:r w:rsidRPr="00883549">
        <w:t>96.5%</w:t>
      </w:r>
      <w:r w:rsidRPr="00883549">
        <w:rPr>
          <w:rFonts w:hint="eastAsia"/>
        </w:rPr>
        <w:t>。</w:t>
      </w:r>
      <w:r w:rsidRPr="00883549">
        <w:t>其中短视频</w:t>
      </w:r>
      <w:r w:rsidRPr="00883549">
        <w:rPr>
          <w:rFonts w:hint="eastAsia"/>
        </w:rPr>
        <w:t>用户</w:t>
      </w:r>
      <w:r w:rsidRPr="00883549">
        <w:t>规模</w:t>
      </w:r>
      <w:r w:rsidRPr="00883549">
        <w:rPr>
          <w:rFonts w:hint="eastAsia"/>
        </w:rPr>
        <w:t>为</w:t>
      </w:r>
      <w:r w:rsidRPr="00883549">
        <w:t>10.12</w:t>
      </w:r>
      <w:r w:rsidRPr="00883549">
        <w:rPr>
          <w:rFonts w:hint="eastAsia"/>
        </w:rPr>
        <w:t>亿</w:t>
      </w:r>
      <w:r w:rsidRPr="00883549">
        <w:t>，</w:t>
      </w:r>
      <w:r w:rsidRPr="00883549">
        <w:rPr>
          <w:rFonts w:hint="eastAsia"/>
        </w:rPr>
        <w:t>较</w:t>
      </w:r>
      <w:r w:rsidRPr="00883549">
        <w:t>2021</w:t>
      </w:r>
      <w:r w:rsidRPr="00883549">
        <w:t>年</w:t>
      </w:r>
      <w:r w:rsidRPr="00883549">
        <w:t>12</w:t>
      </w:r>
      <w:r w:rsidRPr="00883549">
        <w:t>月增长</w:t>
      </w:r>
      <w:r w:rsidRPr="00883549">
        <w:t>7770</w:t>
      </w:r>
      <w:r w:rsidRPr="00883549">
        <w:rPr>
          <w:rFonts w:hint="eastAsia"/>
        </w:rPr>
        <w:t>万</w:t>
      </w:r>
      <w:r w:rsidRPr="00883549">
        <w:t>，</w:t>
      </w:r>
      <w:r w:rsidRPr="00883549">
        <w:rPr>
          <w:rFonts w:hint="eastAsia"/>
        </w:rPr>
        <w:t>占</w:t>
      </w:r>
      <w:r w:rsidRPr="00883549">
        <w:t>网民</w:t>
      </w:r>
      <w:r w:rsidRPr="00883549">
        <w:rPr>
          <w:rFonts w:hint="eastAsia"/>
        </w:rPr>
        <w:t>整体的</w:t>
      </w:r>
      <w:r w:rsidRPr="00883549">
        <w:t>94.8%</w:t>
      </w:r>
      <w:r w:rsidRPr="00883549">
        <w:rPr>
          <w:rFonts w:hint="eastAsia"/>
        </w:rPr>
        <w:t>。</w:t>
      </w:r>
    </w:p>
    <w:p w14:paraId="2FBA5E35" w14:textId="77777777" w:rsidR="005F58E0" w:rsidRPr="00883549" w:rsidRDefault="005F58E0" w:rsidP="00DF05C0">
      <w:pPr>
        <w:keepNext/>
        <w:widowControl/>
        <w:spacing w:beforeLines="50" w:before="156"/>
        <w:ind w:firstLine="480"/>
        <w:jc w:val="center"/>
        <w:rPr>
          <w:rFonts w:eastAsia="仿宋"/>
          <w:sz w:val="24"/>
          <w:szCs w:val="20"/>
        </w:rPr>
      </w:pPr>
      <w:r w:rsidRPr="00883549">
        <w:rPr>
          <w:rFonts w:eastAsia="仿宋" w:hint="eastAsia"/>
          <w:noProof/>
          <w:sz w:val="24"/>
          <w:szCs w:val="20"/>
        </w:rPr>
        <w:drawing>
          <wp:inline distT="0" distB="0" distL="0" distR="0" wp14:anchorId="1BBCF0F2" wp14:editId="3A7437A6">
            <wp:extent cx="4895850" cy="2876550"/>
            <wp:effectExtent l="0" t="0" r="0" b="0"/>
            <wp:docPr id="32" name="图表 32"/>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4116C610" w14:textId="79047E5F" w:rsidR="00D85EE7" w:rsidRPr="00883549" w:rsidRDefault="00D85EE7" w:rsidP="00D85EE7">
      <w:pPr>
        <w:pStyle w:val="a4"/>
        <w:spacing w:before="156"/>
        <w:rPr>
          <w:szCs w:val="20"/>
        </w:rPr>
      </w:pPr>
      <w:bookmarkStart w:id="443" w:name="_Toc11015"/>
      <w:bookmarkStart w:id="444" w:name="_Toc27572"/>
      <w:bookmarkStart w:id="445" w:name="_Toc78288100"/>
      <w:bookmarkStart w:id="446" w:name="_Toc10325"/>
      <w:bookmarkStart w:id="447" w:name="_Toc22536"/>
      <w:bookmarkStart w:id="448" w:name="_Toc19627"/>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35</w:t>
      </w:r>
      <w:r w:rsidRPr="00883549">
        <w:fldChar w:fldCharType="end"/>
      </w:r>
      <w:r w:rsidRPr="00883549">
        <w:rPr>
          <w:rFonts w:hint="eastAsia"/>
          <w:szCs w:val="20"/>
        </w:rPr>
        <w:t xml:space="preserve"> </w:t>
      </w:r>
      <w:r w:rsidRPr="00883549">
        <w:rPr>
          <w:szCs w:val="20"/>
        </w:rPr>
        <w:t xml:space="preserve"> </w:t>
      </w:r>
      <w:r w:rsidRPr="00883549">
        <w:rPr>
          <w:rFonts w:hint="eastAsia"/>
          <w:szCs w:val="20"/>
        </w:rPr>
        <w:t>201</w:t>
      </w:r>
      <w:r w:rsidRPr="00883549">
        <w:rPr>
          <w:szCs w:val="20"/>
        </w:rPr>
        <w:t>8</w:t>
      </w:r>
      <w:r w:rsidRPr="00883549">
        <w:rPr>
          <w:rFonts w:hint="eastAsia"/>
          <w:szCs w:val="20"/>
        </w:rPr>
        <w:t>.</w:t>
      </w:r>
      <w:r w:rsidRPr="00883549">
        <w:rPr>
          <w:szCs w:val="20"/>
        </w:rPr>
        <w:t>12</w:t>
      </w:r>
      <w:r w:rsidRPr="00883549">
        <w:rPr>
          <w:rFonts w:hint="eastAsia"/>
          <w:szCs w:val="20"/>
        </w:rPr>
        <w:t>-20</w:t>
      </w:r>
      <w:r w:rsidRPr="00883549">
        <w:rPr>
          <w:szCs w:val="20"/>
        </w:rPr>
        <w:t>22.12</w:t>
      </w:r>
      <w:r w:rsidRPr="00883549">
        <w:rPr>
          <w:rFonts w:hint="eastAsia"/>
          <w:szCs w:val="20"/>
        </w:rPr>
        <w:t>网络视频（</w:t>
      </w:r>
      <w:proofErr w:type="gramStart"/>
      <w:r w:rsidRPr="00883549">
        <w:rPr>
          <w:rFonts w:hint="eastAsia"/>
          <w:szCs w:val="20"/>
        </w:rPr>
        <w:t>含</w:t>
      </w:r>
      <w:r w:rsidRPr="00883549">
        <w:rPr>
          <w:szCs w:val="20"/>
        </w:rPr>
        <w:t>短视频</w:t>
      </w:r>
      <w:proofErr w:type="gramEnd"/>
      <w:r w:rsidRPr="00883549">
        <w:rPr>
          <w:rFonts w:hint="eastAsia"/>
          <w:szCs w:val="20"/>
        </w:rPr>
        <w:t>）用户规模及使用率</w:t>
      </w:r>
    </w:p>
    <w:p w14:paraId="58DC201C" w14:textId="4E7F68B8" w:rsidR="0004598A" w:rsidRPr="00883549" w:rsidRDefault="0004598A" w:rsidP="0004598A">
      <w:pPr>
        <w:ind w:firstLine="422"/>
      </w:pPr>
      <w:r w:rsidRPr="00883549">
        <w:rPr>
          <w:b/>
        </w:rPr>
        <w:t>网络视听平台</w:t>
      </w:r>
      <w:r w:rsidR="006E0E99" w:rsidRPr="00883549">
        <w:rPr>
          <w:rFonts w:hint="eastAsia"/>
          <w:b/>
        </w:rPr>
        <w:t>不断</w:t>
      </w:r>
      <w:r w:rsidRPr="00883549">
        <w:rPr>
          <w:rFonts w:hint="eastAsia"/>
          <w:b/>
        </w:rPr>
        <w:t>推出</w:t>
      </w:r>
      <w:r w:rsidRPr="00883549">
        <w:rPr>
          <w:b/>
        </w:rPr>
        <w:t>高质量节目，</w:t>
      </w:r>
      <w:r w:rsidRPr="00883549">
        <w:rPr>
          <w:rFonts w:hint="eastAsia"/>
          <w:b/>
        </w:rPr>
        <w:t>努力</w:t>
      </w:r>
      <w:r w:rsidRPr="00883549">
        <w:rPr>
          <w:b/>
        </w:rPr>
        <w:t>讲好新时代</w:t>
      </w:r>
      <w:r w:rsidRPr="00883549">
        <w:rPr>
          <w:rFonts w:hint="eastAsia"/>
          <w:b/>
        </w:rPr>
        <w:t>故事</w:t>
      </w:r>
      <w:r w:rsidRPr="00883549">
        <w:rPr>
          <w:b/>
        </w:rPr>
        <w:t>。</w:t>
      </w:r>
      <w:r w:rsidR="006E0E99" w:rsidRPr="00883549">
        <w:rPr>
          <w:rFonts w:hint="eastAsia"/>
          <w:b/>
        </w:rPr>
        <w:t>一是通过多种形态的网络视听节目</w:t>
      </w:r>
      <w:r w:rsidRPr="00883549">
        <w:rPr>
          <w:b/>
        </w:rPr>
        <w:t>全力</w:t>
      </w:r>
      <w:r w:rsidRPr="00883549">
        <w:rPr>
          <w:rFonts w:hint="eastAsia"/>
          <w:b/>
        </w:rPr>
        <w:t>展现新时代历史性</w:t>
      </w:r>
      <w:r w:rsidRPr="00883549">
        <w:rPr>
          <w:b/>
        </w:rPr>
        <w:t>成就。</w:t>
      </w:r>
      <w:r w:rsidR="006E0E99" w:rsidRPr="00883549">
        <w:rPr>
          <w:rFonts w:hint="eastAsia"/>
        </w:rPr>
        <w:t>2022</w:t>
      </w:r>
      <w:r w:rsidR="006E0E99" w:rsidRPr="00883549">
        <w:rPr>
          <w:rFonts w:hint="eastAsia"/>
        </w:rPr>
        <w:t>年</w:t>
      </w:r>
      <w:r w:rsidR="006E0E99" w:rsidRPr="00883549">
        <w:t>，</w:t>
      </w:r>
      <w:proofErr w:type="gramStart"/>
      <w:r w:rsidRPr="00883549">
        <w:rPr>
          <w:rFonts w:hint="eastAsia"/>
        </w:rPr>
        <w:t>爱奇艺、腾讯</w:t>
      </w:r>
      <w:proofErr w:type="gramEnd"/>
      <w:r w:rsidRPr="00883549">
        <w:rPr>
          <w:rFonts w:hint="eastAsia"/>
        </w:rPr>
        <w:t>视频、优酷、芒果</w:t>
      </w:r>
      <w:r w:rsidRPr="00883549">
        <w:rPr>
          <w:rFonts w:hint="eastAsia"/>
        </w:rPr>
        <w:t>TV</w:t>
      </w:r>
      <w:r w:rsidRPr="00883549">
        <w:rPr>
          <w:rFonts w:hint="eastAsia"/>
        </w:rPr>
        <w:t>等主</w:t>
      </w:r>
      <w:r w:rsidRPr="00883549">
        <w:rPr>
          <w:rFonts w:hint="eastAsia"/>
        </w:rPr>
        <w:lastRenderedPageBreak/>
        <w:t>要网络视听平台，深入开展“奋进新征程</w:t>
      </w:r>
      <w:r w:rsidRPr="00883549">
        <w:rPr>
          <w:rFonts w:hint="eastAsia"/>
        </w:rPr>
        <w:t xml:space="preserve"> </w:t>
      </w:r>
      <w:r w:rsidRPr="00883549">
        <w:rPr>
          <w:rFonts w:hint="eastAsia"/>
        </w:rPr>
        <w:t>建功新时代”重大主题宣传和“我们的新时代”主题创作展播活动，加强“首页首屏首条”建设，统筹运用新闻、理论节目等各类形式，策划实施电视剧、纪录片等重点项目，全景式</w:t>
      </w:r>
      <w:proofErr w:type="gramStart"/>
      <w:r w:rsidRPr="00883549">
        <w:rPr>
          <w:rFonts w:hint="eastAsia"/>
        </w:rPr>
        <w:t>多维度多形态</w:t>
      </w:r>
      <w:proofErr w:type="gramEnd"/>
      <w:r w:rsidRPr="00883549">
        <w:rPr>
          <w:rFonts w:hint="eastAsia"/>
        </w:rPr>
        <w:t>展现新时代历史性成就。</w:t>
      </w:r>
      <w:r w:rsidR="006E0E99" w:rsidRPr="00883549">
        <w:rPr>
          <w:rFonts w:hint="eastAsia"/>
          <w:b/>
        </w:rPr>
        <w:t>二是</w:t>
      </w:r>
      <w:r w:rsidRPr="00883549">
        <w:rPr>
          <w:rFonts w:hint="eastAsia"/>
          <w:b/>
        </w:rPr>
        <w:t>持续推出</w:t>
      </w:r>
      <w:r w:rsidRPr="00883549">
        <w:rPr>
          <w:b/>
        </w:rPr>
        <w:t>更多好节目、好作品</w:t>
      </w:r>
      <w:r w:rsidR="006E0E99" w:rsidRPr="00883549">
        <w:rPr>
          <w:rFonts w:hint="eastAsia"/>
          <w:b/>
        </w:rPr>
        <w:t>，讲好新时代故事</w:t>
      </w:r>
      <w:r w:rsidRPr="00883549">
        <w:rPr>
          <w:b/>
        </w:rPr>
        <w:t>。</w:t>
      </w:r>
      <w:r w:rsidR="000E2F03" w:rsidRPr="000E2F03">
        <w:rPr>
          <w:rFonts w:hint="eastAsia"/>
        </w:rPr>
        <w:t>一方面是围绕重要时间节点和重大战略部署</w:t>
      </w:r>
      <w:r w:rsidRPr="00883549">
        <w:rPr>
          <w:rFonts w:cs="Arial"/>
          <w:shd w:val="clear" w:color="auto" w:fill="FFFFFF"/>
        </w:rPr>
        <w:t>，策划推出一批高品质网络视听产品</w:t>
      </w:r>
      <w:r w:rsidR="006E0E99" w:rsidRPr="00883549">
        <w:rPr>
          <w:rFonts w:cs="Arial"/>
          <w:shd w:val="clear" w:color="auto" w:fill="FFFFFF"/>
        </w:rPr>
        <w:t>，</w:t>
      </w:r>
      <w:r w:rsidR="006E0E99" w:rsidRPr="00883549">
        <w:rPr>
          <w:rFonts w:cs="Arial" w:hint="eastAsia"/>
          <w:shd w:val="clear" w:color="auto" w:fill="FFFFFF"/>
        </w:rPr>
        <w:t>另一方面</w:t>
      </w:r>
      <w:r w:rsidRPr="00883549">
        <w:rPr>
          <w:rFonts w:cs="Arial"/>
          <w:shd w:val="clear" w:color="auto" w:fill="FFFFFF"/>
        </w:rPr>
        <w:t>通过节目、纪录片、文化交流活动等形式，向世界讲好中国故事。</w:t>
      </w:r>
    </w:p>
    <w:p w14:paraId="7D4DDA68" w14:textId="0158571F" w:rsidR="005F58E0" w:rsidRPr="00883549" w:rsidRDefault="005F58E0" w:rsidP="00DF05C0">
      <w:pPr>
        <w:ind w:firstLine="422"/>
        <w:rPr>
          <w:kern w:val="21"/>
          <w:szCs w:val="21"/>
        </w:rPr>
      </w:pPr>
      <w:r w:rsidRPr="00883549">
        <w:rPr>
          <w:b/>
        </w:rPr>
        <w:t>网络视听平台</w:t>
      </w:r>
      <w:r w:rsidRPr="00883549">
        <w:rPr>
          <w:rFonts w:hint="eastAsia"/>
          <w:b/>
        </w:rPr>
        <w:t>进一步</w:t>
      </w:r>
      <w:r w:rsidRPr="00883549">
        <w:rPr>
          <w:b/>
        </w:rPr>
        <w:t>延伸会员权益布局，</w:t>
      </w:r>
      <w:r w:rsidRPr="00883549">
        <w:rPr>
          <w:rFonts w:hint="eastAsia"/>
          <w:b/>
        </w:rPr>
        <w:t>推动</w:t>
      </w:r>
      <w:r w:rsidRPr="00883549">
        <w:rPr>
          <w:b/>
        </w:rPr>
        <w:t>车内移动影院场景落地。</w:t>
      </w:r>
      <w:r w:rsidRPr="00883549">
        <w:t>2022</w:t>
      </w:r>
      <w:r w:rsidRPr="00883549">
        <w:t>年初，多家网络视听平台宣布全面升级会员权益，</w:t>
      </w:r>
      <w:r w:rsidRPr="00883549">
        <w:rPr>
          <w:kern w:val="21"/>
        </w:rPr>
        <w:t>为</w:t>
      </w:r>
      <w:r w:rsidRPr="00883549">
        <w:rPr>
          <w:rFonts w:hint="eastAsia"/>
          <w:kern w:val="21"/>
        </w:rPr>
        <w:t>付费</w:t>
      </w:r>
      <w:r w:rsidRPr="00883549">
        <w:rPr>
          <w:kern w:val="21"/>
        </w:rPr>
        <w:t>会员提供从文娱视频内容到生活多场景的</w:t>
      </w:r>
      <w:r w:rsidR="00CF68AD" w:rsidRPr="00883549">
        <w:rPr>
          <w:rFonts w:hint="eastAsia"/>
        </w:rPr>
        <w:t>“</w:t>
      </w:r>
      <w:r w:rsidRPr="00883549">
        <w:rPr>
          <w:rFonts w:eastAsiaTheme="minorEastAsia"/>
          <w:kern w:val="21"/>
        </w:rPr>
        <w:t>一站式</w:t>
      </w:r>
      <w:r w:rsidR="00CF68AD" w:rsidRPr="00883549">
        <w:rPr>
          <w:rFonts w:hint="eastAsia"/>
        </w:rPr>
        <w:t>”</w:t>
      </w:r>
      <w:r w:rsidRPr="00883549">
        <w:rPr>
          <w:rFonts w:eastAsiaTheme="minorEastAsia"/>
          <w:kern w:val="21"/>
        </w:rPr>
        <w:t>服</w:t>
      </w:r>
      <w:r w:rsidRPr="00883549">
        <w:rPr>
          <w:kern w:val="21"/>
        </w:rPr>
        <w:t>务，</w:t>
      </w:r>
      <w:r w:rsidRPr="00883549">
        <w:rPr>
          <w:rFonts w:hint="eastAsia"/>
          <w:kern w:val="21"/>
        </w:rPr>
        <w:t>向</w:t>
      </w:r>
      <w:r w:rsidRPr="00883549">
        <w:rPr>
          <w:kern w:val="21"/>
        </w:rPr>
        <w:t>综合服务平台</w:t>
      </w:r>
      <w:r w:rsidRPr="00883549">
        <w:rPr>
          <w:rFonts w:hint="eastAsia"/>
          <w:kern w:val="21"/>
        </w:rPr>
        <w:t>转变</w:t>
      </w:r>
      <w:r w:rsidRPr="00883549">
        <w:rPr>
          <w:kern w:val="21"/>
        </w:rPr>
        <w:t>。</w:t>
      </w:r>
      <w:r w:rsidRPr="00883549">
        <w:rPr>
          <w:rFonts w:hint="eastAsia"/>
          <w:kern w:val="21"/>
        </w:rPr>
        <w:t>此外，</w:t>
      </w:r>
      <w:r w:rsidRPr="00883549">
        <w:rPr>
          <w:b/>
          <w:kern w:val="21"/>
        </w:rPr>
        <w:t>网络视听平台还</w:t>
      </w:r>
      <w:r w:rsidRPr="00883549">
        <w:rPr>
          <w:rFonts w:hint="eastAsia"/>
          <w:b/>
          <w:kern w:val="21"/>
        </w:rPr>
        <w:t>陆续</w:t>
      </w:r>
      <w:r w:rsidRPr="00883549">
        <w:rPr>
          <w:b/>
          <w:kern w:val="21"/>
        </w:rPr>
        <w:t>与</w:t>
      </w:r>
      <w:r w:rsidRPr="00883549">
        <w:rPr>
          <w:rFonts w:hint="eastAsia"/>
          <w:b/>
          <w:kern w:val="21"/>
        </w:rPr>
        <w:t>汽车品牌合作，推动</w:t>
      </w:r>
      <w:r w:rsidRPr="00883549">
        <w:rPr>
          <w:b/>
          <w:kern w:val="21"/>
        </w:rPr>
        <w:t>车内移动影院场景落地，</w:t>
      </w:r>
      <w:r w:rsidRPr="00883549">
        <w:rPr>
          <w:rFonts w:hint="eastAsia"/>
          <w:b/>
          <w:kern w:val="21"/>
        </w:rPr>
        <w:t>将娱乐生活延伸至出行空间。</w:t>
      </w:r>
      <w:r w:rsidRPr="00883549">
        <w:rPr>
          <w:kern w:val="21"/>
        </w:rPr>
        <w:t>1</w:t>
      </w:r>
      <w:r w:rsidRPr="00883549">
        <w:rPr>
          <w:kern w:val="21"/>
        </w:rPr>
        <w:t>月，</w:t>
      </w:r>
      <w:proofErr w:type="gramStart"/>
      <w:r w:rsidRPr="00883549">
        <w:rPr>
          <w:kern w:val="21"/>
        </w:rPr>
        <w:t>爱奇艺发布</w:t>
      </w:r>
      <w:proofErr w:type="gramEnd"/>
      <w:r w:rsidRPr="00883549">
        <w:rPr>
          <w:kern w:val="21"/>
        </w:rPr>
        <w:t>适配于车载端的</w:t>
      </w:r>
      <w:r w:rsidRPr="00883549">
        <w:rPr>
          <w:kern w:val="21"/>
        </w:rPr>
        <w:t>APP</w:t>
      </w:r>
      <w:r w:rsidRPr="00883549">
        <w:rPr>
          <w:kern w:val="21"/>
        </w:rPr>
        <w:t>，同时宣布与</w:t>
      </w:r>
      <w:proofErr w:type="gramStart"/>
      <w:r w:rsidRPr="00883549">
        <w:rPr>
          <w:kern w:val="21"/>
        </w:rPr>
        <w:t>一</w:t>
      </w:r>
      <w:proofErr w:type="gramEnd"/>
      <w:r w:rsidRPr="00883549">
        <w:rPr>
          <w:kern w:val="21"/>
        </w:rPr>
        <w:t>汽大众达成合作，</w:t>
      </w:r>
      <w:r w:rsidRPr="00883549">
        <w:rPr>
          <w:rFonts w:hint="eastAsia"/>
          <w:kern w:val="21"/>
        </w:rPr>
        <w:t>在</w:t>
      </w:r>
      <w:r w:rsidRPr="00883549">
        <w:rPr>
          <w:kern w:val="21"/>
        </w:rPr>
        <w:t>车载应用商店提供下载服务。</w:t>
      </w:r>
      <w:r w:rsidRPr="00883549">
        <w:rPr>
          <w:rFonts w:hint="eastAsia"/>
          <w:kern w:val="21"/>
        </w:rPr>
        <w:t>目前，</w:t>
      </w:r>
      <w:proofErr w:type="gramStart"/>
      <w:r w:rsidRPr="00883549">
        <w:rPr>
          <w:rFonts w:hint="eastAsia"/>
          <w:kern w:val="21"/>
        </w:rPr>
        <w:t>爱奇艺</w:t>
      </w:r>
      <w:proofErr w:type="gramEnd"/>
      <w:r w:rsidRPr="00883549">
        <w:rPr>
          <w:rFonts w:hint="eastAsia"/>
          <w:kern w:val="21"/>
        </w:rPr>
        <w:t>已与</w:t>
      </w:r>
      <w:r w:rsidRPr="00883549">
        <w:rPr>
          <w:rFonts w:hint="eastAsia"/>
          <w:kern w:val="21"/>
        </w:rPr>
        <w:t>30</w:t>
      </w:r>
      <w:r w:rsidRPr="00883549">
        <w:rPr>
          <w:rFonts w:hint="eastAsia"/>
          <w:kern w:val="21"/>
        </w:rPr>
        <w:t>多家</w:t>
      </w:r>
      <w:proofErr w:type="gramStart"/>
      <w:r w:rsidRPr="00883549">
        <w:rPr>
          <w:rFonts w:hint="eastAsia"/>
          <w:kern w:val="21"/>
        </w:rPr>
        <w:t>车企开展车</w:t>
      </w:r>
      <w:proofErr w:type="gramEnd"/>
      <w:r w:rsidRPr="00883549">
        <w:rPr>
          <w:rFonts w:hint="eastAsia"/>
          <w:kern w:val="21"/>
        </w:rPr>
        <w:t>联网业务合作，并将陆续在</w:t>
      </w:r>
      <w:r w:rsidRPr="00883549">
        <w:rPr>
          <w:rFonts w:hint="eastAsia"/>
          <w:kern w:val="21"/>
        </w:rPr>
        <w:t>80</w:t>
      </w:r>
      <w:r w:rsidRPr="00883549">
        <w:rPr>
          <w:rFonts w:hint="eastAsia"/>
          <w:kern w:val="21"/>
        </w:rPr>
        <w:t>多款车型上落地车载视频娱乐服务；</w:t>
      </w:r>
      <w:r w:rsidRPr="00883549">
        <w:rPr>
          <w:kern w:val="21"/>
        </w:rPr>
        <w:t>6</w:t>
      </w:r>
      <w:r w:rsidRPr="00883549">
        <w:rPr>
          <w:kern w:val="21"/>
        </w:rPr>
        <w:t>月，</w:t>
      </w:r>
      <w:r w:rsidRPr="00883549">
        <w:rPr>
          <w:kern w:val="21"/>
          <w:szCs w:val="21"/>
        </w:rPr>
        <w:t>芒果</w:t>
      </w:r>
      <w:r w:rsidRPr="00883549">
        <w:rPr>
          <w:kern w:val="21"/>
          <w:szCs w:val="21"/>
        </w:rPr>
        <w:t>TV</w:t>
      </w:r>
      <w:r w:rsidRPr="00883549">
        <w:rPr>
          <w:kern w:val="21"/>
          <w:szCs w:val="21"/>
        </w:rPr>
        <w:t>宣布与十余家</w:t>
      </w:r>
      <w:proofErr w:type="gramStart"/>
      <w:r w:rsidRPr="00883549">
        <w:rPr>
          <w:kern w:val="21"/>
          <w:szCs w:val="21"/>
        </w:rPr>
        <w:t>车企品牌</w:t>
      </w:r>
      <w:proofErr w:type="gramEnd"/>
      <w:r w:rsidRPr="00883549">
        <w:rPr>
          <w:kern w:val="21"/>
          <w:szCs w:val="21"/>
        </w:rPr>
        <w:t>展开合作，共同探索车载屏视频娱乐服务</w:t>
      </w:r>
      <w:r w:rsidRPr="00883549">
        <w:rPr>
          <w:rFonts w:hint="eastAsia"/>
          <w:kern w:val="21"/>
          <w:szCs w:val="21"/>
        </w:rPr>
        <w:t>，通过车载系统内的芒果</w:t>
      </w:r>
      <w:r w:rsidRPr="00883549">
        <w:rPr>
          <w:rFonts w:hint="eastAsia"/>
          <w:kern w:val="21"/>
          <w:szCs w:val="21"/>
        </w:rPr>
        <w:t>TV</w:t>
      </w:r>
      <w:r w:rsidRPr="00883549">
        <w:rPr>
          <w:rFonts w:hint="eastAsia"/>
          <w:kern w:val="21"/>
          <w:szCs w:val="21"/>
        </w:rPr>
        <w:t>客户端，让</w:t>
      </w:r>
      <w:proofErr w:type="gramStart"/>
      <w:r w:rsidRPr="00883549">
        <w:rPr>
          <w:rFonts w:hint="eastAsia"/>
          <w:kern w:val="21"/>
          <w:szCs w:val="21"/>
        </w:rPr>
        <w:t>用户畅享平台</w:t>
      </w:r>
      <w:proofErr w:type="gramEnd"/>
      <w:r w:rsidRPr="00883549">
        <w:rPr>
          <w:rFonts w:hint="eastAsia"/>
          <w:kern w:val="21"/>
          <w:szCs w:val="21"/>
        </w:rPr>
        <w:t>热门节目</w:t>
      </w:r>
      <w:r w:rsidRPr="00883549">
        <w:rPr>
          <w:rStyle w:val="affc"/>
          <w:kern w:val="21"/>
          <w:szCs w:val="21"/>
        </w:rPr>
        <w:footnoteReference w:id="52"/>
      </w:r>
      <w:r w:rsidRPr="00883549">
        <w:rPr>
          <w:rFonts w:hint="eastAsia"/>
          <w:kern w:val="21"/>
          <w:szCs w:val="21"/>
        </w:rPr>
        <w:t>。</w:t>
      </w:r>
    </w:p>
    <w:p w14:paraId="2EC0B840" w14:textId="77777777" w:rsidR="005F58E0" w:rsidRPr="00883549" w:rsidRDefault="005F58E0" w:rsidP="00DF05C0">
      <w:pPr>
        <w:ind w:firstLineChars="0" w:firstLine="0"/>
        <w:jc w:val="center"/>
        <w:rPr>
          <w:rFonts w:eastAsia="仿宋"/>
          <w:sz w:val="24"/>
          <w:szCs w:val="20"/>
        </w:rPr>
      </w:pPr>
      <w:r w:rsidRPr="00883549">
        <w:rPr>
          <w:rFonts w:eastAsia="仿宋" w:hint="eastAsia"/>
          <w:noProof/>
          <w:sz w:val="24"/>
          <w:szCs w:val="20"/>
        </w:rPr>
        <w:drawing>
          <wp:inline distT="0" distB="0" distL="0" distR="0" wp14:anchorId="0D099C26" wp14:editId="44B81E51">
            <wp:extent cx="4908550" cy="2603500"/>
            <wp:effectExtent l="0" t="0" r="6350" b="6350"/>
            <wp:docPr id="26" name="图表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54776856" w14:textId="78BD92B1" w:rsidR="00D85EE7" w:rsidRPr="00883549"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36</w:t>
      </w:r>
      <w:r w:rsidRPr="00883549">
        <w:fldChar w:fldCharType="end"/>
      </w:r>
      <w:r w:rsidRPr="00883549">
        <w:rPr>
          <w:rFonts w:hint="eastAsia"/>
          <w:szCs w:val="20"/>
        </w:rPr>
        <w:t xml:space="preserve"> </w:t>
      </w:r>
      <w:r w:rsidRPr="00883549">
        <w:rPr>
          <w:szCs w:val="20"/>
        </w:rPr>
        <w:t xml:space="preserve"> </w:t>
      </w:r>
      <w:r w:rsidRPr="00883549">
        <w:rPr>
          <w:rFonts w:hint="eastAsia"/>
          <w:szCs w:val="20"/>
        </w:rPr>
        <w:t>201</w:t>
      </w:r>
      <w:r w:rsidRPr="00883549">
        <w:rPr>
          <w:szCs w:val="20"/>
        </w:rPr>
        <w:t>8</w:t>
      </w:r>
      <w:r w:rsidRPr="00883549">
        <w:rPr>
          <w:rFonts w:hint="eastAsia"/>
          <w:szCs w:val="20"/>
        </w:rPr>
        <w:t>.</w:t>
      </w:r>
      <w:r w:rsidRPr="00883549">
        <w:rPr>
          <w:szCs w:val="20"/>
        </w:rPr>
        <w:t>12</w:t>
      </w:r>
      <w:r w:rsidRPr="00883549">
        <w:rPr>
          <w:rFonts w:hint="eastAsia"/>
          <w:szCs w:val="20"/>
        </w:rPr>
        <w:t>-20</w:t>
      </w:r>
      <w:r w:rsidRPr="00883549">
        <w:rPr>
          <w:szCs w:val="20"/>
        </w:rPr>
        <w:t>22.12</w:t>
      </w:r>
      <w:r w:rsidRPr="00883549">
        <w:rPr>
          <w:szCs w:val="20"/>
        </w:rPr>
        <w:t>短视频</w:t>
      </w:r>
      <w:r w:rsidRPr="00883549">
        <w:rPr>
          <w:rFonts w:hint="eastAsia"/>
          <w:szCs w:val="20"/>
        </w:rPr>
        <w:t>用户规模及使用率</w:t>
      </w:r>
    </w:p>
    <w:p w14:paraId="0A1AA091" w14:textId="42779F3B" w:rsidR="005F58E0" w:rsidRPr="00883549" w:rsidRDefault="005F58E0" w:rsidP="00DF05C0">
      <w:pPr>
        <w:ind w:firstLine="422"/>
      </w:pPr>
      <w:r w:rsidRPr="00883549">
        <w:rPr>
          <w:rFonts w:hint="eastAsia"/>
          <w:b/>
        </w:rPr>
        <w:t>短视频行业两强</w:t>
      </w:r>
      <w:r w:rsidRPr="00883549">
        <w:rPr>
          <w:b/>
        </w:rPr>
        <w:t>格局</w:t>
      </w:r>
      <w:r w:rsidRPr="00883549">
        <w:rPr>
          <w:rFonts w:hint="eastAsia"/>
          <w:b/>
        </w:rPr>
        <w:t>持续</w:t>
      </w:r>
      <w:r w:rsidRPr="00883549">
        <w:rPr>
          <w:b/>
        </w:rPr>
        <w:t>强化</w:t>
      </w:r>
      <w:r w:rsidRPr="00883549">
        <w:rPr>
          <w:rFonts w:hint="eastAsia"/>
          <w:b/>
        </w:rPr>
        <w:t>，各自形成</w:t>
      </w:r>
      <w:r w:rsidRPr="00883549">
        <w:rPr>
          <w:b/>
        </w:rPr>
        <w:t>差异化竞争优势</w:t>
      </w:r>
      <w:r w:rsidRPr="00883549">
        <w:rPr>
          <w:rFonts w:hint="eastAsia"/>
          <w:b/>
        </w:rPr>
        <w:t>。</w:t>
      </w:r>
      <w:r w:rsidRPr="00883549">
        <w:rPr>
          <w:rFonts w:hint="eastAsia"/>
        </w:rPr>
        <w:t>抖音、快手作为短视频头部平台，用户</w:t>
      </w:r>
      <w:r w:rsidRPr="00883549">
        <w:t>规模远高于其他短视频应用，</w:t>
      </w:r>
      <w:r w:rsidRPr="00883549">
        <w:rPr>
          <w:rFonts w:hint="eastAsia"/>
        </w:rPr>
        <w:t>且随着各自</w:t>
      </w:r>
      <w:r w:rsidRPr="00883549">
        <w:t>集团内部</w:t>
      </w:r>
      <w:r w:rsidRPr="00883549">
        <w:rPr>
          <w:rFonts w:hint="eastAsia"/>
        </w:rPr>
        <w:t>短视频应用</w:t>
      </w:r>
      <w:r w:rsidR="00E90023" w:rsidRPr="00883549">
        <w:rPr>
          <w:rStyle w:val="affc"/>
        </w:rPr>
        <w:footnoteReference w:id="53"/>
      </w:r>
      <w:r w:rsidRPr="00883549">
        <w:t>的发展</w:t>
      </w:r>
      <w:r w:rsidRPr="00883549">
        <w:rPr>
          <w:rFonts w:hint="eastAsia"/>
        </w:rPr>
        <w:t>，市场集中度</w:t>
      </w:r>
      <w:r w:rsidRPr="00883549">
        <w:t>进一步提升</w:t>
      </w:r>
      <w:r w:rsidRPr="00883549">
        <w:rPr>
          <w:rFonts w:hint="eastAsia"/>
        </w:rPr>
        <w:t>。</w:t>
      </w:r>
      <w:r w:rsidRPr="00883549">
        <w:rPr>
          <w:rFonts w:hint="eastAsia"/>
          <w:szCs w:val="21"/>
        </w:rPr>
        <w:t>近年来</w:t>
      </w:r>
      <w:r w:rsidRPr="00883549">
        <w:rPr>
          <w:szCs w:val="21"/>
        </w:rPr>
        <w:t>，尽管有</w:t>
      </w:r>
      <w:r w:rsidRPr="00883549">
        <w:rPr>
          <w:rFonts w:hint="eastAsia"/>
          <w:szCs w:val="21"/>
        </w:rPr>
        <w:t>其他大型</w:t>
      </w:r>
      <w:r w:rsidRPr="00883549">
        <w:rPr>
          <w:szCs w:val="21"/>
        </w:rPr>
        <w:t>互联网平台不断尝试进军短视频领域，但</w:t>
      </w:r>
      <w:r w:rsidRPr="00883549">
        <w:rPr>
          <w:rFonts w:hint="eastAsia"/>
          <w:szCs w:val="21"/>
        </w:rPr>
        <w:t>均</w:t>
      </w:r>
      <w:r w:rsidRPr="00883549">
        <w:rPr>
          <w:rFonts w:hint="eastAsia"/>
          <w:szCs w:val="21"/>
        </w:rPr>
        <w:lastRenderedPageBreak/>
        <w:t>未能</w:t>
      </w:r>
      <w:r w:rsidRPr="00883549">
        <w:rPr>
          <w:szCs w:val="21"/>
        </w:rPr>
        <w:t>打破</w:t>
      </w:r>
      <w:r w:rsidRPr="00883549">
        <w:rPr>
          <w:rFonts w:hint="eastAsia"/>
          <w:szCs w:val="21"/>
        </w:rPr>
        <w:t>“两强”的</w:t>
      </w:r>
      <w:r w:rsidRPr="00883549">
        <w:rPr>
          <w:szCs w:val="21"/>
        </w:rPr>
        <w:t>市场格局，</w:t>
      </w:r>
      <w:r w:rsidRPr="00883549">
        <w:rPr>
          <w:rFonts w:hint="eastAsia"/>
          <w:szCs w:val="21"/>
        </w:rPr>
        <w:t>这</w:t>
      </w:r>
      <w:r w:rsidRPr="00883549">
        <w:rPr>
          <w:szCs w:val="21"/>
        </w:rPr>
        <w:t>也无形中</w:t>
      </w:r>
      <w:proofErr w:type="gramStart"/>
      <w:r w:rsidR="000F5E39" w:rsidRPr="00883549">
        <w:rPr>
          <w:rFonts w:hint="eastAsia"/>
        </w:rPr>
        <w:t>“</w:t>
      </w:r>
      <w:r w:rsidRPr="00883549">
        <w:rPr>
          <w:rFonts w:hint="eastAsia"/>
          <w:szCs w:val="21"/>
        </w:rPr>
        <w:t>劝退</w:t>
      </w:r>
      <w:r w:rsidR="000F5E39" w:rsidRPr="00883549">
        <w:rPr>
          <w:rFonts w:hint="eastAsia"/>
        </w:rPr>
        <w:t>”</w:t>
      </w:r>
      <w:r w:rsidRPr="00883549">
        <w:rPr>
          <w:rFonts w:hint="eastAsia"/>
          <w:szCs w:val="21"/>
        </w:rPr>
        <w:t>着</w:t>
      </w:r>
      <w:proofErr w:type="gramEnd"/>
      <w:r w:rsidRPr="00883549">
        <w:rPr>
          <w:szCs w:val="21"/>
        </w:rPr>
        <w:t>新的挑战者。</w:t>
      </w:r>
      <w:r w:rsidRPr="00883549">
        <w:rPr>
          <w:rFonts w:hint="eastAsia"/>
        </w:rPr>
        <w:t>同时，</w:t>
      </w:r>
      <w:r w:rsidRPr="00883549">
        <w:rPr>
          <w:rFonts w:hint="eastAsia"/>
          <w:b/>
        </w:rPr>
        <w:t>通过持续深耕细分垂直领域，两大平台力争形成比较竞争优势。</w:t>
      </w:r>
      <w:r w:rsidRPr="00883549">
        <w:rPr>
          <w:rFonts w:hint="eastAsia"/>
        </w:rPr>
        <w:t>快手先后获得北京冬奥会、</w:t>
      </w:r>
      <w:r w:rsidRPr="00883549">
        <w:rPr>
          <w:rFonts w:hint="eastAsia"/>
        </w:rPr>
        <w:t>2021</w:t>
      </w:r>
      <w:r w:rsidRPr="00883549">
        <w:rPr>
          <w:rFonts w:hint="eastAsia"/>
        </w:rPr>
        <w:t>美洲杯、</w:t>
      </w:r>
      <w:r w:rsidRPr="00883549">
        <w:rPr>
          <w:rFonts w:hint="eastAsia"/>
        </w:rPr>
        <w:t>NBA</w:t>
      </w:r>
      <w:r w:rsidRPr="00883549">
        <w:rPr>
          <w:rFonts w:hint="eastAsia"/>
        </w:rPr>
        <w:t>等重要体育赛事的直播、视频点播及短视频版权，带动</w:t>
      </w:r>
      <w:r w:rsidRPr="00883549">
        <w:t>体育内容渗透和消费迅速增长，</w:t>
      </w:r>
      <w:r w:rsidRPr="00883549">
        <w:rPr>
          <w:rFonts w:hint="eastAsia"/>
        </w:rPr>
        <w:t>“短视频</w:t>
      </w:r>
      <w:r w:rsidRPr="00883549">
        <w:rPr>
          <w:rFonts w:hint="eastAsia"/>
        </w:rPr>
        <w:t>+</w:t>
      </w:r>
      <w:r w:rsidRPr="00883549">
        <w:t>体育</w:t>
      </w:r>
      <w:r w:rsidRPr="00883549">
        <w:rPr>
          <w:rFonts w:hint="eastAsia"/>
        </w:rPr>
        <w:t>”</w:t>
      </w:r>
      <w:r w:rsidRPr="00883549">
        <w:t>生态</w:t>
      </w:r>
      <w:r w:rsidRPr="00883549">
        <w:rPr>
          <w:rFonts w:hint="eastAsia"/>
        </w:rPr>
        <w:t>日趋</w:t>
      </w:r>
      <w:r w:rsidRPr="00883549">
        <w:t>成熟</w:t>
      </w:r>
      <w:r w:rsidRPr="00883549">
        <w:rPr>
          <w:rFonts w:hint="eastAsia"/>
        </w:rPr>
        <w:t>；</w:t>
      </w:r>
      <w:proofErr w:type="gramStart"/>
      <w:r w:rsidRPr="00883549">
        <w:rPr>
          <w:rFonts w:hint="eastAsia"/>
        </w:rPr>
        <w:t>抖音则</w:t>
      </w:r>
      <w:proofErr w:type="gramEnd"/>
      <w:r w:rsidRPr="00883549">
        <w:rPr>
          <w:rFonts w:hint="eastAsia"/>
        </w:rPr>
        <w:t>不断加码布局音乐</w:t>
      </w:r>
      <w:proofErr w:type="gramStart"/>
      <w:r w:rsidR="00F23183" w:rsidRPr="00883549">
        <w:rPr>
          <w:rFonts w:hint="eastAsia"/>
        </w:rPr>
        <w:t>版块</w:t>
      </w:r>
      <w:proofErr w:type="gramEnd"/>
      <w:r w:rsidRPr="00883549">
        <w:rPr>
          <w:rFonts w:hint="eastAsia"/>
        </w:rPr>
        <w:t>，搭建一站式</w:t>
      </w:r>
      <w:r w:rsidRPr="00883549">
        <w:t>音乐合作解决方案平台</w:t>
      </w:r>
      <w:r w:rsidRPr="00883549">
        <w:rPr>
          <w:rFonts w:hint="eastAsia"/>
        </w:rPr>
        <w:t>“炙热星河”，上线</w:t>
      </w:r>
      <w:r w:rsidR="000F5E39" w:rsidRPr="00883549">
        <w:rPr>
          <w:rFonts w:hint="eastAsia"/>
        </w:rPr>
        <w:t>“</w:t>
      </w:r>
      <w:r w:rsidRPr="00883549">
        <w:rPr>
          <w:rFonts w:eastAsiaTheme="minorEastAsia" w:hint="eastAsia"/>
        </w:rPr>
        <w:t>汽水音乐</w:t>
      </w:r>
      <w:r w:rsidR="000F5E39" w:rsidRPr="00883549">
        <w:rPr>
          <w:rFonts w:hint="eastAsia"/>
        </w:rPr>
        <w:t>”</w:t>
      </w:r>
      <w:r w:rsidRPr="00883549">
        <w:rPr>
          <w:rFonts w:hint="eastAsia"/>
        </w:rPr>
        <w:t>APP</w:t>
      </w:r>
      <w:r w:rsidRPr="00883549">
        <w:rPr>
          <w:rFonts w:hint="eastAsia"/>
        </w:rPr>
        <w:t>，重点</w:t>
      </w:r>
      <w:r w:rsidRPr="00883549">
        <w:t>推进</w:t>
      </w:r>
      <w:r w:rsidR="000F5E39" w:rsidRPr="00883549">
        <w:rPr>
          <w:rFonts w:hint="eastAsia"/>
        </w:rPr>
        <w:t>“</w:t>
      </w:r>
      <w:r w:rsidRPr="00883549">
        <w:t>2022</w:t>
      </w:r>
      <w:r w:rsidRPr="00883549">
        <w:rPr>
          <w:rFonts w:hint="eastAsia"/>
        </w:rPr>
        <w:t>抖音</w:t>
      </w:r>
      <w:r w:rsidRPr="00883549">
        <w:t>看见音乐计划</w:t>
      </w:r>
      <w:r w:rsidR="000F5E39" w:rsidRPr="00883549">
        <w:rPr>
          <w:rFonts w:hint="eastAsia"/>
        </w:rPr>
        <w:t>”</w:t>
      </w:r>
      <w:r w:rsidRPr="00883549">
        <w:rPr>
          <w:rFonts w:eastAsiaTheme="minorEastAsia" w:hint="eastAsia"/>
        </w:rPr>
        <w:t>等</w:t>
      </w:r>
      <w:r w:rsidRPr="00883549">
        <w:rPr>
          <w:rFonts w:hint="eastAsia"/>
        </w:rPr>
        <w:t>，实现与音乐的深度绑定。</w:t>
      </w:r>
    </w:p>
    <w:p w14:paraId="3A8EA2D5" w14:textId="08906CFE" w:rsidR="005F58E0" w:rsidRPr="00883549" w:rsidRDefault="005F58E0" w:rsidP="00DF05C0">
      <w:pPr>
        <w:ind w:firstLine="422"/>
      </w:pPr>
      <w:r w:rsidRPr="00883549">
        <w:rPr>
          <w:rFonts w:hint="eastAsia"/>
          <w:b/>
        </w:rPr>
        <w:t>短视频内容</w:t>
      </w:r>
      <w:r w:rsidRPr="00883549">
        <w:rPr>
          <w:b/>
        </w:rPr>
        <w:t>与电商进一步融合，</w:t>
      </w:r>
      <w:r w:rsidRPr="00883549">
        <w:rPr>
          <w:rFonts w:hint="eastAsia"/>
          <w:b/>
        </w:rPr>
        <w:t>电</w:t>
      </w:r>
      <w:proofErr w:type="gramStart"/>
      <w:r w:rsidRPr="00883549">
        <w:rPr>
          <w:rFonts w:hint="eastAsia"/>
          <w:b/>
        </w:rPr>
        <w:t>商</w:t>
      </w:r>
      <w:r w:rsidRPr="00883549">
        <w:rPr>
          <w:b/>
        </w:rPr>
        <w:t>产业</w:t>
      </w:r>
      <w:proofErr w:type="gramEnd"/>
      <w:r w:rsidRPr="00883549">
        <w:rPr>
          <w:b/>
        </w:rPr>
        <w:t>生态逐步完善</w:t>
      </w:r>
      <w:r w:rsidRPr="00883549">
        <w:rPr>
          <w:rFonts w:hint="eastAsia"/>
          <w:b/>
        </w:rPr>
        <w:t>。</w:t>
      </w:r>
      <w:r w:rsidRPr="00883549">
        <w:rPr>
          <w:rFonts w:hint="eastAsia"/>
        </w:rPr>
        <w:t>近年来，抖音、快手等短视频平台一方面</w:t>
      </w:r>
      <w:r w:rsidRPr="00883549">
        <w:t>持续促进从内容</w:t>
      </w:r>
      <w:r w:rsidRPr="00883549">
        <w:rPr>
          <w:rFonts w:hint="eastAsia"/>
        </w:rPr>
        <w:t>引流</w:t>
      </w:r>
      <w:r w:rsidRPr="00883549">
        <w:t>到电商营销，另一方面加速布局在线支付业务，</w:t>
      </w:r>
      <w:r w:rsidRPr="00883549">
        <w:rPr>
          <w:rFonts w:hint="eastAsia"/>
        </w:rPr>
        <w:t>短</w:t>
      </w:r>
      <w:proofErr w:type="gramStart"/>
      <w:r w:rsidRPr="00883549">
        <w:rPr>
          <w:rFonts w:hint="eastAsia"/>
        </w:rPr>
        <w:t>视频</w:t>
      </w:r>
      <w:r w:rsidRPr="00883549">
        <w:t>电商</w:t>
      </w:r>
      <w:r w:rsidRPr="00883549">
        <w:rPr>
          <w:rFonts w:hint="eastAsia"/>
        </w:rPr>
        <w:t>产业</w:t>
      </w:r>
      <w:proofErr w:type="gramEnd"/>
      <w:r w:rsidRPr="00883549">
        <w:t>生态</w:t>
      </w:r>
      <w:r w:rsidRPr="00883549">
        <w:rPr>
          <w:rFonts w:hint="eastAsia"/>
        </w:rPr>
        <w:t>逐渐</w:t>
      </w:r>
      <w:r w:rsidRPr="00883549">
        <w:t>形成。</w:t>
      </w:r>
      <w:r w:rsidRPr="00883549">
        <w:rPr>
          <w:rFonts w:hint="eastAsia"/>
        </w:rPr>
        <w:t>2</w:t>
      </w:r>
      <w:r w:rsidRPr="00883549">
        <w:t>022</w:t>
      </w:r>
      <w:r w:rsidRPr="00883549">
        <w:rPr>
          <w:rFonts w:hint="eastAsia"/>
        </w:rPr>
        <w:t>年</w:t>
      </w:r>
      <w:r w:rsidRPr="00883549">
        <w:t>，</w:t>
      </w:r>
      <w:r w:rsidRPr="00883549">
        <w:rPr>
          <w:rFonts w:hint="eastAsia"/>
        </w:rPr>
        <w:t>两大</w:t>
      </w:r>
      <w:r w:rsidRPr="00883549">
        <w:t>短视频平台均上线</w:t>
      </w:r>
      <w:r w:rsidRPr="00883549">
        <w:rPr>
          <w:rFonts w:hint="eastAsia"/>
        </w:rPr>
        <w:t>“</w:t>
      </w:r>
      <w:r w:rsidRPr="00883549">
        <w:t>商城</w:t>
      </w:r>
      <w:r w:rsidRPr="00883549">
        <w:rPr>
          <w:rFonts w:hint="eastAsia"/>
        </w:rPr>
        <w:t>”入口</w:t>
      </w:r>
      <w:r w:rsidRPr="00883549">
        <w:t>，</w:t>
      </w:r>
      <w:r w:rsidRPr="00883549">
        <w:rPr>
          <w:rFonts w:hint="eastAsia"/>
        </w:rPr>
        <w:t>与搜索、店铺、橱窗等“货架场景”形成互通，“货找人”和“人找货”相结合，覆盖用户全场景的购物行为和需求。</w:t>
      </w:r>
      <w:r w:rsidRPr="00883549">
        <w:rPr>
          <w:rFonts w:hint="eastAsia"/>
        </w:rPr>
        <w:t>6</w:t>
      </w:r>
      <w:r w:rsidRPr="00883549">
        <w:rPr>
          <w:rFonts w:hint="eastAsia"/>
        </w:rPr>
        <w:t>月</w:t>
      </w:r>
      <w:r w:rsidRPr="00883549">
        <w:t>，抖音短视频播放量同比增长</w:t>
      </w:r>
      <w:r w:rsidRPr="00883549">
        <w:rPr>
          <w:rFonts w:hint="eastAsia"/>
        </w:rPr>
        <w:t>44</w:t>
      </w:r>
      <w:r w:rsidRPr="00883549">
        <w:t>%</w:t>
      </w:r>
      <w:r w:rsidRPr="00883549">
        <w:rPr>
          <w:rFonts w:hint="eastAsia"/>
        </w:rPr>
        <w:t>；用户</w:t>
      </w:r>
      <w:r w:rsidRPr="00883549">
        <w:t>通过</w:t>
      </w:r>
      <w:r w:rsidRPr="00883549">
        <w:rPr>
          <w:rFonts w:hint="eastAsia"/>
        </w:rPr>
        <w:t>内容消费产生</w:t>
      </w:r>
      <w:r w:rsidRPr="00883549">
        <w:t>商品消费</w:t>
      </w:r>
      <w:r w:rsidRPr="00883549">
        <w:rPr>
          <w:rFonts w:hint="eastAsia"/>
        </w:rPr>
        <w:t>，短视频</w:t>
      </w:r>
      <w:r w:rsidRPr="00883549">
        <w:t>带来的</w:t>
      </w:r>
      <w:r w:rsidRPr="00883549">
        <w:rPr>
          <w:rFonts w:hint="eastAsia"/>
        </w:rPr>
        <w:t>商品</w:t>
      </w:r>
      <w:r w:rsidRPr="00883549">
        <w:t>交易总额</w:t>
      </w:r>
      <w:r w:rsidRPr="00883549">
        <w:rPr>
          <w:rFonts w:hint="eastAsia"/>
        </w:rPr>
        <w:t>同比增长</w:t>
      </w:r>
      <w:r w:rsidRPr="00883549">
        <w:rPr>
          <w:rFonts w:hint="eastAsia"/>
        </w:rPr>
        <w:t>161</w:t>
      </w:r>
      <w:r w:rsidRPr="00883549">
        <w:t>%</w:t>
      </w:r>
      <w:r w:rsidRPr="00883549">
        <w:rPr>
          <w:vertAlign w:val="superscript"/>
        </w:rPr>
        <w:footnoteReference w:id="54"/>
      </w:r>
      <w:r w:rsidRPr="00883549">
        <w:rPr>
          <w:rFonts w:hint="eastAsia"/>
        </w:rPr>
        <w:t>。</w:t>
      </w:r>
      <w:r w:rsidR="00F23183" w:rsidRPr="00883549">
        <w:rPr>
          <w:rFonts w:hint="eastAsia"/>
        </w:rPr>
        <w:t>第</w:t>
      </w:r>
      <w:r w:rsidRPr="00883549">
        <w:t>三季度，</w:t>
      </w:r>
      <w:proofErr w:type="gramStart"/>
      <w:r w:rsidRPr="00883549">
        <w:t>快手</w:t>
      </w:r>
      <w:r w:rsidRPr="00883549">
        <w:rPr>
          <w:rFonts w:hint="eastAsia"/>
        </w:rPr>
        <w:t>电</w:t>
      </w:r>
      <w:proofErr w:type="gramEnd"/>
      <w:r w:rsidRPr="00883549">
        <w:rPr>
          <w:rFonts w:hint="eastAsia"/>
        </w:rPr>
        <w:t>商商品交易总额达</w:t>
      </w:r>
      <w:r w:rsidRPr="00883549">
        <w:rPr>
          <w:rFonts w:hint="eastAsia"/>
        </w:rPr>
        <w:t>2225</w:t>
      </w:r>
      <w:r w:rsidRPr="00883549">
        <w:rPr>
          <w:rFonts w:hint="eastAsia"/>
        </w:rPr>
        <w:t>亿元，同比增长</w:t>
      </w:r>
      <w:r w:rsidRPr="00883549">
        <w:rPr>
          <w:rFonts w:hint="eastAsia"/>
        </w:rPr>
        <w:t>26.6%</w:t>
      </w:r>
      <w:r w:rsidRPr="00883549">
        <w:rPr>
          <w:rFonts w:hint="eastAsia"/>
        </w:rPr>
        <w:t>；</w:t>
      </w:r>
      <w:r w:rsidRPr="00883549">
        <w:rPr>
          <w:rFonts w:cs="Arial"/>
        </w:rPr>
        <w:t>依托流量和效率优势，持续吸引更多商家入驻，新开店商家数量同比增长近</w:t>
      </w:r>
      <w:r w:rsidRPr="00883549">
        <w:t>80%</w:t>
      </w:r>
      <w:r w:rsidRPr="00883549">
        <w:rPr>
          <w:rStyle w:val="affc"/>
        </w:rPr>
        <w:footnoteReference w:id="55"/>
      </w:r>
      <w:r w:rsidRPr="00883549">
        <w:rPr>
          <w:rFonts w:cs="Arial"/>
        </w:rPr>
        <w:t>。</w:t>
      </w:r>
    </w:p>
    <w:p w14:paraId="2F0D2E09" w14:textId="0F8A6B96" w:rsidR="00AA6A8C" w:rsidRPr="00883549" w:rsidRDefault="000E2C05" w:rsidP="00DF05C0">
      <w:pPr>
        <w:keepLines/>
        <w:numPr>
          <w:ilvl w:val="0"/>
          <w:numId w:val="13"/>
        </w:numPr>
        <w:topLinePunct/>
        <w:snapToGrid w:val="0"/>
        <w:spacing w:before="320" w:after="200"/>
        <w:ind w:left="0" w:firstLineChars="0" w:firstLine="0"/>
        <w:outlineLvl w:val="2"/>
        <w:rPr>
          <w:rFonts w:eastAsia="楷体_GB2312"/>
          <w:color w:val="000000" w:themeColor="text1"/>
          <w:sz w:val="30"/>
          <w:szCs w:val="30"/>
        </w:rPr>
      </w:pPr>
      <w:bookmarkStart w:id="449" w:name="_Toc130371070"/>
      <w:r w:rsidRPr="00883549">
        <w:rPr>
          <w:rFonts w:eastAsia="楷体_GB2312" w:hint="eastAsia"/>
          <w:color w:val="000000" w:themeColor="text1"/>
          <w:sz w:val="30"/>
          <w:szCs w:val="30"/>
        </w:rPr>
        <w:t>网络</w:t>
      </w:r>
      <w:r w:rsidRPr="00883549">
        <w:rPr>
          <w:rFonts w:eastAsia="楷体_GB2312"/>
          <w:color w:val="000000" w:themeColor="text1"/>
          <w:sz w:val="30"/>
          <w:szCs w:val="30"/>
        </w:rPr>
        <w:t>直播</w:t>
      </w:r>
      <w:bookmarkEnd w:id="443"/>
      <w:bookmarkEnd w:id="444"/>
      <w:bookmarkEnd w:id="445"/>
      <w:bookmarkEnd w:id="446"/>
      <w:bookmarkEnd w:id="447"/>
      <w:bookmarkEnd w:id="448"/>
      <w:bookmarkEnd w:id="449"/>
    </w:p>
    <w:p w14:paraId="251E47FA" w14:textId="77777777" w:rsidR="0099331E" w:rsidRPr="00883549" w:rsidRDefault="0099331E" w:rsidP="00DF05C0">
      <w:pPr>
        <w:ind w:firstLine="420"/>
        <w:rPr>
          <w:szCs w:val="21"/>
        </w:rPr>
      </w:pPr>
      <w:r w:rsidRPr="00883549">
        <w:rPr>
          <w:rFonts w:hint="eastAsia"/>
          <w:szCs w:val="21"/>
        </w:rPr>
        <w:t>截至</w:t>
      </w:r>
      <w:r w:rsidRPr="00883549">
        <w:rPr>
          <w:rFonts w:hint="eastAsia"/>
          <w:szCs w:val="21"/>
        </w:rPr>
        <w:t>2022</w:t>
      </w:r>
      <w:r w:rsidRPr="00883549">
        <w:rPr>
          <w:rFonts w:hint="eastAsia"/>
          <w:szCs w:val="21"/>
        </w:rPr>
        <w:t>年</w:t>
      </w:r>
      <w:r w:rsidRPr="00883549">
        <w:rPr>
          <w:rFonts w:hint="eastAsia"/>
          <w:szCs w:val="21"/>
        </w:rPr>
        <w:t>12</w:t>
      </w:r>
      <w:r w:rsidRPr="00883549">
        <w:rPr>
          <w:rFonts w:hint="eastAsia"/>
          <w:szCs w:val="21"/>
        </w:rPr>
        <w:t>月，我国网络直播用户规模达</w:t>
      </w:r>
      <w:r w:rsidRPr="00883549">
        <w:rPr>
          <w:szCs w:val="21"/>
        </w:rPr>
        <w:t>7.51</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月增长</w:t>
      </w:r>
      <w:r w:rsidRPr="00883549">
        <w:rPr>
          <w:szCs w:val="21"/>
        </w:rPr>
        <w:t>4728</w:t>
      </w:r>
      <w:r w:rsidRPr="00883549">
        <w:rPr>
          <w:rFonts w:hint="eastAsia"/>
          <w:szCs w:val="21"/>
        </w:rPr>
        <w:t>万，占网民整体的</w:t>
      </w:r>
      <w:r w:rsidRPr="00883549">
        <w:rPr>
          <w:szCs w:val="21"/>
        </w:rPr>
        <w:t>70.3</w:t>
      </w:r>
      <w:r w:rsidRPr="00883549">
        <w:rPr>
          <w:rFonts w:hint="eastAsia"/>
          <w:szCs w:val="21"/>
        </w:rPr>
        <w:t>%</w:t>
      </w:r>
      <w:r w:rsidRPr="00883549">
        <w:rPr>
          <w:rFonts w:hint="eastAsia"/>
          <w:szCs w:val="21"/>
        </w:rPr>
        <w:t>。其中，电商直播用户规模为</w:t>
      </w:r>
      <w:r w:rsidRPr="00883549">
        <w:rPr>
          <w:szCs w:val="21"/>
        </w:rPr>
        <w:t>5.15</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月增长</w:t>
      </w:r>
      <w:r w:rsidRPr="00883549">
        <w:rPr>
          <w:szCs w:val="21"/>
        </w:rPr>
        <w:t>5105</w:t>
      </w:r>
      <w:r w:rsidRPr="00883549">
        <w:rPr>
          <w:rFonts w:hint="eastAsia"/>
          <w:szCs w:val="21"/>
        </w:rPr>
        <w:t>万，占网民整体的</w:t>
      </w:r>
      <w:r w:rsidRPr="00883549">
        <w:rPr>
          <w:szCs w:val="21"/>
        </w:rPr>
        <w:t>48.2</w:t>
      </w:r>
      <w:r w:rsidRPr="00883549">
        <w:rPr>
          <w:rFonts w:hint="eastAsia"/>
          <w:szCs w:val="21"/>
        </w:rPr>
        <w:t>%</w:t>
      </w:r>
      <w:r w:rsidRPr="00883549">
        <w:rPr>
          <w:rFonts w:hint="eastAsia"/>
          <w:szCs w:val="21"/>
        </w:rPr>
        <w:t>；游戏直播的用户规模为</w:t>
      </w:r>
      <w:r w:rsidRPr="00883549">
        <w:rPr>
          <w:szCs w:val="21"/>
        </w:rPr>
        <w:t>2.66</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月减少</w:t>
      </w:r>
      <w:r w:rsidRPr="00883549">
        <w:rPr>
          <w:rFonts w:hint="eastAsia"/>
          <w:szCs w:val="21"/>
        </w:rPr>
        <w:t>3</w:t>
      </w:r>
      <w:r w:rsidRPr="00883549">
        <w:rPr>
          <w:szCs w:val="21"/>
        </w:rPr>
        <w:t>576</w:t>
      </w:r>
      <w:r w:rsidRPr="00883549">
        <w:rPr>
          <w:rFonts w:hint="eastAsia"/>
          <w:szCs w:val="21"/>
        </w:rPr>
        <w:t>万，占网民整体的</w:t>
      </w:r>
      <w:r w:rsidRPr="00883549">
        <w:rPr>
          <w:szCs w:val="21"/>
        </w:rPr>
        <w:t>24.9</w:t>
      </w:r>
      <w:r w:rsidRPr="00883549">
        <w:rPr>
          <w:rFonts w:hint="eastAsia"/>
          <w:szCs w:val="21"/>
        </w:rPr>
        <w:t>%</w:t>
      </w:r>
      <w:r w:rsidRPr="00883549">
        <w:rPr>
          <w:rFonts w:hint="eastAsia"/>
          <w:szCs w:val="21"/>
        </w:rPr>
        <w:t>；真人秀直播的用户规模为</w:t>
      </w:r>
      <w:r w:rsidRPr="00883549">
        <w:rPr>
          <w:szCs w:val="21"/>
        </w:rPr>
        <w:t>1.87</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月减少</w:t>
      </w:r>
      <w:r w:rsidRPr="00883549">
        <w:rPr>
          <w:szCs w:val="21"/>
        </w:rPr>
        <w:t>699</w:t>
      </w:r>
      <w:r w:rsidRPr="00883549">
        <w:rPr>
          <w:rFonts w:hint="eastAsia"/>
          <w:szCs w:val="21"/>
        </w:rPr>
        <w:t>万，占网民整体的</w:t>
      </w:r>
      <w:r w:rsidRPr="00883549">
        <w:rPr>
          <w:szCs w:val="21"/>
        </w:rPr>
        <w:t>17.5</w:t>
      </w:r>
      <w:r w:rsidRPr="00883549">
        <w:rPr>
          <w:rFonts w:hint="eastAsia"/>
          <w:szCs w:val="21"/>
        </w:rPr>
        <w:t>%</w:t>
      </w:r>
      <w:r w:rsidRPr="00883549">
        <w:rPr>
          <w:rFonts w:hint="eastAsia"/>
          <w:szCs w:val="21"/>
        </w:rPr>
        <w:t>；演唱会直播的用户规模为</w:t>
      </w:r>
      <w:r w:rsidRPr="00883549">
        <w:rPr>
          <w:szCs w:val="21"/>
        </w:rPr>
        <w:t>2.07</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月增长</w:t>
      </w:r>
      <w:r w:rsidRPr="00883549">
        <w:rPr>
          <w:szCs w:val="21"/>
        </w:rPr>
        <w:t>6491</w:t>
      </w:r>
      <w:r w:rsidRPr="00883549">
        <w:rPr>
          <w:rFonts w:hint="eastAsia"/>
          <w:szCs w:val="21"/>
        </w:rPr>
        <w:t>万，占网民整体的</w:t>
      </w:r>
      <w:r w:rsidRPr="00883549">
        <w:rPr>
          <w:szCs w:val="21"/>
        </w:rPr>
        <w:t>19.4</w:t>
      </w:r>
      <w:r w:rsidRPr="00883549">
        <w:rPr>
          <w:rFonts w:hint="eastAsia"/>
          <w:szCs w:val="21"/>
        </w:rPr>
        <w:t>%</w:t>
      </w:r>
      <w:r w:rsidRPr="00883549">
        <w:rPr>
          <w:rFonts w:hint="eastAsia"/>
          <w:szCs w:val="21"/>
        </w:rPr>
        <w:t>；体育直播的用户规模为</w:t>
      </w:r>
      <w:r w:rsidRPr="00883549">
        <w:rPr>
          <w:rFonts w:hint="eastAsia"/>
          <w:szCs w:val="21"/>
        </w:rPr>
        <w:t>3</w:t>
      </w:r>
      <w:r w:rsidRPr="00883549">
        <w:rPr>
          <w:szCs w:val="21"/>
        </w:rPr>
        <w:t>.73</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月增长</w:t>
      </w:r>
      <w:r w:rsidRPr="00883549">
        <w:rPr>
          <w:szCs w:val="21"/>
        </w:rPr>
        <w:t>8955</w:t>
      </w:r>
      <w:r w:rsidRPr="00883549">
        <w:rPr>
          <w:rFonts w:hint="eastAsia"/>
          <w:szCs w:val="21"/>
        </w:rPr>
        <w:t>万，占网民整体的</w:t>
      </w:r>
      <w:r w:rsidRPr="00883549">
        <w:rPr>
          <w:szCs w:val="21"/>
        </w:rPr>
        <w:t>35.0</w:t>
      </w:r>
      <w:r w:rsidRPr="00883549">
        <w:rPr>
          <w:rFonts w:hint="eastAsia"/>
          <w:szCs w:val="21"/>
        </w:rPr>
        <w:t>%</w:t>
      </w:r>
      <w:r w:rsidRPr="00883549">
        <w:rPr>
          <w:rFonts w:hint="eastAsia"/>
          <w:szCs w:val="21"/>
        </w:rPr>
        <w:t>。</w:t>
      </w:r>
    </w:p>
    <w:p w14:paraId="15BC01D0" w14:textId="77777777" w:rsidR="0099331E" w:rsidRPr="00883549" w:rsidRDefault="0099331E" w:rsidP="00DF05C0">
      <w:pPr>
        <w:keepNext/>
        <w:ind w:firstLineChars="0" w:firstLine="0"/>
        <w:jc w:val="center"/>
      </w:pPr>
      <w:r w:rsidRPr="00883549">
        <w:rPr>
          <w:noProof/>
          <w:color w:val="000000" w:themeColor="text1"/>
        </w:rPr>
        <w:lastRenderedPageBreak/>
        <w:drawing>
          <wp:inline distT="0" distB="0" distL="0" distR="0" wp14:anchorId="4D86D634" wp14:editId="00A8E251">
            <wp:extent cx="5067300" cy="2876550"/>
            <wp:effectExtent l="0" t="0" r="0" b="0"/>
            <wp:docPr id="225" name="图表 22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31CAD9A7" w14:textId="2E27AABB"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37</w:t>
      </w:r>
      <w:r w:rsidRPr="00883549">
        <w:fldChar w:fldCharType="end"/>
      </w:r>
      <w:r w:rsidRPr="00883549">
        <w:t xml:space="preserve">  2018.12-2022.12</w:t>
      </w:r>
      <w:r w:rsidRPr="00883549">
        <w:t>网络直播用户规模及使用率</w:t>
      </w:r>
    </w:p>
    <w:p w14:paraId="1A24554A" w14:textId="77777777" w:rsidR="0099331E" w:rsidRPr="00883549" w:rsidRDefault="0099331E" w:rsidP="00DF05C0">
      <w:pPr>
        <w:ind w:firstLine="420"/>
        <w:rPr>
          <w:szCs w:val="21"/>
        </w:rPr>
      </w:pPr>
      <w:r w:rsidRPr="00883549">
        <w:rPr>
          <w:rFonts w:hint="eastAsia"/>
          <w:szCs w:val="21"/>
        </w:rPr>
        <w:t>网络</w:t>
      </w:r>
      <w:proofErr w:type="gramStart"/>
      <w:r w:rsidRPr="00883549">
        <w:rPr>
          <w:rFonts w:hint="eastAsia"/>
          <w:szCs w:val="21"/>
        </w:rPr>
        <w:t>直播业</w:t>
      </w:r>
      <w:proofErr w:type="gramEnd"/>
      <w:r w:rsidRPr="00883549">
        <w:rPr>
          <w:rFonts w:hint="eastAsia"/>
          <w:szCs w:val="21"/>
        </w:rPr>
        <w:t>态在</w:t>
      </w:r>
      <w:r w:rsidRPr="00883549">
        <w:rPr>
          <w:rFonts w:hint="eastAsia"/>
          <w:szCs w:val="21"/>
        </w:rPr>
        <w:t>2</w:t>
      </w:r>
      <w:r w:rsidRPr="00883549">
        <w:rPr>
          <w:szCs w:val="21"/>
        </w:rPr>
        <w:t>022</w:t>
      </w:r>
      <w:r w:rsidRPr="00883549">
        <w:rPr>
          <w:rFonts w:hint="eastAsia"/>
          <w:szCs w:val="21"/>
        </w:rPr>
        <w:t>年的发展主要体现在电商</w:t>
      </w:r>
      <w:proofErr w:type="gramStart"/>
      <w:r w:rsidRPr="00883549">
        <w:rPr>
          <w:rFonts w:hint="eastAsia"/>
          <w:szCs w:val="21"/>
        </w:rPr>
        <w:t>直播业</w:t>
      </w:r>
      <w:proofErr w:type="gramEnd"/>
      <w:r w:rsidRPr="00883549">
        <w:rPr>
          <w:rFonts w:hint="eastAsia"/>
          <w:szCs w:val="21"/>
        </w:rPr>
        <w:t>态日趋成熟、专业化公益</w:t>
      </w:r>
      <w:proofErr w:type="gramStart"/>
      <w:r w:rsidRPr="00883549">
        <w:rPr>
          <w:rFonts w:hint="eastAsia"/>
          <w:szCs w:val="21"/>
        </w:rPr>
        <w:t>化内容</w:t>
      </w:r>
      <w:proofErr w:type="gramEnd"/>
      <w:r w:rsidRPr="00883549">
        <w:rPr>
          <w:rFonts w:hint="eastAsia"/>
          <w:szCs w:val="21"/>
        </w:rPr>
        <w:t>深受青睐、与新兴技术融合更加紧密等三个方面。</w:t>
      </w:r>
    </w:p>
    <w:p w14:paraId="7EE8B7F1" w14:textId="0B778CF5" w:rsidR="0099331E" w:rsidRPr="00883549" w:rsidRDefault="0099331E" w:rsidP="00DF05C0">
      <w:pPr>
        <w:ind w:firstLine="422"/>
        <w:rPr>
          <w:szCs w:val="21"/>
        </w:rPr>
      </w:pPr>
      <w:r w:rsidRPr="00883549">
        <w:rPr>
          <w:rFonts w:hint="eastAsia"/>
          <w:b/>
          <w:bCs/>
          <w:szCs w:val="21"/>
        </w:rPr>
        <w:t>首先，电商直播发展日趋成熟，拉动企业营收。一是电商直播业务成为</w:t>
      </w:r>
      <w:proofErr w:type="gramStart"/>
      <w:r w:rsidRPr="00883549">
        <w:rPr>
          <w:rFonts w:hint="eastAsia"/>
          <w:b/>
          <w:bCs/>
          <w:szCs w:val="21"/>
        </w:rPr>
        <w:t>传统电</w:t>
      </w:r>
      <w:proofErr w:type="gramEnd"/>
      <w:r w:rsidRPr="00883549">
        <w:rPr>
          <w:rFonts w:hint="eastAsia"/>
          <w:b/>
          <w:bCs/>
          <w:szCs w:val="21"/>
        </w:rPr>
        <w:t>商平台营收的重要抓手。</w:t>
      </w:r>
      <w:r w:rsidRPr="00883549">
        <w:rPr>
          <w:rFonts w:hint="eastAsia"/>
          <w:szCs w:val="21"/>
        </w:rPr>
        <w:t>以阿里巴巴电商直播数据为例，</w:t>
      </w:r>
      <w:proofErr w:type="gramStart"/>
      <w:r w:rsidRPr="00883549">
        <w:rPr>
          <w:rFonts w:hint="eastAsia"/>
          <w:szCs w:val="21"/>
        </w:rPr>
        <w:t>天猫“双</w:t>
      </w:r>
      <w:r w:rsidRPr="00883549">
        <w:rPr>
          <w:rFonts w:hint="eastAsia"/>
          <w:szCs w:val="21"/>
        </w:rPr>
        <w:t>1</w:t>
      </w:r>
      <w:r w:rsidRPr="00883549">
        <w:rPr>
          <w:szCs w:val="21"/>
        </w:rPr>
        <w:t>1</w:t>
      </w:r>
      <w:r w:rsidRPr="00883549">
        <w:rPr>
          <w:rFonts w:hint="eastAsia"/>
          <w:szCs w:val="21"/>
        </w:rPr>
        <w:t>”</w:t>
      </w:r>
      <w:proofErr w:type="gramEnd"/>
      <w:r w:rsidRPr="00883549">
        <w:rPr>
          <w:rFonts w:hint="eastAsia"/>
          <w:szCs w:val="21"/>
        </w:rPr>
        <w:t>期间，</w:t>
      </w:r>
      <w:proofErr w:type="gramStart"/>
      <w:r w:rsidRPr="00883549">
        <w:rPr>
          <w:rFonts w:hint="eastAsia"/>
          <w:szCs w:val="21"/>
        </w:rPr>
        <w:t>6</w:t>
      </w:r>
      <w:r w:rsidRPr="00883549">
        <w:rPr>
          <w:szCs w:val="21"/>
        </w:rPr>
        <w:t>2</w:t>
      </w:r>
      <w:r w:rsidRPr="00883549">
        <w:rPr>
          <w:rFonts w:hint="eastAsia"/>
          <w:szCs w:val="21"/>
        </w:rPr>
        <w:t>个淘宝直播</w:t>
      </w:r>
      <w:proofErr w:type="gramEnd"/>
      <w:r w:rsidRPr="00883549">
        <w:rPr>
          <w:rFonts w:hint="eastAsia"/>
          <w:szCs w:val="21"/>
        </w:rPr>
        <w:t>间成交额过亿元，</w:t>
      </w:r>
      <w:proofErr w:type="gramStart"/>
      <w:r w:rsidRPr="00883549">
        <w:rPr>
          <w:rFonts w:hint="eastAsia"/>
          <w:szCs w:val="21"/>
        </w:rPr>
        <w:t>6</w:t>
      </w:r>
      <w:r w:rsidRPr="00883549">
        <w:rPr>
          <w:szCs w:val="21"/>
        </w:rPr>
        <w:t>32</w:t>
      </w:r>
      <w:r w:rsidRPr="00883549">
        <w:rPr>
          <w:rFonts w:hint="eastAsia"/>
          <w:szCs w:val="21"/>
        </w:rPr>
        <w:t>个淘宝直播</w:t>
      </w:r>
      <w:proofErr w:type="gramEnd"/>
      <w:r w:rsidRPr="00883549">
        <w:rPr>
          <w:rFonts w:hint="eastAsia"/>
          <w:szCs w:val="21"/>
        </w:rPr>
        <w:t>间成交额在千万元以上，新主播成交额同比增长</w:t>
      </w:r>
      <w:r w:rsidRPr="00883549">
        <w:rPr>
          <w:rFonts w:hint="eastAsia"/>
          <w:szCs w:val="21"/>
        </w:rPr>
        <w:t>3</w:t>
      </w:r>
      <w:r w:rsidRPr="00883549">
        <w:rPr>
          <w:szCs w:val="21"/>
        </w:rPr>
        <w:t>45</w:t>
      </w:r>
      <w:r w:rsidRPr="00883549">
        <w:rPr>
          <w:rFonts w:hint="eastAsia"/>
          <w:szCs w:val="21"/>
        </w:rPr>
        <w:t>%</w:t>
      </w:r>
      <w:r w:rsidR="008C455E" w:rsidRPr="00883549">
        <w:rPr>
          <w:rStyle w:val="affc"/>
          <w:szCs w:val="21"/>
        </w:rPr>
        <w:footnoteReference w:id="56"/>
      </w:r>
      <w:r w:rsidRPr="00883549">
        <w:rPr>
          <w:rFonts w:hint="eastAsia"/>
          <w:szCs w:val="21"/>
        </w:rPr>
        <w:t>。</w:t>
      </w:r>
      <w:r w:rsidRPr="00883549">
        <w:rPr>
          <w:rFonts w:hint="eastAsia"/>
          <w:b/>
          <w:bCs/>
          <w:szCs w:val="21"/>
        </w:rPr>
        <w:t>二是短视频平台对电商直播业务的探索初见成效。</w:t>
      </w:r>
      <w:r w:rsidRPr="00883549">
        <w:rPr>
          <w:rFonts w:hint="eastAsia"/>
          <w:szCs w:val="21"/>
        </w:rPr>
        <w:t>以“双</w:t>
      </w:r>
      <w:r w:rsidRPr="00883549">
        <w:rPr>
          <w:rFonts w:hint="eastAsia"/>
          <w:szCs w:val="21"/>
        </w:rPr>
        <w:t>1</w:t>
      </w:r>
      <w:r w:rsidRPr="00883549">
        <w:rPr>
          <w:szCs w:val="21"/>
        </w:rPr>
        <w:t>1</w:t>
      </w:r>
      <w:r w:rsidRPr="00883549">
        <w:rPr>
          <w:rFonts w:hint="eastAsia"/>
          <w:szCs w:val="21"/>
        </w:rPr>
        <w:t>”期间为例，</w:t>
      </w:r>
      <w:proofErr w:type="gramStart"/>
      <w:r w:rsidRPr="00883549">
        <w:rPr>
          <w:rFonts w:hint="eastAsia"/>
          <w:szCs w:val="21"/>
        </w:rPr>
        <w:t>抖音电</w:t>
      </w:r>
      <w:proofErr w:type="gramEnd"/>
      <w:r w:rsidRPr="00883549">
        <w:rPr>
          <w:rFonts w:hint="eastAsia"/>
          <w:szCs w:val="21"/>
        </w:rPr>
        <w:t>商参与“双</w:t>
      </w:r>
      <w:r w:rsidRPr="00883549">
        <w:rPr>
          <w:rFonts w:hint="eastAsia"/>
          <w:szCs w:val="21"/>
        </w:rPr>
        <w:t>1</w:t>
      </w:r>
      <w:r w:rsidRPr="00883549">
        <w:rPr>
          <w:szCs w:val="21"/>
        </w:rPr>
        <w:t>1</w:t>
      </w:r>
      <w:r w:rsidRPr="00883549">
        <w:rPr>
          <w:rFonts w:hint="eastAsia"/>
          <w:szCs w:val="21"/>
        </w:rPr>
        <w:t>”活动的商家数量同比增长</w:t>
      </w:r>
      <w:r w:rsidRPr="00883549">
        <w:rPr>
          <w:rFonts w:hint="eastAsia"/>
          <w:szCs w:val="21"/>
        </w:rPr>
        <w:t>8</w:t>
      </w:r>
      <w:r w:rsidRPr="00883549">
        <w:rPr>
          <w:szCs w:val="21"/>
        </w:rPr>
        <w:t>6</w:t>
      </w:r>
      <w:r w:rsidRPr="00883549">
        <w:rPr>
          <w:rFonts w:hint="eastAsia"/>
          <w:szCs w:val="21"/>
        </w:rPr>
        <w:t>%</w:t>
      </w:r>
      <w:r w:rsidRPr="00883549">
        <w:rPr>
          <w:rFonts w:hint="eastAsia"/>
          <w:szCs w:val="21"/>
        </w:rPr>
        <w:t>，</w:t>
      </w:r>
      <w:r w:rsidRPr="00883549">
        <w:rPr>
          <w:rFonts w:hint="eastAsia"/>
          <w:szCs w:val="21"/>
        </w:rPr>
        <w:t>7</w:t>
      </w:r>
      <w:r w:rsidRPr="00883549">
        <w:rPr>
          <w:szCs w:val="21"/>
        </w:rPr>
        <w:t>667</w:t>
      </w:r>
      <w:r w:rsidRPr="00883549">
        <w:rPr>
          <w:rFonts w:hint="eastAsia"/>
          <w:szCs w:val="21"/>
        </w:rPr>
        <w:t>个直播间销售额超过百万元；快手参与活动的买家数量同比增长超过</w:t>
      </w:r>
      <w:r w:rsidRPr="00883549">
        <w:rPr>
          <w:rFonts w:hint="eastAsia"/>
          <w:szCs w:val="21"/>
        </w:rPr>
        <w:t>4</w:t>
      </w:r>
      <w:r w:rsidRPr="00883549">
        <w:rPr>
          <w:szCs w:val="21"/>
        </w:rPr>
        <w:t>0</w:t>
      </w:r>
      <w:r w:rsidRPr="00883549">
        <w:rPr>
          <w:rFonts w:hint="eastAsia"/>
          <w:szCs w:val="21"/>
        </w:rPr>
        <w:t>%</w:t>
      </w:r>
      <w:r w:rsidRPr="00883549">
        <w:rPr>
          <w:rStyle w:val="affc"/>
          <w:szCs w:val="21"/>
        </w:rPr>
        <w:footnoteReference w:id="57"/>
      </w:r>
      <w:r w:rsidRPr="00883549">
        <w:rPr>
          <w:rFonts w:hint="eastAsia"/>
          <w:szCs w:val="21"/>
        </w:rPr>
        <w:t>。</w:t>
      </w:r>
    </w:p>
    <w:p w14:paraId="40E5A45E" w14:textId="7BE75632" w:rsidR="0099331E" w:rsidRPr="00883549" w:rsidRDefault="0099331E" w:rsidP="00DF05C0">
      <w:pPr>
        <w:ind w:firstLine="422"/>
        <w:rPr>
          <w:szCs w:val="21"/>
        </w:rPr>
      </w:pPr>
      <w:r w:rsidRPr="00883549">
        <w:rPr>
          <w:rFonts w:hint="eastAsia"/>
          <w:b/>
          <w:bCs/>
          <w:szCs w:val="21"/>
        </w:rPr>
        <w:t>其次，网络直播内容的专业化、公益化成为重要趋势。一是专业化内容愈发受到青睐。</w:t>
      </w:r>
      <w:proofErr w:type="gramStart"/>
      <w:r w:rsidRPr="00883549">
        <w:rPr>
          <w:rFonts w:hint="eastAsia"/>
          <w:szCs w:val="21"/>
        </w:rPr>
        <w:t>抖音数据</w:t>
      </w:r>
      <w:proofErr w:type="gramEnd"/>
      <w:r w:rsidRPr="00883549">
        <w:rPr>
          <w:rFonts w:hint="eastAsia"/>
          <w:szCs w:val="21"/>
        </w:rPr>
        <w:t>显示，</w:t>
      </w:r>
      <w:r w:rsidRPr="00883549">
        <w:rPr>
          <w:szCs w:val="21"/>
        </w:rPr>
        <w:t>过去一年包括戏曲、乐器、舞蹈、话剧等艺术门类的演艺类直播在抖音开播超过</w:t>
      </w:r>
      <w:r w:rsidRPr="00883549">
        <w:rPr>
          <w:szCs w:val="21"/>
        </w:rPr>
        <w:t>3200</w:t>
      </w:r>
      <w:r w:rsidRPr="00883549">
        <w:rPr>
          <w:szCs w:val="21"/>
        </w:rPr>
        <w:t>万场，演艺类直播打</w:t>
      </w:r>
      <w:proofErr w:type="gramStart"/>
      <w:r w:rsidRPr="00883549">
        <w:rPr>
          <w:szCs w:val="21"/>
        </w:rPr>
        <w:t>赏收入</w:t>
      </w:r>
      <w:proofErr w:type="gramEnd"/>
      <w:r w:rsidRPr="00883549">
        <w:rPr>
          <w:szCs w:val="21"/>
        </w:rPr>
        <w:t>同比增长</w:t>
      </w:r>
      <w:r w:rsidRPr="00883549">
        <w:rPr>
          <w:szCs w:val="21"/>
        </w:rPr>
        <w:t>46%</w:t>
      </w:r>
      <w:r w:rsidRPr="00883549">
        <w:rPr>
          <w:szCs w:val="21"/>
        </w:rPr>
        <w:t>，超过</w:t>
      </w:r>
      <w:r w:rsidRPr="00883549">
        <w:rPr>
          <w:szCs w:val="21"/>
        </w:rPr>
        <w:t>6</w:t>
      </w:r>
      <w:r w:rsidRPr="00883549">
        <w:rPr>
          <w:szCs w:val="21"/>
        </w:rPr>
        <w:t>万名才艺主播实现月均直播收入过万元</w:t>
      </w:r>
      <w:r w:rsidR="008C455E" w:rsidRPr="00883549">
        <w:rPr>
          <w:rStyle w:val="affc"/>
          <w:szCs w:val="21"/>
        </w:rPr>
        <w:footnoteReference w:id="58"/>
      </w:r>
      <w:r w:rsidRPr="00883549">
        <w:rPr>
          <w:rFonts w:hint="eastAsia"/>
          <w:szCs w:val="21"/>
        </w:rPr>
        <w:t>。</w:t>
      </w:r>
      <w:r w:rsidRPr="00883549">
        <w:rPr>
          <w:rFonts w:hint="eastAsia"/>
          <w:b/>
          <w:bCs/>
          <w:szCs w:val="21"/>
        </w:rPr>
        <w:t>二是公益</w:t>
      </w:r>
      <w:proofErr w:type="gramStart"/>
      <w:r w:rsidRPr="00883549">
        <w:rPr>
          <w:rFonts w:hint="eastAsia"/>
          <w:b/>
          <w:bCs/>
          <w:szCs w:val="21"/>
        </w:rPr>
        <w:t>化内容</w:t>
      </w:r>
      <w:proofErr w:type="gramEnd"/>
      <w:r w:rsidRPr="00883549">
        <w:rPr>
          <w:rFonts w:hint="eastAsia"/>
          <w:b/>
          <w:bCs/>
          <w:szCs w:val="21"/>
        </w:rPr>
        <w:t>广受关注。</w:t>
      </w:r>
      <w:r w:rsidRPr="00883549">
        <w:rPr>
          <w:rFonts w:hint="eastAsia"/>
          <w:szCs w:val="21"/>
        </w:rPr>
        <w:t>数据显示，阿里公益</w:t>
      </w:r>
      <w:proofErr w:type="gramStart"/>
      <w:r w:rsidRPr="00883549">
        <w:rPr>
          <w:rFonts w:hint="eastAsia"/>
          <w:szCs w:val="21"/>
        </w:rPr>
        <w:t>与淘宝直播</w:t>
      </w:r>
      <w:proofErr w:type="gramEnd"/>
      <w:r w:rsidRPr="00883549">
        <w:rPr>
          <w:rFonts w:hint="eastAsia"/>
          <w:szCs w:val="21"/>
        </w:rPr>
        <w:t>共同主办的“热土丰收节”有超过</w:t>
      </w:r>
      <w:r w:rsidRPr="00883549">
        <w:rPr>
          <w:szCs w:val="21"/>
        </w:rPr>
        <w:t>1</w:t>
      </w:r>
      <w:r w:rsidRPr="00883549">
        <w:rPr>
          <w:szCs w:val="21"/>
        </w:rPr>
        <w:t>万名乡村主播参与活动</w:t>
      </w:r>
      <w:r w:rsidRPr="00883549">
        <w:rPr>
          <w:rFonts w:hint="eastAsia"/>
          <w:szCs w:val="21"/>
        </w:rPr>
        <w:t>。</w:t>
      </w:r>
      <w:r w:rsidR="004E15CB" w:rsidRPr="00883549">
        <w:rPr>
          <w:rFonts w:hint="eastAsia"/>
          <w:szCs w:val="21"/>
        </w:rPr>
        <w:t>2</w:t>
      </w:r>
      <w:r w:rsidR="004E15CB" w:rsidRPr="00883549">
        <w:rPr>
          <w:szCs w:val="21"/>
        </w:rPr>
        <w:t>022</w:t>
      </w:r>
      <w:r w:rsidR="004E15CB" w:rsidRPr="00883549">
        <w:rPr>
          <w:rFonts w:hint="eastAsia"/>
          <w:szCs w:val="21"/>
        </w:rPr>
        <w:t>年</w:t>
      </w:r>
      <w:r w:rsidR="004E15CB" w:rsidRPr="00883549">
        <w:rPr>
          <w:rFonts w:hint="eastAsia"/>
          <w:szCs w:val="21"/>
        </w:rPr>
        <w:t>9</w:t>
      </w:r>
      <w:r w:rsidR="004E15CB" w:rsidRPr="00883549">
        <w:rPr>
          <w:rFonts w:hint="eastAsia"/>
          <w:szCs w:val="21"/>
        </w:rPr>
        <w:t>月以来</w:t>
      </w:r>
      <w:r w:rsidR="000F178F" w:rsidRPr="00883549">
        <w:rPr>
          <w:rFonts w:hint="eastAsia"/>
          <w:szCs w:val="21"/>
        </w:rPr>
        <w:t>，</w:t>
      </w:r>
      <w:proofErr w:type="gramStart"/>
      <w:r w:rsidRPr="00883549">
        <w:rPr>
          <w:szCs w:val="21"/>
        </w:rPr>
        <w:t>淘宝直播</w:t>
      </w:r>
      <w:proofErr w:type="gramEnd"/>
      <w:r w:rsidRPr="00883549">
        <w:rPr>
          <w:szCs w:val="21"/>
        </w:rPr>
        <w:t>开展</w:t>
      </w:r>
      <w:r w:rsidRPr="00883549">
        <w:rPr>
          <w:szCs w:val="21"/>
        </w:rPr>
        <w:t>20</w:t>
      </w:r>
      <w:r w:rsidRPr="00883549">
        <w:rPr>
          <w:szCs w:val="21"/>
        </w:rPr>
        <w:t>万场村播，吸引超过</w:t>
      </w:r>
      <w:r w:rsidRPr="00883549">
        <w:rPr>
          <w:szCs w:val="21"/>
        </w:rPr>
        <w:t>7</w:t>
      </w:r>
      <w:r w:rsidRPr="00883549">
        <w:rPr>
          <w:szCs w:val="21"/>
        </w:rPr>
        <w:t>亿次消费者观看，带动</w:t>
      </w:r>
      <w:r w:rsidRPr="00883549">
        <w:rPr>
          <w:szCs w:val="21"/>
        </w:rPr>
        <w:t>400</w:t>
      </w:r>
      <w:r w:rsidRPr="00883549">
        <w:rPr>
          <w:szCs w:val="21"/>
        </w:rPr>
        <w:t>万订单量</w:t>
      </w:r>
      <w:r w:rsidR="008C455E" w:rsidRPr="00883549">
        <w:rPr>
          <w:rStyle w:val="affc"/>
          <w:szCs w:val="21"/>
        </w:rPr>
        <w:footnoteReference w:id="59"/>
      </w:r>
      <w:r w:rsidRPr="00883549">
        <w:rPr>
          <w:rFonts w:hint="eastAsia"/>
          <w:szCs w:val="21"/>
        </w:rPr>
        <w:t>。</w:t>
      </w:r>
      <w:r w:rsidRPr="00883549">
        <w:rPr>
          <w:rFonts w:hint="eastAsia"/>
          <w:b/>
          <w:szCs w:val="21"/>
        </w:rPr>
        <w:t>三是双语直播带</w:t>
      </w:r>
      <w:proofErr w:type="gramStart"/>
      <w:r w:rsidRPr="00883549">
        <w:rPr>
          <w:rFonts w:hint="eastAsia"/>
          <w:b/>
          <w:szCs w:val="21"/>
        </w:rPr>
        <w:t>货成为</w:t>
      </w:r>
      <w:proofErr w:type="gramEnd"/>
      <w:r w:rsidRPr="00883549">
        <w:rPr>
          <w:rFonts w:hint="eastAsia"/>
          <w:b/>
          <w:szCs w:val="21"/>
        </w:rPr>
        <w:t>新热点。</w:t>
      </w:r>
      <w:r w:rsidRPr="00883549">
        <w:rPr>
          <w:rFonts w:hint="eastAsia"/>
          <w:szCs w:val="21"/>
        </w:rPr>
        <w:t>依托自身业务优势，新东方推出双语直播带货模式，将英语教育与电商直播进行融合，形成了新</w:t>
      </w:r>
      <w:r w:rsidRPr="00883549">
        <w:rPr>
          <w:rFonts w:hint="eastAsia"/>
          <w:szCs w:val="21"/>
        </w:rPr>
        <w:lastRenderedPageBreak/>
        <w:t>颖的</w:t>
      </w:r>
      <w:proofErr w:type="gramStart"/>
      <w:r w:rsidRPr="00883549">
        <w:rPr>
          <w:rFonts w:hint="eastAsia"/>
          <w:szCs w:val="21"/>
        </w:rPr>
        <w:t>直播业</w:t>
      </w:r>
      <w:proofErr w:type="gramEnd"/>
      <w:r w:rsidRPr="00883549">
        <w:rPr>
          <w:rFonts w:hint="eastAsia"/>
          <w:szCs w:val="21"/>
        </w:rPr>
        <w:t>态，连续数月</w:t>
      </w:r>
      <w:proofErr w:type="gramStart"/>
      <w:r w:rsidRPr="00883549">
        <w:rPr>
          <w:rFonts w:hint="eastAsia"/>
          <w:szCs w:val="21"/>
        </w:rPr>
        <w:t>成为抖音月度</w:t>
      </w:r>
      <w:proofErr w:type="gramEnd"/>
      <w:r w:rsidRPr="00883549">
        <w:rPr>
          <w:rFonts w:hint="eastAsia"/>
          <w:szCs w:val="21"/>
        </w:rPr>
        <w:t>直播</w:t>
      </w:r>
      <w:proofErr w:type="gramStart"/>
      <w:r w:rsidRPr="00883549">
        <w:rPr>
          <w:rFonts w:hint="eastAsia"/>
          <w:szCs w:val="21"/>
        </w:rPr>
        <w:t>带货榜榜首</w:t>
      </w:r>
      <w:proofErr w:type="gramEnd"/>
      <w:r w:rsidRPr="00883549">
        <w:rPr>
          <w:rFonts w:hint="eastAsia"/>
          <w:szCs w:val="21"/>
        </w:rPr>
        <w:t>。</w:t>
      </w:r>
    </w:p>
    <w:p w14:paraId="44DF81E4" w14:textId="77777777" w:rsidR="0099331E" w:rsidRPr="00883549" w:rsidRDefault="0099331E" w:rsidP="00DF05C0">
      <w:pPr>
        <w:ind w:firstLine="422"/>
        <w:rPr>
          <w:szCs w:val="21"/>
        </w:rPr>
      </w:pPr>
      <w:r w:rsidRPr="00883549">
        <w:rPr>
          <w:rFonts w:hint="eastAsia"/>
          <w:b/>
          <w:bCs/>
          <w:szCs w:val="21"/>
        </w:rPr>
        <w:t>最后，人工智能、</w:t>
      </w:r>
      <w:r w:rsidRPr="00883549">
        <w:rPr>
          <w:b/>
          <w:bCs/>
          <w:szCs w:val="21"/>
        </w:rPr>
        <w:t>5G</w:t>
      </w:r>
      <w:r w:rsidRPr="00883549">
        <w:rPr>
          <w:rFonts w:hint="eastAsia"/>
          <w:b/>
          <w:bCs/>
          <w:szCs w:val="21"/>
        </w:rPr>
        <w:t>、</w:t>
      </w:r>
      <w:r w:rsidRPr="00883549">
        <w:rPr>
          <w:b/>
          <w:bCs/>
          <w:szCs w:val="21"/>
        </w:rPr>
        <w:t>VR</w:t>
      </w:r>
      <w:r w:rsidRPr="00883549">
        <w:rPr>
          <w:rStyle w:val="affc"/>
          <w:b/>
          <w:bCs/>
          <w:szCs w:val="21"/>
        </w:rPr>
        <w:footnoteReference w:id="60"/>
      </w:r>
      <w:r w:rsidRPr="00883549">
        <w:rPr>
          <w:rFonts w:hint="eastAsia"/>
          <w:b/>
          <w:bCs/>
          <w:szCs w:val="21"/>
        </w:rPr>
        <w:t>等新兴技术为网络</w:t>
      </w:r>
      <w:proofErr w:type="gramStart"/>
      <w:r w:rsidRPr="00883549">
        <w:rPr>
          <w:rFonts w:hint="eastAsia"/>
          <w:b/>
          <w:bCs/>
          <w:szCs w:val="21"/>
        </w:rPr>
        <w:t>直播业</w:t>
      </w:r>
      <w:proofErr w:type="gramEnd"/>
      <w:r w:rsidRPr="00883549">
        <w:rPr>
          <w:rFonts w:hint="eastAsia"/>
          <w:b/>
          <w:bCs/>
          <w:szCs w:val="21"/>
        </w:rPr>
        <w:t>态的未来发展注入新的动力。一是应用于网络</w:t>
      </w:r>
      <w:proofErr w:type="gramStart"/>
      <w:r w:rsidRPr="00883549">
        <w:rPr>
          <w:rFonts w:hint="eastAsia"/>
          <w:b/>
          <w:bCs/>
          <w:szCs w:val="21"/>
        </w:rPr>
        <w:t>直播业</w:t>
      </w:r>
      <w:proofErr w:type="gramEnd"/>
      <w:r w:rsidRPr="00883549">
        <w:rPr>
          <w:rFonts w:hint="eastAsia"/>
          <w:b/>
          <w:bCs/>
          <w:szCs w:val="21"/>
        </w:rPr>
        <w:t>态的数字人</w:t>
      </w:r>
      <w:r w:rsidRPr="00883549">
        <w:rPr>
          <w:rStyle w:val="affc"/>
          <w:b/>
          <w:bCs/>
          <w:szCs w:val="21"/>
        </w:rPr>
        <w:footnoteReference w:id="61"/>
      </w:r>
      <w:r w:rsidRPr="00883549">
        <w:rPr>
          <w:rFonts w:hint="eastAsia"/>
          <w:b/>
          <w:bCs/>
          <w:szCs w:val="21"/>
        </w:rPr>
        <w:t>产品崭露头角。</w:t>
      </w:r>
      <w:r w:rsidRPr="00883549">
        <w:rPr>
          <w:rFonts w:hint="eastAsia"/>
          <w:szCs w:val="21"/>
        </w:rPr>
        <w:t>百度智能云在</w:t>
      </w:r>
      <w:r w:rsidRPr="00883549">
        <w:rPr>
          <w:szCs w:val="21"/>
        </w:rPr>
        <w:t>7</w:t>
      </w:r>
      <w:r w:rsidRPr="00883549">
        <w:rPr>
          <w:rFonts w:hint="eastAsia"/>
          <w:szCs w:val="21"/>
        </w:rPr>
        <w:t>月发布数字人直播平台，实现超写实数字人</w:t>
      </w:r>
      <w:r w:rsidRPr="00883549">
        <w:rPr>
          <w:szCs w:val="21"/>
        </w:rPr>
        <w:t>24</w:t>
      </w:r>
      <w:r w:rsidRPr="00883549">
        <w:rPr>
          <w:szCs w:val="21"/>
        </w:rPr>
        <w:t>小时纯</w:t>
      </w:r>
      <w:r w:rsidRPr="00883549">
        <w:rPr>
          <w:szCs w:val="21"/>
        </w:rPr>
        <w:t>AI</w:t>
      </w:r>
      <w:r w:rsidRPr="00883549">
        <w:rPr>
          <w:rStyle w:val="affc"/>
          <w:szCs w:val="21"/>
        </w:rPr>
        <w:footnoteReference w:id="62"/>
      </w:r>
      <w:r w:rsidRPr="00883549">
        <w:rPr>
          <w:szCs w:val="21"/>
        </w:rPr>
        <w:t>直播，</w:t>
      </w:r>
      <w:r w:rsidRPr="00883549">
        <w:rPr>
          <w:rFonts w:hint="eastAsia"/>
          <w:szCs w:val="21"/>
        </w:rPr>
        <w:t>将数字人的制作</w:t>
      </w:r>
      <w:r w:rsidRPr="00883549">
        <w:rPr>
          <w:szCs w:val="21"/>
        </w:rPr>
        <w:t>成本从百万</w:t>
      </w:r>
      <w:r w:rsidRPr="00883549">
        <w:rPr>
          <w:rFonts w:hint="eastAsia"/>
          <w:szCs w:val="21"/>
        </w:rPr>
        <w:t>元</w:t>
      </w:r>
      <w:r w:rsidRPr="00883549">
        <w:rPr>
          <w:szCs w:val="21"/>
        </w:rPr>
        <w:t>下降到万元级别，制作时间缩短到小时级</w:t>
      </w:r>
      <w:r w:rsidRPr="00883549">
        <w:rPr>
          <w:rFonts w:hint="eastAsia"/>
          <w:szCs w:val="21"/>
        </w:rPr>
        <w:t>别</w:t>
      </w:r>
      <w:r w:rsidRPr="00883549">
        <w:rPr>
          <w:rStyle w:val="affc"/>
          <w:szCs w:val="21"/>
        </w:rPr>
        <w:footnoteReference w:id="63"/>
      </w:r>
      <w:r w:rsidRPr="00883549">
        <w:rPr>
          <w:rFonts w:hint="eastAsia"/>
          <w:szCs w:val="21"/>
        </w:rPr>
        <w:t>。</w:t>
      </w:r>
      <w:r w:rsidRPr="00883549">
        <w:rPr>
          <w:rFonts w:hint="eastAsia"/>
          <w:b/>
          <w:bCs/>
          <w:szCs w:val="21"/>
        </w:rPr>
        <w:t>二是</w:t>
      </w:r>
      <w:r w:rsidRPr="00883549">
        <w:rPr>
          <w:b/>
          <w:bCs/>
          <w:szCs w:val="21"/>
        </w:rPr>
        <w:t>5G</w:t>
      </w:r>
      <w:r w:rsidRPr="00883549">
        <w:rPr>
          <w:rFonts w:hint="eastAsia"/>
          <w:b/>
          <w:bCs/>
          <w:szCs w:val="21"/>
        </w:rPr>
        <w:t>技术助力媒体改造直播流程。</w:t>
      </w:r>
      <w:r w:rsidRPr="00883549">
        <w:rPr>
          <w:rFonts w:hint="eastAsia"/>
          <w:bCs/>
          <w:szCs w:val="21"/>
        </w:rPr>
        <w:t>运营商推出</w:t>
      </w:r>
      <w:r w:rsidRPr="00883549">
        <w:rPr>
          <w:rFonts w:hint="eastAsia"/>
          <w:szCs w:val="21"/>
        </w:rPr>
        <w:t>“</w:t>
      </w:r>
      <w:r w:rsidRPr="00883549">
        <w:rPr>
          <w:szCs w:val="21"/>
        </w:rPr>
        <w:t>5G</w:t>
      </w:r>
      <w:r w:rsidRPr="00883549">
        <w:rPr>
          <w:rFonts w:hint="eastAsia"/>
          <w:szCs w:val="21"/>
        </w:rPr>
        <w:t>直播背包”等商用级</w:t>
      </w:r>
      <w:r w:rsidRPr="00883549">
        <w:rPr>
          <w:szCs w:val="21"/>
        </w:rPr>
        <w:t>5G</w:t>
      </w:r>
      <w:r w:rsidRPr="00883549">
        <w:rPr>
          <w:rFonts w:hint="eastAsia"/>
          <w:szCs w:val="21"/>
        </w:rPr>
        <w:t>直播解决方案，</w:t>
      </w:r>
      <w:r w:rsidRPr="00883549">
        <w:rPr>
          <w:szCs w:val="21"/>
        </w:rPr>
        <w:t>基于</w:t>
      </w:r>
      <w:r w:rsidRPr="00883549">
        <w:rPr>
          <w:szCs w:val="21"/>
        </w:rPr>
        <w:t>5G</w:t>
      </w:r>
      <w:r w:rsidRPr="00883549">
        <w:rPr>
          <w:szCs w:val="21"/>
        </w:rPr>
        <w:t>、云计算、人工智能等技术，通过前端信号采集、云端传输处理和远程导播制作三个环节，实现</w:t>
      </w:r>
      <w:r w:rsidRPr="00883549">
        <w:rPr>
          <w:rFonts w:hint="eastAsia"/>
          <w:szCs w:val="21"/>
        </w:rPr>
        <w:t>了</w:t>
      </w:r>
      <w:r w:rsidRPr="00883549">
        <w:rPr>
          <w:szCs w:val="21"/>
        </w:rPr>
        <w:t>转播设备云端化和人员服务远程化</w:t>
      </w:r>
      <w:r w:rsidRPr="00883549">
        <w:rPr>
          <w:rFonts w:hint="eastAsia"/>
          <w:szCs w:val="21"/>
        </w:rPr>
        <w:t>，让记者和摄像师摆脱有线束缚，做到边逛展、边采访、边直播。</w:t>
      </w:r>
      <w:r w:rsidRPr="00883549">
        <w:rPr>
          <w:rFonts w:hint="eastAsia"/>
          <w:b/>
          <w:bCs/>
          <w:szCs w:val="21"/>
        </w:rPr>
        <w:t>三是</w:t>
      </w:r>
      <w:r w:rsidRPr="00883549">
        <w:rPr>
          <w:b/>
          <w:bCs/>
          <w:szCs w:val="21"/>
        </w:rPr>
        <w:t>VR</w:t>
      </w:r>
      <w:r w:rsidRPr="00883549">
        <w:rPr>
          <w:rFonts w:hint="eastAsia"/>
          <w:b/>
          <w:bCs/>
          <w:szCs w:val="21"/>
        </w:rPr>
        <w:t>全景直播提升用户收视体验。</w:t>
      </w:r>
      <w:r w:rsidRPr="00883549">
        <w:rPr>
          <w:rFonts w:hint="eastAsia"/>
          <w:szCs w:val="21"/>
        </w:rPr>
        <w:t>在第五届中国国际进口博览会上，运营商通过多台</w:t>
      </w:r>
      <w:r w:rsidRPr="00883549">
        <w:rPr>
          <w:szCs w:val="21"/>
        </w:rPr>
        <w:t>VR</w:t>
      </w:r>
      <w:r w:rsidRPr="00883549">
        <w:rPr>
          <w:szCs w:val="21"/>
        </w:rPr>
        <w:t>全景摄像机</w:t>
      </w:r>
      <w:r w:rsidRPr="00883549">
        <w:rPr>
          <w:rFonts w:hint="eastAsia"/>
          <w:szCs w:val="21"/>
        </w:rPr>
        <w:t>，</w:t>
      </w:r>
      <w:r w:rsidRPr="00883549">
        <w:rPr>
          <w:szCs w:val="21"/>
        </w:rPr>
        <w:t>将现场的真实环境完整地呈现出来</w:t>
      </w:r>
      <w:r w:rsidRPr="00883549">
        <w:rPr>
          <w:rFonts w:hint="eastAsia"/>
          <w:szCs w:val="21"/>
        </w:rPr>
        <w:t>，</w:t>
      </w:r>
      <w:r w:rsidRPr="00883549">
        <w:rPr>
          <w:szCs w:val="21"/>
        </w:rPr>
        <w:t>观众不仅能无死角地观看视频画面，还能自主调整观看视角</w:t>
      </w:r>
      <w:r w:rsidRPr="00883549">
        <w:rPr>
          <w:rFonts w:hint="eastAsia"/>
          <w:szCs w:val="21"/>
        </w:rPr>
        <w:t>，以第一视角实现“</w:t>
      </w:r>
      <w:r w:rsidRPr="00883549">
        <w:rPr>
          <w:szCs w:val="21"/>
        </w:rPr>
        <w:t>云</w:t>
      </w:r>
      <w:r w:rsidRPr="00883549">
        <w:rPr>
          <w:rFonts w:hint="eastAsia"/>
          <w:szCs w:val="21"/>
        </w:rPr>
        <w:t>”收看</w:t>
      </w:r>
      <w:r w:rsidRPr="00883549">
        <w:rPr>
          <w:szCs w:val="21"/>
        </w:rPr>
        <w:t>。</w:t>
      </w:r>
    </w:p>
    <w:p w14:paraId="78631526" w14:textId="6AD72070" w:rsidR="00AA6A8C" w:rsidRPr="00883549" w:rsidRDefault="000E2C05" w:rsidP="00DF05C0">
      <w:pPr>
        <w:keepLines/>
        <w:numPr>
          <w:ilvl w:val="0"/>
          <w:numId w:val="13"/>
        </w:numPr>
        <w:topLinePunct/>
        <w:snapToGrid w:val="0"/>
        <w:spacing w:before="320" w:after="200"/>
        <w:ind w:left="0" w:firstLineChars="0" w:firstLine="0"/>
        <w:outlineLvl w:val="2"/>
        <w:rPr>
          <w:rFonts w:eastAsia="楷体_GB2312"/>
          <w:color w:val="000000" w:themeColor="text1"/>
          <w:sz w:val="30"/>
          <w:szCs w:val="30"/>
        </w:rPr>
      </w:pPr>
      <w:bookmarkStart w:id="450" w:name="_Toc28527"/>
      <w:bookmarkStart w:id="451" w:name="_Toc9085"/>
      <w:bookmarkStart w:id="452" w:name="_Toc78288101"/>
      <w:bookmarkStart w:id="453" w:name="_Toc22595"/>
      <w:bookmarkStart w:id="454" w:name="_Toc15685"/>
      <w:bookmarkStart w:id="455" w:name="_Toc19970"/>
      <w:bookmarkStart w:id="456" w:name="_Toc130371071"/>
      <w:r w:rsidRPr="00883549">
        <w:rPr>
          <w:rFonts w:eastAsia="楷体_GB2312" w:hint="eastAsia"/>
          <w:color w:val="000000" w:themeColor="text1"/>
          <w:sz w:val="30"/>
          <w:szCs w:val="30"/>
        </w:rPr>
        <w:t>网络</w:t>
      </w:r>
      <w:r w:rsidRPr="00883549">
        <w:rPr>
          <w:rFonts w:eastAsia="楷体_GB2312"/>
          <w:color w:val="000000" w:themeColor="text1"/>
          <w:sz w:val="30"/>
          <w:szCs w:val="30"/>
        </w:rPr>
        <w:t>游戏</w:t>
      </w:r>
      <w:bookmarkEnd w:id="450"/>
      <w:bookmarkEnd w:id="451"/>
      <w:bookmarkEnd w:id="452"/>
      <w:bookmarkEnd w:id="453"/>
      <w:bookmarkEnd w:id="454"/>
      <w:bookmarkEnd w:id="455"/>
      <w:bookmarkEnd w:id="456"/>
    </w:p>
    <w:p w14:paraId="4336D944" w14:textId="77777777" w:rsidR="00EB7A8D" w:rsidRPr="00883549" w:rsidRDefault="00EB7A8D" w:rsidP="00DF05C0">
      <w:pPr>
        <w:ind w:firstLine="420"/>
        <w:rPr>
          <w:color w:val="000000" w:themeColor="text1"/>
          <w:szCs w:val="21"/>
        </w:rPr>
      </w:pPr>
      <w:r w:rsidRPr="00883549">
        <w:rPr>
          <w:rFonts w:hint="eastAsia"/>
          <w:color w:val="000000" w:themeColor="text1"/>
          <w:szCs w:val="21"/>
        </w:rPr>
        <w:t>截至</w:t>
      </w:r>
      <w:r w:rsidRPr="00883549">
        <w:rPr>
          <w:rFonts w:hint="eastAsia"/>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月，我国网络游戏用户规模达</w:t>
      </w:r>
      <w:r w:rsidRPr="00883549">
        <w:rPr>
          <w:color w:val="000000" w:themeColor="text1"/>
          <w:szCs w:val="21"/>
        </w:rPr>
        <w:t>5.22</w:t>
      </w:r>
      <w:r w:rsidRPr="00883549">
        <w:rPr>
          <w:rFonts w:hint="eastAsia"/>
          <w:color w:val="000000" w:themeColor="text1"/>
          <w:szCs w:val="21"/>
        </w:rPr>
        <w:t>亿，较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月减少</w:t>
      </w:r>
      <w:r w:rsidRPr="00883549">
        <w:rPr>
          <w:color w:val="000000" w:themeColor="text1"/>
          <w:szCs w:val="21"/>
        </w:rPr>
        <w:t>3186</w:t>
      </w:r>
      <w:r w:rsidRPr="00883549">
        <w:rPr>
          <w:rFonts w:hint="eastAsia"/>
          <w:color w:val="000000" w:themeColor="text1"/>
          <w:szCs w:val="21"/>
        </w:rPr>
        <w:t>万，占网民整体的</w:t>
      </w:r>
      <w:r w:rsidRPr="00883549">
        <w:rPr>
          <w:color w:val="000000" w:themeColor="text1"/>
          <w:szCs w:val="21"/>
        </w:rPr>
        <w:t>48.9</w:t>
      </w:r>
      <w:r w:rsidRPr="00883549">
        <w:rPr>
          <w:rFonts w:hint="eastAsia"/>
          <w:color w:val="000000" w:themeColor="text1"/>
          <w:szCs w:val="21"/>
        </w:rPr>
        <w:t>%</w:t>
      </w:r>
      <w:r w:rsidRPr="00883549">
        <w:rPr>
          <w:rFonts w:hint="eastAsia"/>
          <w:color w:val="000000" w:themeColor="text1"/>
          <w:szCs w:val="21"/>
        </w:rPr>
        <w:t>。</w:t>
      </w:r>
    </w:p>
    <w:p w14:paraId="2A39F007" w14:textId="77777777" w:rsidR="00EB7A8D" w:rsidRPr="00883549" w:rsidRDefault="00EB7A8D" w:rsidP="00DF05C0">
      <w:pPr>
        <w:ind w:firstLine="420"/>
        <w:rPr>
          <w:color w:val="000000" w:themeColor="text1"/>
          <w:szCs w:val="21"/>
        </w:rPr>
      </w:pPr>
      <w:r w:rsidRPr="00883549">
        <w:rPr>
          <w:rFonts w:hint="eastAsia"/>
          <w:noProof/>
          <w:color w:val="000000" w:themeColor="text1"/>
        </w:rPr>
        <w:drawing>
          <wp:inline distT="0" distB="0" distL="0" distR="0" wp14:anchorId="0BBA0CB8" wp14:editId="09697F63">
            <wp:extent cx="4895850" cy="2640330"/>
            <wp:effectExtent l="0" t="0" r="0" b="7620"/>
            <wp:docPr id="14" name="图表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6DAD4935" w14:textId="20D767EB"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38</w:t>
      </w:r>
      <w:r w:rsidRPr="00883549">
        <w:fldChar w:fldCharType="end"/>
      </w:r>
      <w:r w:rsidRPr="00883549">
        <w:t xml:space="preserve">  2018.12-2022.12</w:t>
      </w:r>
      <w:r w:rsidRPr="00883549">
        <w:rPr>
          <w:rFonts w:hint="eastAsia"/>
        </w:rPr>
        <w:t>网络游戏用户规模及使用率</w:t>
      </w:r>
    </w:p>
    <w:p w14:paraId="1A554171" w14:textId="410B4221" w:rsidR="00904E3F" w:rsidRPr="00883549" w:rsidRDefault="00904E3F" w:rsidP="00DF05C0">
      <w:pPr>
        <w:ind w:firstLine="422"/>
      </w:pPr>
      <w:r w:rsidRPr="00883549">
        <w:rPr>
          <w:rFonts w:hint="eastAsia"/>
          <w:b/>
        </w:rPr>
        <w:lastRenderedPageBreak/>
        <w:t>2</w:t>
      </w:r>
      <w:r w:rsidRPr="00883549">
        <w:rPr>
          <w:b/>
        </w:rPr>
        <w:t>022</w:t>
      </w:r>
      <w:r w:rsidRPr="00883549">
        <w:rPr>
          <w:rFonts w:hint="eastAsia"/>
          <w:b/>
        </w:rPr>
        <w:t>年我国网络游戏行业呈现平稳发展态势。</w:t>
      </w:r>
      <w:r w:rsidRPr="00883549">
        <w:rPr>
          <w:rFonts w:hint="eastAsia"/>
        </w:rPr>
        <w:t>政策利好持续释放，支撑网络游戏行业稳定发展。与此同时，虚拟现实设备、游戏加速普及，已成为网络游戏行业的重要组成部分。自</w:t>
      </w:r>
      <w:r w:rsidRPr="00883549">
        <w:t>2022</w:t>
      </w:r>
      <w:r w:rsidRPr="00883549">
        <w:rPr>
          <w:rFonts w:hint="eastAsia"/>
        </w:rPr>
        <w:t>年</w:t>
      </w:r>
      <w:r w:rsidRPr="00883549">
        <w:t>4</w:t>
      </w:r>
      <w:r w:rsidRPr="00883549">
        <w:rPr>
          <w:rFonts w:hint="eastAsia"/>
        </w:rPr>
        <w:t>月恢复游戏版号发布以来，截至</w:t>
      </w:r>
      <w:r w:rsidRPr="00883549">
        <w:t>12</w:t>
      </w:r>
      <w:r w:rsidRPr="00883549">
        <w:rPr>
          <w:rFonts w:hint="eastAsia"/>
        </w:rPr>
        <w:t>月，国家新闻出版署共审批通过了</w:t>
      </w:r>
      <w:r w:rsidRPr="00883549">
        <w:t>512</w:t>
      </w:r>
      <w:r w:rsidRPr="00883549">
        <w:rPr>
          <w:rFonts w:hint="eastAsia"/>
        </w:rPr>
        <w:t>款游戏，类型涵盖</w:t>
      </w:r>
      <w:r w:rsidR="000E2F03" w:rsidRPr="000E2F03">
        <w:rPr>
          <w:rFonts w:hint="eastAsia"/>
        </w:rPr>
        <w:t>移动端</w:t>
      </w:r>
      <w:r w:rsidRPr="00883549">
        <w:rPr>
          <w:rFonts w:hint="eastAsia"/>
        </w:rPr>
        <w:t>、客户端、游戏机等多个领域，对稳定网络游戏行业市场预期，保持行业</w:t>
      </w:r>
      <w:r w:rsidR="00823C83">
        <w:rPr>
          <w:rFonts w:hint="eastAsia"/>
        </w:rPr>
        <w:t>持续</w:t>
      </w:r>
      <w:r w:rsidRPr="00883549">
        <w:rPr>
          <w:rFonts w:hint="eastAsia"/>
        </w:rPr>
        <w:t>发展起到了积极作用。</w:t>
      </w:r>
    </w:p>
    <w:p w14:paraId="6122CCF7" w14:textId="1F32EED7" w:rsidR="00AA6A8C" w:rsidRPr="00883549" w:rsidRDefault="00D25EDB" w:rsidP="00DF05C0">
      <w:pPr>
        <w:ind w:firstLine="422"/>
      </w:pPr>
      <w:r w:rsidRPr="00883549">
        <w:rPr>
          <w:rFonts w:hint="eastAsia"/>
          <w:b/>
        </w:rPr>
        <w:t>网络游戏和虚拟现实融合创新获得</w:t>
      </w:r>
      <w:r w:rsidR="00A66AAA" w:rsidRPr="00883549">
        <w:rPr>
          <w:rFonts w:hint="eastAsia"/>
          <w:b/>
        </w:rPr>
        <w:t>较快</w:t>
      </w:r>
      <w:r w:rsidRPr="00883549">
        <w:rPr>
          <w:rFonts w:hint="eastAsia"/>
          <w:b/>
        </w:rPr>
        <w:t>发展。</w:t>
      </w:r>
      <w:r w:rsidR="00C10C37" w:rsidRPr="00883549">
        <w:rPr>
          <w:rFonts w:hint="eastAsia"/>
        </w:rPr>
        <w:t>近年来，随着我国虚拟现实产业的</w:t>
      </w:r>
      <w:r w:rsidR="000E2C05" w:rsidRPr="00883549">
        <w:rPr>
          <w:rFonts w:hint="eastAsia"/>
        </w:rPr>
        <w:t>快速发展，虚拟现实游戏软件、游戏设备逐步向大众普及。</w:t>
      </w:r>
      <w:r w:rsidR="00C10C37" w:rsidRPr="00883549">
        <w:rPr>
          <w:rFonts w:hint="eastAsia"/>
        </w:rPr>
        <w:t>使用者通过</w:t>
      </w:r>
      <w:r w:rsidR="00D64349" w:rsidRPr="00883549">
        <w:t>VR</w:t>
      </w:r>
      <w:r w:rsidR="00C10C37" w:rsidRPr="00883549">
        <w:rPr>
          <w:rFonts w:hint="eastAsia"/>
        </w:rPr>
        <w:t>可以模拟健身、射击等活动</w:t>
      </w:r>
      <w:r w:rsidR="00D64349" w:rsidRPr="00883549">
        <w:rPr>
          <w:rFonts w:hint="eastAsia"/>
        </w:rPr>
        <w:t>，也能体验虚拟厨房、加油站、森林等</w:t>
      </w:r>
      <w:r w:rsidR="00C10C37" w:rsidRPr="00883549">
        <w:rPr>
          <w:rFonts w:hint="eastAsia"/>
        </w:rPr>
        <w:t>环境。</w:t>
      </w:r>
      <w:r w:rsidR="000E2C05" w:rsidRPr="00883549">
        <w:t>9</w:t>
      </w:r>
      <w:r w:rsidR="000E2C05" w:rsidRPr="00883549">
        <w:rPr>
          <w:rFonts w:hint="eastAsia"/>
        </w:rPr>
        <w:t>月，</w:t>
      </w:r>
      <w:proofErr w:type="gramStart"/>
      <w:r w:rsidR="00B07912" w:rsidRPr="00883549">
        <w:rPr>
          <w:rFonts w:hint="eastAsia"/>
        </w:rPr>
        <w:t>抖音</w:t>
      </w:r>
      <w:r w:rsidR="00B07912" w:rsidRPr="00883549">
        <w:t>集团</w:t>
      </w:r>
      <w:proofErr w:type="gramEnd"/>
      <w:r w:rsidR="000E2C05" w:rsidRPr="00883549">
        <w:rPr>
          <w:rFonts w:hint="eastAsia"/>
        </w:rPr>
        <w:t>旗下</w:t>
      </w:r>
      <w:r w:rsidR="000E2C05" w:rsidRPr="00883549">
        <w:t>PICO</w:t>
      </w:r>
      <w:r w:rsidR="000E2C05" w:rsidRPr="00883549">
        <w:rPr>
          <w:rFonts w:hint="eastAsia"/>
        </w:rPr>
        <w:t>公司发布新一代</w:t>
      </w:r>
      <w:r w:rsidR="000E2C05" w:rsidRPr="00883549">
        <w:t>VR</w:t>
      </w:r>
      <w:r w:rsidR="00402B72" w:rsidRPr="00883549">
        <w:rPr>
          <w:rFonts w:hint="eastAsia"/>
        </w:rPr>
        <w:t>一</w:t>
      </w:r>
      <w:r w:rsidR="000E2C05" w:rsidRPr="00883549">
        <w:rPr>
          <w:rFonts w:hint="eastAsia"/>
        </w:rPr>
        <w:t>体机——</w:t>
      </w:r>
      <w:r w:rsidR="000E2C05" w:rsidRPr="00883549">
        <w:t>PICO4</w:t>
      </w:r>
      <w:r w:rsidR="000E2C05" w:rsidRPr="00883549">
        <w:rPr>
          <w:rFonts w:hint="eastAsia"/>
        </w:rPr>
        <w:t>和</w:t>
      </w:r>
      <w:r w:rsidR="00E93803" w:rsidRPr="00883549">
        <w:t>PICO4 Pro</w:t>
      </w:r>
      <w:r w:rsidR="007B3F7A" w:rsidRPr="00883549">
        <w:rPr>
          <w:rFonts w:hint="eastAsia"/>
        </w:rPr>
        <w:t>，</w:t>
      </w:r>
      <w:r w:rsidR="000E2C05" w:rsidRPr="00883549">
        <w:rPr>
          <w:rFonts w:hint="eastAsia"/>
        </w:rPr>
        <w:t>在视听感受、交互体验等方面实现全面升级。</w:t>
      </w:r>
    </w:p>
    <w:p w14:paraId="0F1E0BA1" w14:textId="2010CE8E" w:rsidR="00AA6A8C" w:rsidRPr="00883549" w:rsidRDefault="000E2C05" w:rsidP="00DF05C0">
      <w:pPr>
        <w:keepLines/>
        <w:numPr>
          <w:ilvl w:val="0"/>
          <w:numId w:val="13"/>
        </w:numPr>
        <w:topLinePunct/>
        <w:snapToGrid w:val="0"/>
        <w:spacing w:before="320" w:after="200"/>
        <w:ind w:left="0" w:firstLineChars="0" w:firstLine="0"/>
        <w:outlineLvl w:val="2"/>
        <w:rPr>
          <w:rFonts w:eastAsia="楷体_GB2312"/>
          <w:color w:val="000000" w:themeColor="text1"/>
          <w:sz w:val="30"/>
          <w:szCs w:val="30"/>
        </w:rPr>
      </w:pPr>
      <w:bookmarkStart w:id="457" w:name="_Toc18899"/>
      <w:bookmarkStart w:id="458" w:name="_Toc29158"/>
      <w:bookmarkStart w:id="459" w:name="_Toc20989"/>
      <w:bookmarkStart w:id="460" w:name="_Toc400"/>
      <w:bookmarkStart w:id="461" w:name="_Toc30742"/>
      <w:bookmarkStart w:id="462" w:name="_Toc130371072"/>
      <w:r w:rsidRPr="00883549">
        <w:rPr>
          <w:rFonts w:eastAsia="楷体_GB2312" w:hint="eastAsia"/>
          <w:color w:val="000000" w:themeColor="text1"/>
          <w:sz w:val="30"/>
          <w:szCs w:val="30"/>
        </w:rPr>
        <w:t>网络音乐</w:t>
      </w:r>
      <w:bookmarkEnd w:id="457"/>
      <w:bookmarkEnd w:id="458"/>
      <w:bookmarkEnd w:id="459"/>
      <w:bookmarkEnd w:id="460"/>
      <w:bookmarkEnd w:id="461"/>
      <w:bookmarkEnd w:id="462"/>
    </w:p>
    <w:p w14:paraId="30AC862F" w14:textId="2E1530BD" w:rsidR="003066EC" w:rsidRPr="00883549" w:rsidRDefault="003066EC" w:rsidP="00DF05C0">
      <w:pPr>
        <w:ind w:firstLine="420"/>
      </w:pPr>
      <w:r w:rsidRPr="00883549">
        <w:t>截至</w:t>
      </w:r>
      <w:r w:rsidRPr="00883549">
        <w:t>2022</w:t>
      </w:r>
      <w:r w:rsidRPr="00883549">
        <w:t>年</w:t>
      </w:r>
      <w:r w:rsidRPr="00883549">
        <w:t>12</w:t>
      </w:r>
      <w:r w:rsidRPr="00883549">
        <w:t>月，我国网络音乐用户规模达</w:t>
      </w:r>
      <w:r w:rsidRPr="00883549">
        <w:t>6.84</w:t>
      </w:r>
      <w:r w:rsidRPr="00883549">
        <w:t>亿，较</w:t>
      </w:r>
      <w:r w:rsidRPr="00883549">
        <w:t>2021</w:t>
      </w:r>
      <w:r w:rsidRPr="00883549">
        <w:t>年</w:t>
      </w:r>
      <w:r w:rsidRPr="00883549">
        <w:t>12</w:t>
      </w:r>
      <w:r w:rsidRPr="00883549">
        <w:t>月</w:t>
      </w:r>
      <w:r w:rsidRPr="00883549">
        <w:rPr>
          <w:rFonts w:hint="eastAsia"/>
        </w:rPr>
        <w:t>减少</w:t>
      </w:r>
      <w:r w:rsidRPr="00883549">
        <w:rPr>
          <w:rFonts w:hint="eastAsia"/>
        </w:rPr>
        <w:t>4</w:t>
      </w:r>
      <w:r w:rsidRPr="00883549">
        <w:t>526</w:t>
      </w:r>
      <w:r w:rsidRPr="00883549">
        <w:t>万，占网民整体的</w:t>
      </w:r>
      <w:r w:rsidRPr="00883549">
        <w:t>64.1%</w:t>
      </w:r>
      <w:r w:rsidRPr="00883549">
        <w:t>。</w:t>
      </w:r>
    </w:p>
    <w:p w14:paraId="65A48978" w14:textId="77777777" w:rsidR="003066EC" w:rsidRPr="00883549" w:rsidRDefault="003066EC" w:rsidP="00DF05C0">
      <w:pPr>
        <w:pStyle w:val="afff2"/>
        <w:spacing w:before="156"/>
        <w:rPr>
          <w:rFonts w:ascii="Times New Roman" w:hAnsi="Times New Roman"/>
          <w:color w:val="000000" w:themeColor="text1"/>
        </w:rPr>
      </w:pPr>
      <w:r w:rsidRPr="00883549">
        <w:rPr>
          <w:rFonts w:ascii="Times New Roman" w:hAnsi="Times New Roman" w:hint="eastAsia"/>
          <w:noProof/>
          <w:color w:val="000000" w:themeColor="text1"/>
        </w:rPr>
        <w:drawing>
          <wp:inline distT="0" distB="0" distL="0" distR="0" wp14:anchorId="743ABCF9" wp14:editId="4CFA14FC">
            <wp:extent cx="4895850" cy="2876550"/>
            <wp:effectExtent l="0" t="0" r="0" b="0"/>
            <wp:docPr id="249"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1861C146" w14:textId="62116F8B" w:rsidR="00D85EE7" w:rsidRPr="00883549" w:rsidRDefault="00D85EE7" w:rsidP="00D85EE7">
      <w:pPr>
        <w:pStyle w:val="a4"/>
        <w:spacing w:before="156"/>
      </w:pPr>
      <w:bookmarkStart w:id="463" w:name="_Toc18558"/>
      <w:bookmarkStart w:id="464" w:name="_Toc25891"/>
      <w:bookmarkStart w:id="465" w:name="_Toc20786"/>
      <w:bookmarkStart w:id="466" w:name="_Toc19525"/>
      <w:bookmarkStart w:id="467" w:name="_Toc11851"/>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39</w:t>
      </w:r>
      <w:r w:rsidRPr="00883549">
        <w:fldChar w:fldCharType="end"/>
      </w:r>
      <w:r w:rsidRPr="00883549">
        <w:rPr>
          <w:rFonts w:hint="eastAsia"/>
        </w:rPr>
        <w:t xml:space="preserve">  201</w:t>
      </w:r>
      <w:r w:rsidRPr="00883549">
        <w:t>8.12</w:t>
      </w:r>
      <w:r w:rsidRPr="00883549">
        <w:rPr>
          <w:rFonts w:hint="eastAsia"/>
        </w:rPr>
        <w:t>-20</w:t>
      </w:r>
      <w:r w:rsidRPr="00883549">
        <w:t>22.12</w:t>
      </w:r>
      <w:r w:rsidRPr="00883549">
        <w:rPr>
          <w:rFonts w:hint="eastAsia"/>
        </w:rPr>
        <w:t>网络音乐用户规模及使用率</w:t>
      </w:r>
    </w:p>
    <w:p w14:paraId="6FE18CD2" w14:textId="77777777" w:rsidR="00584135" w:rsidRPr="00883549" w:rsidRDefault="00584135" w:rsidP="00DF05C0">
      <w:pPr>
        <w:ind w:firstLine="420"/>
      </w:pPr>
      <w:r w:rsidRPr="00883549">
        <w:t>2022</w:t>
      </w:r>
      <w:r w:rsidRPr="00883549">
        <w:t>年</w:t>
      </w:r>
      <w:r w:rsidRPr="00883549">
        <w:rPr>
          <w:rFonts w:hint="eastAsia"/>
        </w:rPr>
        <w:t>，我国网络音乐</w:t>
      </w:r>
      <w:r w:rsidR="00E93172" w:rsidRPr="00883549">
        <w:rPr>
          <w:rFonts w:hint="eastAsia"/>
        </w:rPr>
        <w:t>平台</w:t>
      </w:r>
      <w:r w:rsidRPr="00883549">
        <w:rPr>
          <w:rFonts w:hint="eastAsia"/>
        </w:rPr>
        <w:t>技术应用</w:t>
      </w:r>
      <w:r w:rsidR="00A530BA" w:rsidRPr="00883549">
        <w:rPr>
          <w:rFonts w:hint="eastAsia"/>
        </w:rPr>
        <w:t>水平</w:t>
      </w:r>
      <w:r w:rsidR="00E93172" w:rsidRPr="00883549">
        <w:rPr>
          <w:rFonts w:hint="eastAsia"/>
        </w:rPr>
        <w:t>持续提升</w:t>
      </w:r>
      <w:r w:rsidRPr="00883549">
        <w:rPr>
          <w:rFonts w:hint="eastAsia"/>
        </w:rPr>
        <w:t>，版权秩序得到进一步规范。</w:t>
      </w:r>
    </w:p>
    <w:p w14:paraId="3AE4359F" w14:textId="08E07B2D" w:rsidR="00584135" w:rsidRPr="00883549" w:rsidRDefault="00A530BA" w:rsidP="00DF05C0">
      <w:pPr>
        <w:ind w:firstLine="422"/>
      </w:pPr>
      <w:r w:rsidRPr="00883549">
        <w:rPr>
          <w:rFonts w:hint="eastAsia"/>
          <w:b/>
          <w:bCs/>
        </w:rPr>
        <w:t>网络音乐</w:t>
      </w:r>
      <w:r w:rsidR="004A499A" w:rsidRPr="00883549">
        <w:rPr>
          <w:rFonts w:hint="eastAsia"/>
          <w:b/>
          <w:bCs/>
        </w:rPr>
        <w:t>平台持续</w:t>
      </w:r>
      <w:r w:rsidRPr="00883549">
        <w:rPr>
          <w:rFonts w:hint="eastAsia"/>
          <w:b/>
          <w:bCs/>
        </w:rPr>
        <w:t>提升</w:t>
      </w:r>
      <w:r w:rsidR="00584135" w:rsidRPr="00883549">
        <w:rPr>
          <w:rFonts w:hint="eastAsia"/>
          <w:b/>
          <w:bCs/>
        </w:rPr>
        <w:t>技术应用</w:t>
      </w:r>
      <w:r w:rsidRPr="00883549">
        <w:rPr>
          <w:rFonts w:hint="eastAsia"/>
          <w:b/>
          <w:bCs/>
        </w:rPr>
        <w:t>水平</w:t>
      </w:r>
      <w:r w:rsidR="00584135" w:rsidRPr="00883549">
        <w:rPr>
          <w:rFonts w:hint="eastAsia"/>
          <w:b/>
          <w:bCs/>
        </w:rPr>
        <w:t>。</w:t>
      </w:r>
      <w:r w:rsidR="00584135" w:rsidRPr="00883549">
        <w:rPr>
          <w:rFonts w:hint="eastAsia"/>
        </w:rPr>
        <w:t>技术创新提升用户网络音乐体验，推动音乐产</w:t>
      </w:r>
      <w:r w:rsidR="00584135" w:rsidRPr="00883549">
        <w:rPr>
          <w:rFonts w:hint="eastAsia"/>
        </w:rPr>
        <w:lastRenderedPageBreak/>
        <w:t>业数字化升级。</w:t>
      </w:r>
      <w:r w:rsidR="00584135" w:rsidRPr="00883549">
        <w:rPr>
          <w:rFonts w:hint="eastAsia"/>
          <w:b/>
          <w:bCs/>
        </w:rPr>
        <w:t>一是探索“音乐</w:t>
      </w:r>
      <w:r w:rsidR="00584135" w:rsidRPr="00883549">
        <w:rPr>
          <w:rFonts w:hint="eastAsia"/>
          <w:b/>
          <w:bCs/>
        </w:rPr>
        <w:t>+</w:t>
      </w:r>
      <w:r w:rsidR="00584135" w:rsidRPr="00883549">
        <w:rPr>
          <w:rFonts w:hint="eastAsia"/>
          <w:b/>
          <w:bCs/>
        </w:rPr>
        <w:t>元宇宙</w:t>
      </w:r>
      <w:r w:rsidR="00C822F5" w:rsidRPr="00883549">
        <w:rPr>
          <w:rStyle w:val="affc"/>
          <w:b/>
          <w:bCs/>
        </w:rPr>
        <w:footnoteReference w:id="64"/>
      </w:r>
      <w:r w:rsidR="00584135" w:rsidRPr="00883549">
        <w:rPr>
          <w:rFonts w:hint="eastAsia"/>
          <w:b/>
          <w:bCs/>
        </w:rPr>
        <w:t>”节目形式。</w:t>
      </w:r>
      <w:r w:rsidR="00E93172" w:rsidRPr="00883549">
        <w:rPr>
          <w:rFonts w:hint="eastAsia"/>
        </w:rPr>
        <w:t>中央电视台</w:t>
      </w:r>
      <w:proofErr w:type="gramStart"/>
      <w:r w:rsidR="00E93172" w:rsidRPr="00883549">
        <w:rPr>
          <w:rFonts w:hint="eastAsia"/>
        </w:rPr>
        <w:t>联合</w:t>
      </w:r>
      <w:r w:rsidR="00584135" w:rsidRPr="00883549">
        <w:rPr>
          <w:rFonts w:hint="eastAsia"/>
        </w:rPr>
        <w:t>腾讯音乐</w:t>
      </w:r>
      <w:proofErr w:type="gramEnd"/>
      <w:r w:rsidR="004A499A" w:rsidRPr="00883549">
        <w:rPr>
          <w:rFonts w:hint="eastAsia"/>
        </w:rPr>
        <w:t>，</w:t>
      </w:r>
      <w:r w:rsidR="00584135" w:rsidRPr="00883549">
        <w:rPr>
          <w:rFonts w:hint="eastAsia"/>
        </w:rPr>
        <w:t>在五四青年节特别节目中</w:t>
      </w:r>
      <w:r w:rsidR="00E93172" w:rsidRPr="00883549">
        <w:rPr>
          <w:rFonts w:hint="eastAsia"/>
        </w:rPr>
        <w:t>实现</w:t>
      </w:r>
      <w:r w:rsidR="00963633" w:rsidRPr="00883549">
        <w:rPr>
          <w:rFonts w:hint="eastAsia"/>
        </w:rPr>
        <w:t>“数实融合</w:t>
      </w:r>
      <w:r w:rsidR="00963633" w:rsidRPr="00883549">
        <w:rPr>
          <w:rStyle w:val="affc"/>
        </w:rPr>
        <w:footnoteReference w:id="65"/>
      </w:r>
      <w:r w:rsidR="00963633" w:rsidRPr="00883549">
        <w:rPr>
          <w:rFonts w:hint="eastAsia"/>
        </w:rPr>
        <w:t>虚拟音乐世界”</w:t>
      </w:r>
      <w:r w:rsidR="006E0E99" w:rsidRPr="00883549">
        <w:rPr>
          <w:rFonts w:hint="eastAsia"/>
        </w:rPr>
        <w:t>节目体验</w:t>
      </w:r>
      <w:r w:rsidR="00584135" w:rsidRPr="00883549">
        <w:rPr>
          <w:rFonts w:hint="eastAsia"/>
        </w:rPr>
        <w:t>；</w:t>
      </w:r>
      <w:proofErr w:type="gramStart"/>
      <w:r w:rsidR="00B07912" w:rsidRPr="00883549">
        <w:rPr>
          <w:rFonts w:hint="eastAsia"/>
        </w:rPr>
        <w:t>抖音集团</w:t>
      </w:r>
      <w:proofErr w:type="gramEnd"/>
      <w:r w:rsidR="00584135" w:rsidRPr="00883549">
        <w:rPr>
          <w:rFonts w:hint="eastAsia"/>
        </w:rPr>
        <w:t>旗下</w:t>
      </w:r>
      <w:r w:rsidR="00584135" w:rsidRPr="00883549">
        <w:rPr>
          <w:rFonts w:hint="eastAsia"/>
        </w:rPr>
        <w:t>VR</w:t>
      </w:r>
      <w:r w:rsidR="00584135" w:rsidRPr="00883549">
        <w:rPr>
          <w:rFonts w:hint="eastAsia"/>
        </w:rPr>
        <w:t>设备厂商打造元宇宙演唱会，</w:t>
      </w:r>
      <w:r w:rsidRPr="00883549">
        <w:rPr>
          <w:rFonts w:hint="eastAsia"/>
        </w:rPr>
        <w:t>用户</w:t>
      </w:r>
      <w:r w:rsidR="00584135" w:rsidRPr="00883549">
        <w:rPr>
          <w:rFonts w:hint="eastAsia"/>
        </w:rPr>
        <w:t>通过佩戴</w:t>
      </w:r>
      <w:r w:rsidR="00584135" w:rsidRPr="00883549">
        <w:rPr>
          <w:rFonts w:hint="eastAsia"/>
        </w:rPr>
        <w:t>VR</w:t>
      </w:r>
      <w:r w:rsidR="00584135" w:rsidRPr="00883549">
        <w:rPr>
          <w:rFonts w:hint="eastAsia"/>
        </w:rPr>
        <w:t>设备</w:t>
      </w:r>
      <w:r w:rsidRPr="00883549">
        <w:rPr>
          <w:rFonts w:hint="eastAsia"/>
        </w:rPr>
        <w:t>可以</w:t>
      </w:r>
      <w:r w:rsidR="00584135" w:rsidRPr="00883549">
        <w:rPr>
          <w:rFonts w:hint="eastAsia"/>
        </w:rPr>
        <w:t>感受全新的观演方式。</w:t>
      </w:r>
      <w:r w:rsidR="00584135" w:rsidRPr="00883549">
        <w:rPr>
          <w:rFonts w:hint="eastAsia"/>
          <w:b/>
          <w:bCs/>
        </w:rPr>
        <w:t>二是加强人工智能技术应用。</w:t>
      </w:r>
      <w:r w:rsidR="00584135" w:rsidRPr="00883549">
        <w:t>网</w:t>
      </w:r>
      <w:proofErr w:type="gramStart"/>
      <w:r w:rsidR="00584135" w:rsidRPr="00883549">
        <w:t>易</w:t>
      </w:r>
      <w:r w:rsidR="00584135" w:rsidRPr="00883549">
        <w:rPr>
          <w:rFonts w:hint="eastAsia"/>
        </w:rPr>
        <w:t>推出</w:t>
      </w:r>
      <w:proofErr w:type="gramEnd"/>
      <w:r w:rsidR="00584135" w:rsidRPr="00883549">
        <w:rPr>
          <w:rFonts w:hint="eastAsia"/>
        </w:rPr>
        <w:t>人工智能</w:t>
      </w:r>
      <w:r w:rsidR="00584135" w:rsidRPr="00883549">
        <w:t>音乐创作平台</w:t>
      </w:r>
      <w:r w:rsidR="00584135" w:rsidRPr="00883549">
        <w:rPr>
          <w:rFonts w:hint="eastAsia"/>
        </w:rPr>
        <w:t>“</w:t>
      </w:r>
      <w:r w:rsidR="00584135" w:rsidRPr="00883549">
        <w:t>网易天音</w:t>
      </w:r>
      <w:r w:rsidR="00584135" w:rsidRPr="00883549">
        <w:rPr>
          <w:rFonts w:hint="eastAsia"/>
        </w:rPr>
        <w:t>”，</w:t>
      </w:r>
      <w:r w:rsidR="00584135" w:rsidRPr="00883549">
        <w:t>依托</w:t>
      </w:r>
      <w:r w:rsidR="00584135" w:rsidRPr="00883549">
        <w:rPr>
          <w:rFonts w:hint="eastAsia"/>
        </w:rPr>
        <w:t>人工智能</w:t>
      </w:r>
      <w:r w:rsidR="00584135" w:rsidRPr="00883549">
        <w:t>技术提高音乐</w:t>
      </w:r>
      <w:r w:rsidR="00584135" w:rsidRPr="00883549">
        <w:rPr>
          <w:rFonts w:hint="eastAsia"/>
        </w:rPr>
        <w:t>创作</w:t>
      </w:r>
      <w:r w:rsidR="00C24683" w:rsidRPr="00883549">
        <w:t>效率</w:t>
      </w:r>
      <w:r w:rsidR="00584135" w:rsidRPr="00883549">
        <w:rPr>
          <w:rFonts w:hint="eastAsia"/>
        </w:rPr>
        <w:t>；</w:t>
      </w:r>
      <w:r w:rsidR="00C24683" w:rsidRPr="00883549">
        <w:rPr>
          <w:rFonts w:hint="eastAsia"/>
        </w:rPr>
        <w:t>“百度元宇宙歌会”</w:t>
      </w:r>
      <w:r w:rsidR="00584135" w:rsidRPr="00883549">
        <w:rPr>
          <w:rFonts w:hint="eastAsia"/>
        </w:rPr>
        <w:t>中虚拟人与真人歌手互动，共同演唱</w:t>
      </w:r>
      <w:r w:rsidR="00584135" w:rsidRPr="00883549">
        <w:rPr>
          <w:rFonts w:hint="eastAsia"/>
        </w:rPr>
        <w:t>AI</w:t>
      </w:r>
      <w:r w:rsidRPr="00883549">
        <w:rPr>
          <w:rFonts w:hint="eastAsia"/>
        </w:rPr>
        <w:t>作词、编曲的作品；</w:t>
      </w:r>
      <w:proofErr w:type="gramStart"/>
      <w:r w:rsidRPr="00883549">
        <w:rPr>
          <w:rFonts w:hint="eastAsia"/>
        </w:rPr>
        <w:t>腾讯音乐</w:t>
      </w:r>
      <w:proofErr w:type="gramEnd"/>
      <w:r w:rsidRPr="00883549">
        <w:rPr>
          <w:rFonts w:hint="eastAsia"/>
        </w:rPr>
        <w:t>发布</w:t>
      </w:r>
      <w:r w:rsidR="00584135" w:rsidRPr="00883549">
        <w:rPr>
          <w:rFonts w:hint="eastAsia"/>
        </w:rPr>
        <w:t>虚拟人，利用</w:t>
      </w:r>
      <w:r w:rsidR="00584135" w:rsidRPr="00883549">
        <w:rPr>
          <w:rFonts w:hint="eastAsia"/>
        </w:rPr>
        <w:t>AI</w:t>
      </w:r>
      <w:r w:rsidR="00584135" w:rsidRPr="00883549">
        <w:rPr>
          <w:rFonts w:hint="eastAsia"/>
        </w:rPr>
        <w:t>技术赋能，输入歌词后即可自动识别、歌唱。</w:t>
      </w:r>
    </w:p>
    <w:p w14:paraId="5FE9ECCD" w14:textId="77777777" w:rsidR="00584135" w:rsidRPr="00883549" w:rsidRDefault="00E93172" w:rsidP="00DF05C0">
      <w:pPr>
        <w:ind w:firstLine="422"/>
      </w:pPr>
      <w:r w:rsidRPr="00883549">
        <w:rPr>
          <w:rFonts w:hint="eastAsia"/>
          <w:b/>
          <w:bCs/>
        </w:rPr>
        <w:t>网络音乐平台</w:t>
      </w:r>
      <w:r w:rsidR="00584135" w:rsidRPr="00883549">
        <w:rPr>
          <w:rFonts w:hint="eastAsia"/>
          <w:b/>
          <w:bCs/>
        </w:rPr>
        <w:t>版权秩序得到进一步规范。</w:t>
      </w:r>
      <w:r w:rsidR="00584135" w:rsidRPr="00883549">
        <w:rPr>
          <w:rFonts w:hint="eastAsia"/>
        </w:rPr>
        <w:t>2</w:t>
      </w:r>
      <w:r w:rsidR="00584135" w:rsidRPr="00883549">
        <w:t>022</w:t>
      </w:r>
      <w:r w:rsidR="00584135" w:rsidRPr="00883549">
        <w:rPr>
          <w:rFonts w:hint="eastAsia"/>
        </w:rPr>
        <w:t>年</w:t>
      </w:r>
      <w:r w:rsidR="00584135" w:rsidRPr="00883549">
        <w:rPr>
          <w:rFonts w:hint="eastAsia"/>
        </w:rPr>
        <w:t>1</w:t>
      </w:r>
      <w:r w:rsidR="00584135" w:rsidRPr="00883549">
        <w:rPr>
          <w:rFonts w:hint="eastAsia"/>
        </w:rPr>
        <w:t>月，国家版权局约谈主要唱片公司、词曲版</w:t>
      </w:r>
      <w:r w:rsidR="00F80C1E" w:rsidRPr="00883549">
        <w:rPr>
          <w:rFonts w:hint="eastAsia"/>
        </w:rPr>
        <w:t>权公司和数字音乐平台等，要求除特殊情况外不得签署独家版权协议，推动网络音乐版权秩序进一步</w:t>
      </w:r>
      <w:r w:rsidR="00584135" w:rsidRPr="00883549">
        <w:rPr>
          <w:rFonts w:hint="eastAsia"/>
        </w:rPr>
        <w:t>规范。音乐版权的开放，</w:t>
      </w:r>
      <w:r w:rsidR="00584135" w:rsidRPr="00883549">
        <w:rPr>
          <w:rFonts w:hint="eastAsia"/>
          <w:b/>
        </w:rPr>
        <w:t>一是</w:t>
      </w:r>
      <w:r w:rsidR="00584135" w:rsidRPr="00883549">
        <w:rPr>
          <w:rFonts w:hint="eastAsia"/>
        </w:rPr>
        <w:t>将有利于形成公平的市场竞争秩序，推动版权费用合理化，搭建网络</w:t>
      </w:r>
      <w:r w:rsidR="00584135" w:rsidRPr="00883549">
        <w:t>音乐版权良好生态</w:t>
      </w:r>
      <w:r w:rsidR="00584135" w:rsidRPr="00883549">
        <w:rPr>
          <w:rFonts w:hint="eastAsia"/>
        </w:rPr>
        <w:t>；</w:t>
      </w:r>
      <w:r w:rsidR="00584135" w:rsidRPr="00883549">
        <w:rPr>
          <w:rFonts w:hint="eastAsia"/>
          <w:b/>
        </w:rPr>
        <w:t>二是</w:t>
      </w:r>
      <w:r w:rsidR="00584135" w:rsidRPr="00883549">
        <w:rPr>
          <w:rFonts w:hint="eastAsia"/>
        </w:rPr>
        <w:t>将促进网络音乐平台持续创新，在内容、技术、服务等多维度超前布局，从而</w:t>
      </w:r>
      <w:r w:rsidR="00C24683" w:rsidRPr="00883549">
        <w:rPr>
          <w:rFonts w:hint="eastAsia"/>
        </w:rPr>
        <w:t>推动</w:t>
      </w:r>
      <w:r w:rsidR="00584135" w:rsidRPr="00883549">
        <w:t>市场繁荣健康发展</w:t>
      </w:r>
      <w:r w:rsidR="00584135" w:rsidRPr="00883549">
        <w:rPr>
          <w:rFonts w:hint="eastAsia"/>
        </w:rPr>
        <w:t>。</w:t>
      </w:r>
    </w:p>
    <w:p w14:paraId="2C2E5EB9" w14:textId="5417550B" w:rsidR="00AA6A8C" w:rsidRPr="00883549" w:rsidRDefault="000E2C05" w:rsidP="00DF05C0">
      <w:pPr>
        <w:keepLines/>
        <w:numPr>
          <w:ilvl w:val="0"/>
          <w:numId w:val="13"/>
        </w:numPr>
        <w:topLinePunct/>
        <w:snapToGrid w:val="0"/>
        <w:spacing w:before="320" w:after="200"/>
        <w:ind w:left="0" w:firstLineChars="0" w:firstLine="0"/>
        <w:outlineLvl w:val="2"/>
        <w:rPr>
          <w:rFonts w:eastAsia="楷体_GB2312"/>
          <w:color w:val="000000" w:themeColor="text1"/>
          <w:sz w:val="30"/>
          <w:szCs w:val="30"/>
        </w:rPr>
      </w:pPr>
      <w:bookmarkStart w:id="468" w:name="_Toc130371073"/>
      <w:r w:rsidRPr="00883549">
        <w:rPr>
          <w:rFonts w:eastAsia="楷体_GB2312" w:hint="eastAsia"/>
          <w:color w:val="000000" w:themeColor="text1"/>
          <w:sz w:val="30"/>
          <w:szCs w:val="30"/>
        </w:rPr>
        <w:t>网络文学</w:t>
      </w:r>
      <w:bookmarkEnd w:id="463"/>
      <w:bookmarkEnd w:id="464"/>
      <w:bookmarkEnd w:id="465"/>
      <w:bookmarkEnd w:id="466"/>
      <w:bookmarkEnd w:id="467"/>
      <w:bookmarkEnd w:id="468"/>
    </w:p>
    <w:p w14:paraId="02E58F8C" w14:textId="77777777" w:rsidR="007325BB" w:rsidRPr="00883549" w:rsidRDefault="007325BB" w:rsidP="00DF05C0">
      <w:pPr>
        <w:ind w:firstLine="420"/>
        <w:rPr>
          <w:szCs w:val="21"/>
        </w:rPr>
      </w:pPr>
      <w:r w:rsidRPr="00883549">
        <w:rPr>
          <w:rFonts w:hint="eastAsia"/>
          <w:szCs w:val="21"/>
        </w:rPr>
        <w:t>截至</w:t>
      </w:r>
      <w:r w:rsidRPr="00883549">
        <w:rPr>
          <w:rFonts w:hint="eastAsia"/>
          <w:szCs w:val="21"/>
        </w:rPr>
        <w:t>2022</w:t>
      </w:r>
      <w:r w:rsidRPr="00883549">
        <w:rPr>
          <w:rFonts w:hint="eastAsia"/>
          <w:szCs w:val="21"/>
        </w:rPr>
        <w:t>年</w:t>
      </w:r>
      <w:r w:rsidRPr="00883549">
        <w:rPr>
          <w:rFonts w:hint="eastAsia"/>
          <w:szCs w:val="21"/>
        </w:rPr>
        <w:t>12</w:t>
      </w:r>
      <w:r w:rsidRPr="00883549">
        <w:rPr>
          <w:rFonts w:hint="eastAsia"/>
          <w:szCs w:val="21"/>
        </w:rPr>
        <w:t>月，我国网络文学用户规模达</w:t>
      </w:r>
      <w:r w:rsidRPr="00883549">
        <w:rPr>
          <w:rFonts w:hint="eastAsia"/>
          <w:szCs w:val="21"/>
        </w:rPr>
        <w:t>4.92</w:t>
      </w:r>
      <w:r w:rsidRPr="00883549">
        <w:rPr>
          <w:rFonts w:hint="eastAsia"/>
          <w:szCs w:val="21"/>
        </w:rPr>
        <w:t>亿，较</w:t>
      </w:r>
      <w:r w:rsidRPr="00883549">
        <w:rPr>
          <w:rFonts w:hint="eastAsia"/>
          <w:szCs w:val="21"/>
        </w:rPr>
        <w:t>2021</w:t>
      </w:r>
      <w:r w:rsidRPr="00883549">
        <w:rPr>
          <w:rFonts w:hint="eastAsia"/>
          <w:szCs w:val="21"/>
        </w:rPr>
        <w:t>年</w:t>
      </w:r>
      <w:r w:rsidRPr="00883549">
        <w:rPr>
          <w:rFonts w:hint="eastAsia"/>
          <w:szCs w:val="21"/>
        </w:rPr>
        <w:t>12</w:t>
      </w:r>
      <w:r w:rsidRPr="00883549">
        <w:rPr>
          <w:rFonts w:hint="eastAsia"/>
          <w:szCs w:val="21"/>
        </w:rPr>
        <w:t>月减少</w:t>
      </w:r>
      <w:r w:rsidRPr="00883549">
        <w:rPr>
          <w:rFonts w:hint="eastAsia"/>
          <w:szCs w:val="21"/>
        </w:rPr>
        <w:t>925</w:t>
      </w:r>
      <w:r w:rsidRPr="00883549">
        <w:rPr>
          <w:rFonts w:hint="eastAsia"/>
          <w:szCs w:val="21"/>
        </w:rPr>
        <w:t>万，占网民整体的</w:t>
      </w:r>
      <w:r w:rsidRPr="00883549">
        <w:rPr>
          <w:rFonts w:hint="eastAsia"/>
          <w:szCs w:val="21"/>
        </w:rPr>
        <w:t>46.1%</w:t>
      </w:r>
      <w:r w:rsidRPr="00883549">
        <w:rPr>
          <w:rFonts w:hint="eastAsia"/>
          <w:szCs w:val="21"/>
        </w:rPr>
        <w:t>。</w:t>
      </w:r>
    </w:p>
    <w:p w14:paraId="3BC093C6" w14:textId="77777777" w:rsidR="007325BB" w:rsidRPr="00883549" w:rsidRDefault="007325BB" w:rsidP="00DF05C0">
      <w:pPr>
        <w:keepNext/>
        <w:ind w:firstLineChars="0" w:firstLine="0"/>
        <w:jc w:val="center"/>
      </w:pPr>
      <w:r w:rsidRPr="00883549">
        <w:rPr>
          <w:rFonts w:hint="eastAsia"/>
          <w:noProof/>
        </w:rPr>
        <w:lastRenderedPageBreak/>
        <w:drawing>
          <wp:inline distT="0" distB="0" distL="0" distR="0" wp14:anchorId="65F1E953" wp14:editId="4EF14A3C">
            <wp:extent cx="4895850" cy="2640330"/>
            <wp:effectExtent l="0" t="0" r="0" b="7620"/>
            <wp:docPr id="64" name="图表 64"/>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37358970" w14:textId="586D2091" w:rsidR="00D85EE7" w:rsidRPr="00883549" w:rsidRDefault="00D85EE7" w:rsidP="00D85EE7">
      <w:pPr>
        <w:pStyle w:val="a4"/>
        <w:spacing w:before="156"/>
        <w:rPr>
          <w:color w:val="auto"/>
        </w:rPr>
      </w:pPr>
      <w:bookmarkStart w:id="469" w:name="_Toc25382"/>
      <w:bookmarkStart w:id="470" w:name="_Toc28161"/>
      <w:bookmarkStart w:id="471" w:name="_Toc78288102"/>
      <w:bookmarkStart w:id="472" w:name="_Toc7808"/>
      <w:bookmarkStart w:id="473" w:name="_Toc8338"/>
      <w:bookmarkStart w:id="474" w:name="_Toc26065"/>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40</w:t>
      </w:r>
      <w:r w:rsidRPr="00883549">
        <w:fldChar w:fldCharType="end"/>
      </w:r>
      <w:r w:rsidRPr="00883549">
        <w:rPr>
          <w:color w:val="auto"/>
        </w:rPr>
        <w:t xml:space="preserve">  20</w:t>
      </w:r>
      <w:r w:rsidRPr="00883549">
        <w:rPr>
          <w:rFonts w:hint="eastAsia"/>
          <w:color w:val="auto"/>
        </w:rPr>
        <w:t>18</w:t>
      </w:r>
      <w:r w:rsidRPr="00883549">
        <w:rPr>
          <w:color w:val="auto"/>
        </w:rPr>
        <w:t>.</w:t>
      </w:r>
      <w:r w:rsidRPr="00883549">
        <w:rPr>
          <w:rFonts w:hint="eastAsia"/>
          <w:color w:val="auto"/>
        </w:rPr>
        <w:t>12</w:t>
      </w:r>
      <w:r w:rsidRPr="00883549">
        <w:rPr>
          <w:color w:val="auto"/>
        </w:rPr>
        <w:t>-2022.</w:t>
      </w:r>
      <w:r w:rsidRPr="00883549">
        <w:rPr>
          <w:rFonts w:hint="eastAsia"/>
          <w:color w:val="auto"/>
        </w:rPr>
        <w:t>12</w:t>
      </w:r>
      <w:r w:rsidRPr="00883549">
        <w:rPr>
          <w:rFonts w:hint="eastAsia"/>
          <w:color w:val="auto"/>
        </w:rPr>
        <w:t>网络文学用户规模及使用率</w:t>
      </w:r>
    </w:p>
    <w:p w14:paraId="713CABD1" w14:textId="77777777" w:rsidR="00995A7D" w:rsidRPr="00883549" w:rsidRDefault="001B125F" w:rsidP="00DF05C0">
      <w:pPr>
        <w:ind w:firstLine="420"/>
        <w:rPr>
          <w:rFonts w:cs="宋体"/>
          <w:b/>
          <w:bCs/>
          <w:szCs w:val="21"/>
          <w:shd w:val="clear" w:color="auto" w:fill="FFFFFF"/>
        </w:rPr>
      </w:pPr>
      <w:r w:rsidRPr="00883549">
        <w:rPr>
          <w:szCs w:val="21"/>
          <w:shd w:val="clear" w:color="auto" w:fill="FFFFFF"/>
        </w:rPr>
        <w:t>2022</w:t>
      </w:r>
      <w:r w:rsidRPr="00883549">
        <w:rPr>
          <w:rFonts w:cs="宋体" w:hint="eastAsia"/>
          <w:szCs w:val="21"/>
          <w:shd w:val="clear" w:color="auto" w:fill="FFFFFF"/>
        </w:rPr>
        <w:t>年，我国网络文学</w:t>
      </w:r>
      <w:r w:rsidR="00CF22C5" w:rsidRPr="00883549">
        <w:rPr>
          <w:rFonts w:cs="宋体" w:hint="eastAsia"/>
          <w:szCs w:val="21"/>
          <w:shd w:val="clear" w:color="auto" w:fill="FFFFFF"/>
        </w:rPr>
        <w:t>持续健康发展</w:t>
      </w:r>
      <w:r w:rsidRPr="00883549">
        <w:rPr>
          <w:rFonts w:cs="宋体" w:hint="eastAsia"/>
          <w:szCs w:val="21"/>
          <w:shd w:val="clear" w:color="auto" w:fill="FFFFFF"/>
        </w:rPr>
        <w:t>，</w:t>
      </w:r>
      <w:r w:rsidR="00C56875" w:rsidRPr="00883549">
        <w:rPr>
          <w:rFonts w:cs="宋体" w:hint="eastAsia"/>
          <w:szCs w:val="21"/>
          <w:shd w:val="clear" w:color="auto" w:fill="FFFFFF"/>
        </w:rPr>
        <w:t>相关平台积极吸纳</w:t>
      </w:r>
      <w:r w:rsidRPr="00883549">
        <w:rPr>
          <w:rFonts w:cs="宋体" w:hint="eastAsia"/>
          <w:szCs w:val="21"/>
          <w:shd w:val="clear" w:color="auto" w:fill="FFFFFF"/>
        </w:rPr>
        <w:t>传统文化元素</w:t>
      </w:r>
      <w:r w:rsidR="00C56875" w:rsidRPr="00883549">
        <w:rPr>
          <w:rFonts w:cs="宋体" w:hint="eastAsia"/>
          <w:szCs w:val="21"/>
          <w:shd w:val="clear" w:color="auto" w:fill="FFFFFF"/>
        </w:rPr>
        <w:t>，</w:t>
      </w:r>
      <w:r w:rsidR="00995A7D" w:rsidRPr="00883549">
        <w:rPr>
          <w:rFonts w:cs="宋体" w:hint="eastAsia"/>
          <w:szCs w:val="21"/>
          <w:shd w:val="clear" w:color="auto" w:fill="FFFFFF"/>
        </w:rPr>
        <w:t>并取得良好的海外影响力。</w:t>
      </w:r>
    </w:p>
    <w:p w14:paraId="3F9871BA" w14:textId="77777777" w:rsidR="00995A7D" w:rsidRPr="00883549" w:rsidRDefault="00995A7D" w:rsidP="00DF05C0">
      <w:pPr>
        <w:ind w:firstLine="422"/>
        <w:rPr>
          <w:rFonts w:cs="宋体"/>
          <w:szCs w:val="21"/>
          <w:shd w:val="clear" w:color="auto" w:fill="FFFFFF"/>
        </w:rPr>
      </w:pPr>
      <w:r w:rsidRPr="00883549">
        <w:rPr>
          <w:rFonts w:cs="宋体" w:hint="eastAsia"/>
          <w:b/>
          <w:bCs/>
          <w:szCs w:val="21"/>
          <w:shd w:val="clear" w:color="auto" w:fill="FFFFFF"/>
        </w:rPr>
        <w:t>网络文学</w:t>
      </w:r>
      <w:r w:rsidR="00C56875" w:rsidRPr="00883549">
        <w:rPr>
          <w:rFonts w:cs="宋体" w:hint="eastAsia"/>
          <w:b/>
          <w:bCs/>
          <w:szCs w:val="21"/>
          <w:shd w:val="clear" w:color="auto" w:fill="FFFFFF"/>
        </w:rPr>
        <w:t>愈发</w:t>
      </w:r>
      <w:r w:rsidRPr="00883549">
        <w:rPr>
          <w:rFonts w:cs="宋体" w:hint="eastAsia"/>
          <w:b/>
          <w:bCs/>
          <w:szCs w:val="21"/>
          <w:shd w:val="clear" w:color="auto" w:fill="FFFFFF"/>
        </w:rPr>
        <w:t>成为传承与弘扬传统文化的重要载体。</w:t>
      </w:r>
      <w:r w:rsidR="00F80C1E" w:rsidRPr="00883549">
        <w:rPr>
          <w:rFonts w:cs="宋体" w:hint="eastAsia"/>
          <w:szCs w:val="21"/>
        </w:rPr>
        <w:t>传统文化成为</w:t>
      </w:r>
      <w:r w:rsidRPr="00883549">
        <w:rPr>
          <w:rFonts w:cs="宋体" w:hint="eastAsia"/>
          <w:szCs w:val="21"/>
        </w:rPr>
        <w:t>网络文学的重要题材，为网络文学</w:t>
      </w:r>
      <w:r w:rsidR="001B125F" w:rsidRPr="00883549">
        <w:rPr>
          <w:rFonts w:cs="宋体" w:hint="eastAsia"/>
          <w:szCs w:val="21"/>
          <w:shd w:val="clear" w:color="auto" w:fill="FFFFFF"/>
        </w:rPr>
        <w:t>注入传统意趣，同时</w:t>
      </w:r>
      <w:r w:rsidRPr="00883549">
        <w:rPr>
          <w:rFonts w:cs="宋体" w:hint="eastAsia"/>
          <w:szCs w:val="21"/>
          <w:shd w:val="clear" w:color="auto" w:fill="FFFFFF"/>
        </w:rPr>
        <w:t>网络文学助力传统文化焕发新生。</w:t>
      </w:r>
      <w:r w:rsidRPr="00883549">
        <w:rPr>
          <w:rFonts w:cs="宋体" w:hint="eastAsia"/>
          <w:b/>
          <w:bCs/>
          <w:szCs w:val="21"/>
          <w:shd w:val="clear" w:color="auto" w:fill="FFFFFF"/>
        </w:rPr>
        <w:t>一是网络文学对中国传统故事进行了创新性表达。</w:t>
      </w:r>
      <w:r w:rsidRPr="00883549">
        <w:rPr>
          <w:rFonts w:cs="宋体" w:hint="eastAsia"/>
          <w:szCs w:val="21"/>
        </w:rPr>
        <w:t>网络文学中的历史演义、玄幻、修仙、仙侠等题材以传统文化积淀为基础。中华文化给网络文学提供了丰厚的创作土壤。二</w:t>
      </w:r>
      <w:r w:rsidRPr="00883549">
        <w:rPr>
          <w:rFonts w:cs="宋体" w:hint="eastAsia"/>
          <w:b/>
          <w:bCs/>
          <w:szCs w:val="21"/>
        </w:rPr>
        <w:t>是传统文化元素</w:t>
      </w:r>
      <w:r w:rsidR="00AD5141" w:rsidRPr="00883549">
        <w:rPr>
          <w:rFonts w:cs="宋体" w:hint="eastAsia"/>
          <w:b/>
          <w:bCs/>
          <w:szCs w:val="21"/>
        </w:rPr>
        <w:t>逐步</w:t>
      </w:r>
      <w:r w:rsidRPr="00883549">
        <w:rPr>
          <w:rFonts w:cs="宋体" w:hint="eastAsia"/>
          <w:b/>
          <w:bCs/>
          <w:szCs w:val="21"/>
        </w:rPr>
        <w:t>成为创作热点</w:t>
      </w:r>
      <w:r w:rsidRPr="00883549">
        <w:rPr>
          <w:rFonts w:cs="宋体" w:hint="eastAsia"/>
          <w:szCs w:val="21"/>
        </w:rPr>
        <w:t>。</w:t>
      </w:r>
      <w:r w:rsidRPr="00883549">
        <w:rPr>
          <w:rFonts w:cs="宋体" w:hint="eastAsia"/>
          <w:szCs w:val="21"/>
          <w:shd w:val="clear" w:color="auto" w:fill="FFFFFF"/>
        </w:rPr>
        <w:t>茶道、中医、雕塑、园林、服饰、饮食等传统文化元素</w:t>
      </w:r>
      <w:r w:rsidR="00AD5141" w:rsidRPr="00883549">
        <w:rPr>
          <w:rFonts w:cs="宋体" w:hint="eastAsia"/>
          <w:szCs w:val="21"/>
          <w:shd w:val="clear" w:color="auto" w:fill="FFFFFF"/>
        </w:rPr>
        <w:t>逐渐</w:t>
      </w:r>
      <w:r w:rsidRPr="00883549">
        <w:rPr>
          <w:rFonts w:cs="宋体" w:hint="eastAsia"/>
          <w:szCs w:val="21"/>
          <w:shd w:val="clear" w:color="auto" w:fill="FFFFFF"/>
        </w:rPr>
        <w:t>成为网络文学的重要素材和表现对象</w:t>
      </w:r>
      <w:r w:rsidR="00AD5141" w:rsidRPr="00883549">
        <w:rPr>
          <w:rFonts w:cs="宋体" w:hint="eastAsia"/>
          <w:szCs w:val="21"/>
          <w:shd w:val="clear" w:color="auto" w:fill="FFFFFF"/>
        </w:rPr>
        <w:t>，</w:t>
      </w:r>
      <w:r w:rsidRPr="00883549">
        <w:rPr>
          <w:rFonts w:cs="宋体" w:hint="eastAsia"/>
          <w:szCs w:val="21"/>
          <w:shd w:val="clear" w:color="auto" w:fill="FFFFFF"/>
        </w:rPr>
        <w:t>与</w:t>
      </w:r>
      <w:r w:rsidR="00AD5141" w:rsidRPr="00883549">
        <w:rPr>
          <w:rFonts w:cs="宋体" w:hint="eastAsia"/>
          <w:szCs w:val="21"/>
          <w:shd w:val="clear" w:color="auto" w:fill="FFFFFF"/>
        </w:rPr>
        <w:t>之</w:t>
      </w:r>
      <w:r w:rsidRPr="00883549">
        <w:rPr>
          <w:rFonts w:cs="宋体" w:hint="eastAsia"/>
          <w:szCs w:val="21"/>
          <w:shd w:val="clear" w:color="auto" w:fill="FFFFFF"/>
        </w:rPr>
        <w:t>相关的网络文学作品屡出精品，</w:t>
      </w:r>
      <w:r w:rsidR="00AD5141" w:rsidRPr="00883549">
        <w:rPr>
          <w:rFonts w:cs="宋体" w:hint="eastAsia"/>
          <w:szCs w:val="21"/>
          <w:shd w:val="clear" w:color="auto" w:fill="FFFFFF"/>
        </w:rPr>
        <w:t>在此</w:t>
      </w:r>
      <w:r w:rsidRPr="00883549">
        <w:rPr>
          <w:rFonts w:cs="宋体" w:hint="eastAsia"/>
          <w:szCs w:val="21"/>
          <w:shd w:val="clear" w:color="auto" w:fill="FFFFFF"/>
        </w:rPr>
        <w:t>基础</w:t>
      </w:r>
      <w:r w:rsidR="00AD5141" w:rsidRPr="00883549">
        <w:rPr>
          <w:rFonts w:cs="宋体" w:hint="eastAsia"/>
          <w:szCs w:val="21"/>
          <w:shd w:val="clear" w:color="auto" w:fill="FFFFFF"/>
        </w:rPr>
        <w:t>上</w:t>
      </w:r>
      <w:r w:rsidRPr="00883549">
        <w:rPr>
          <w:rFonts w:cs="宋体" w:hint="eastAsia"/>
          <w:szCs w:val="21"/>
          <w:shd w:val="clear" w:color="auto" w:fill="FFFFFF"/>
        </w:rPr>
        <w:t>改编的影视作品屡获好评。</w:t>
      </w:r>
    </w:p>
    <w:p w14:paraId="564FCFB3" w14:textId="450A27B4" w:rsidR="000F2E7A" w:rsidRPr="00883549" w:rsidRDefault="00200F6C" w:rsidP="00DF05C0">
      <w:pPr>
        <w:ind w:firstLine="422"/>
        <w:rPr>
          <w:rFonts w:eastAsia="黑体"/>
          <w:color w:val="000000" w:themeColor="text1"/>
          <w:sz w:val="36"/>
          <w:szCs w:val="36"/>
        </w:rPr>
      </w:pPr>
      <w:r w:rsidRPr="00883549">
        <w:rPr>
          <w:rFonts w:cs="宋体" w:hint="eastAsia"/>
          <w:b/>
          <w:szCs w:val="21"/>
          <w:shd w:val="clear" w:color="auto" w:fill="FFFFFF"/>
        </w:rPr>
        <w:t>网络文学题材日渐丰富，海外受众进一步扩大。一是网络文学题材多元，市场反响良好。</w:t>
      </w:r>
      <w:r w:rsidR="00B76FE1" w:rsidRPr="00883549">
        <w:rPr>
          <w:rFonts w:cs="宋体" w:hint="eastAsia"/>
          <w:szCs w:val="21"/>
          <w:shd w:val="clear" w:color="auto" w:fill="FFFFFF"/>
        </w:rPr>
        <w:t>近年来</w:t>
      </w:r>
      <w:r w:rsidRPr="00883549">
        <w:rPr>
          <w:rFonts w:cs="宋体" w:hint="eastAsia"/>
          <w:szCs w:val="21"/>
          <w:shd w:val="clear" w:color="auto" w:fill="FFFFFF"/>
        </w:rPr>
        <w:t>，以网络文学为依托的影视剧、游戏、</w:t>
      </w:r>
      <w:proofErr w:type="gramStart"/>
      <w:r w:rsidRPr="00883549">
        <w:rPr>
          <w:rFonts w:cs="宋体" w:hint="eastAsia"/>
          <w:szCs w:val="21"/>
          <w:shd w:val="clear" w:color="auto" w:fill="FFFFFF"/>
        </w:rPr>
        <w:t>动漫佳作</w:t>
      </w:r>
      <w:proofErr w:type="gramEnd"/>
      <w:r w:rsidRPr="00883549">
        <w:rPr>
          <w:rFonts w:cs="宋体" w:hint="eastAsia"/>
          <w:szCs w:val="21"/>
          <w:shd w:val="clear" w:color="auto" w:fill="FFFFFF"/>
        </w:rPr>
        <w:t>频出，广受市场欢迎，网络文学仍是最具改编价值的</w:t>
      </w:r>
      <w:r w:rsidRPr="00883549">
        <w:rPr>
          <w:szCs w:val="21"/>
          <w:shd w:val="clear" w:color="auto" w:fill="FFFFFF"/>
        </w:rPr>
        <w:t>IP</w:t>
      </w:r>
      <w:r w:rsidR="00EC4D71" w:rsidRPr="00883549">
        <w:rPr>
          <w:rStyle w:val="affc"/>
          <w:szCs w:val="21"/>
          <w:shd w:val="clear" w:color="auto" w:fill="FFFFFF"/>
        </w:rPr>
        <w:footnoteReference w:id="66"/>
      </w:r>
      <w:r w:rsidR="00EC4D71" w:rsidRPr="00883549">
        <w:rPr>
          <w:rFonts w:cs="宋体" w:hint="eastAsia"/>
          <w:szCs w:val="21"/>
          <w:shd w:val="clear" w:color="auto" w:fill="FFFFFF"/>
        </w:rPr>
        <w:t>来源之一。</w:t>
      </w:r>
      <w:r w:rsidRPr="00883549">
        <w:rPr>
          <w:rFonts w:cs="宋体" w:hint="eastAsia"/>
          <w:b/>
          <w:szCs w:val="21"/>
          <w:shd w:val="clear" w:color="auto" w:fill="FFFFFF"/>
        </w:rPr>
        <w:t>二是网络文学作品文学价值不断提高，海外影响力增强。</w:t>
      </w:r>
      <w:r w:rsidR="00F35FD5" w:rsidRPr="00883549">
        <w:rPr>
          <w:szCs w:val="21"/>
          <w:shd w:val="clear" w:color="auto" w:fill="FFFFFF"/>
        </w:rPr>
        <w:t>2022</w:t>
      </w:r>
      <w:r w:rsidR="00F35FD5" w:rsidRPr="00883549">
        <w:rPr>
          <w:rFonts w:hint="eastAsia"/>
          <w:szCs w:val="21"/>
          <w:shd w:val="clear" w:color="auto" w:fill="FFFFFF"/>
        </w:rPr>
        <w:t>年，《大国重工》《赘婿》等</w:t>
      </w:r>
      <w:r w:rsidR="00F35FD5" w:rsidRPr="00883549">
        <w:rPr>
          <w:rFonts w:hint="eastAsia"/>
          <w:szCs w:val="21"/>
          <w:shd w:val="clear" w:color="auto" w:fill="FFFFFF"/>
        </w:rPr>
        <w:t>16</w:t>
      </w:r>
      <w:r w:rsidR="00F35FD5" w:rsidRPr="00883549">
        <w:rPr>
          <w:rFonts w:hint="eastAsia"/>
          <w:szCs w:val="21"/>
          <w:shd w:val="clear" w:color="auto" w:fill="FFFFFF"/>
        </w:rPr>
        <w:t>本中国网络文学作品首次被收录至世界最大的学术图书馆之一——大英图书馆的中文馆藏书目中</w:t>
      </w:r>
      <w:r w:rsidR="00F35FD5" w:rsidRPr="00883549">
        <w:rPr>
          <w:rStyle w:val="affc"/>
          <w:szCs w:val="21"/>
          <w:shd w:val="clear" w:color="auto" w:fill="FFFFFF"/>
        </w:rPr>
        <w:footnoteReference w:id="67"/>
      </w:r>
      <w:r w:rsidR="00FD7BEF" w:rsidRPr="00883549">
        <w:rPr>
          <w:rFonts w:hint="eastAsia"/>
          <w:szCs w:val="21"/>
          <w:shd w:val="clear" w:color="auto" w:fill="FFFFFF"/>
        </w:rPr>
        <w:t>。此外，</w:t>
      </w:r>
      <w:r w:rsidR="00FD7BEF" w:rsidRPr="00883549">
        <w:rPr>
          <w:rFonts w:cs="宋体" w:hint="eastAsia"/>
          <w:szCs w:val="21"/>
          <w:shd w:val="clear" w:color="auto" w:fill="FFFFFF"/>
        </w:rPr>
        <w:t>大量的网络文学作品通过出版授权、连载翻译等形式</w:t>
      </w:r>
      <w:proofErr w:type="gramStart"/>
      <w:r w:rsidR="00FD7BEF" w:rsidRPr="00883549">
        <w:rPr>
          <w:rFonts w:cs="宋体" w:hint="eastAsia"/>
          <w:szCs w:val="21"/>
          <w:shd w:val="clear" w:color="auto" w:fill="FFFFFF"/>
        </w:rPr>
        <w:t>触达海外</w:t>
      </w:r>
      <w:proofErr w:type="gramEnd"/>
      <w:r w:rsidR="00FD7BEF" w:rsidRPr="00883549">
        <w:rPr>
          <w:rFonts w:cs="宋体" w:hint="eastAsia"/>
          <w:szCs w:val="21"/>
          <w:shd w:val="clear" w:color="auto" w:fill="FFFFFF"/>
        </w:rPr>
        <w:t>用户，覆盖</w:t>
      </w:r>
      <w:r w:rsidR="00FD7BEF" w:rsidRPr="00883549">
        <w:rPr>
          <w:szCs w:val="21"/>
          <w:shd w:val="clear" w:color="auto" w:fill="FFFFFF"/>
        </w:rPr>
        <w:t>200</w:t>
      </w:r>
      <w:r w:rsidR="00FD7BEF" w:rsidRPr="00883549">
        <w:rPr>
          <w:rFonts w:cs="宋体" w:hint="eastAsia"/>
          <w:szCs w:val="21"/>
          <w:shd w:val="clear" w:color="auto" w:fill="FFFFFF"/>
        </w:rPr>
        <w:t>多个国家和地区。</w:t>
      </w:r>
      <w:proofErr w:type="gramStart"/>
      <w:r w:rsidRPr="00883549">
        <w:rPr>
          <w:rFonts w:cs="宋体" w:hint="eastAsia"/>
          <w:szCs w:val="21"/>
          <w:shd w:val="clear" w:color="auto" w:fill="FFFFFF"/>
        </w:rPr>
        <w:t>仅阅文集</w:t>
      </w:r>
      <w:proofErr w:type="gramEnd"/>
      <w:r w:rsidRPr="00883549">
        <w:rPr>
          <w:rFonts w:cs="宋体" w:hint="eastAsia"/>
          <w:szCs w:val="21"/>
          <w:shd w:val="clear" w:color="auto" w:fill="FFFFFF"/>
        </w:rPr>
        <w:t>团就已向海外多国授权</w:t>
      </w:r>
      <w:r w:rsidRPr="00883549">
        <w:rPr>
          <w:szCs w:val="21"/>
          <w:shd w:val="clear" w:color="auto" w:fill="FFFFFF"/>
        </w:rPr>
        <w:t>800</w:t>
      </w:r>
      <w:r w:rsidRPr="00883549">
        <w:rPr>
          <w:rFonts w:cs="宋体" w:hint="eastAsia"/>
          <w:szCs w:val="21"/>
          <w:shd w:val="clear" w:color="auto" w:fill="FFFFFF"/>
        </w:rPr>
        <w:t>多部网络文学作品，部分海外作品阅读人次达</w:t>
      </w:r>
      <w:r w:rsidRPr="00883549">
        <w:rPr>
          <w:szCs w:val="21"/>
          <w:shd w:val="clear" w:color="auto" w:fill="FFFFFF"/>
        </w:rPr>
        <w:t>1.2</w:t>
      </w:r>
      <w:r w:rsidRPr="00883549">
        <w:rPr>
          <w:rFonts w:cs="宋体" w:hint="eastAsia"/>
          <w:szCs w:val="21"/>
          <w:shd w:val="clear" w:color="auto" w:fill="FFFFFF"/>
        </w:rPr>
        <w:t>亿，培育超</w:t>
      </w:r>
      <w:r w:rsidRPr="00883549">
        <w:rPr>
          <w:szCs w:val="21"/>
          <w:shd w:val="clear" w:color="auto" w:fill="FFFFFF"/>
        </w:rPr>
        <w:t>30</w:t>
      </w:r>
      <w:r w:rsidRPr="00883549">
        <w:rPr>
          <w:rFonts w:cs="宋体" w:hint="eastAsia"/>
          <w:szCs w:val="21"/>
          <w:shd w:val="clear" w:color="auto" w:fill="FFFFFF"/>
        </w:rPr>
        <w:t>万名海外原</w:t>
      </w:r>
      <w:r w:rsidRPr="00883549">
        <w:rPr>
          <w:rFonts w:cs="宋体" w:hint="eastAsia"/>
          <w:szCs w:val="21"/>
          <w:shd w:val="clear" w:color="auto" w:fill="FFFFFF"/>
        </w:rPr>
        <w:lastRenderedPageBreak/>
        <w:t>创作家</w:t>
      </w:r>
      <w:r w:rsidR="000870C2" w:rsidRPr="00883549">
        <w:rPr>
          <w:rStyle w:val="affc"/>
          <w:szCs w:val="21"/>
          <w:shd w:val="clear" w:color="auto" w:fill="FFFFFF"/>
        </w:rPr>
        <w:footnoteReference w:id="68"/>
      </w:r>
      <w:r w:rsidR="00B10906" w:rsidRPr="00883549">
        <w:rPr>
          <w:rFonts w:cs="宋体" w:hint="eastAsia"/>
          <w:szCs w:val="21"/>
          <w:shd w:val="clear" w:color="auto" w:fill="FFFFFF"/>
        </w:rPr>
        <w:t>。</w:t>
      </w:r>
      <w:r w:rsidRPr="00883549">
        <w:rPr>
          <w:rFonts w:cs="宋体" w:hint="eastAsia"/>
          <w:szCs w:val="21"/>
          <w:shd w:val="clear" w:color="auto" w:fill="FFFFFF"/>
        </w:rPr>
        <w:t>海外本土作者人数的不断增加，进一步提升中国网络文学的海外影响力。</w:t>
      </w:r>
    </w:p>
    <w:p w14:paraId="4EDFEBC8" w14:textId="58619B9E" w:rsidR="00200F6C" w:rsidRPr="00883549" w:rsidRDefault="00C97190" w:rsidP="00DF05C0">
      <w:pPr>
        <w:pStyle w:val="2"/>
        <w:numPr>
          <w:ilvl w:val="0"/>
          <w:numId w:val="10"/>
        </w:numPr>
        <w:spacing w:before="400" w:after="300" w:line="312" w:lineRule="auto"/>
        <w:ind w:left="0" w:firstLine="0"/>
        <w:rPr>
          <w:rFonts w:eastAsia="黑体"/>
          <w:color w:val="000000" w:themeColor="text1"/>
          <w:sz w:val="36"/>
          <w:szCs w:val="36"/>
        </w:rPr>
      </w:pPr>
      <w:bookmarkStart w:id="475" w:name="_Toc130371074"/>
      <w:r w:rsidRPr="00883549">
        <w:rPr>
          <w:rFonts w:eastAsia="黑体" w:hint="eastAsia"/>
          <w:color w:val="000000" w:themeColor="text1"/>
          <w:sz w:val="36"/>
          <w:szCs w:val="36"/>
        </w:rPr>
        <w:t>社会服务类</w:t>
      </w:r>
      <w:r w:rsidR="00200F6C" w:rsidRPr="00883549">
        <w:rPr>
          <w:rFonts w:eastAsia="黑体" w:hint="eastAsia"/>
          <w:color w:val="000000" w:themeColor="text1"/>
          <w:sz w:val="36"/>
          <w:szCs w:val="36"/>
        </w:rPr>
        <w:t>应用</w:t>
      </w:r>
      <w:bookmarkEnd w:id="475"/>
    </w:p>
    <w:p w14:paraId="7F6524C1" w14:textId="71B0DFF4" w:rsidR="00AA6A8C" w:rsidRPr="00883549" w:rsidRDefault="000E2C05" w:rsidP="00C07C9C">
      <w:pPr>
        <w:keepLines/>
        <w:numPr>
          <w:ilvl w:val="0"/>
          <w:numId w:val="14"/>
        </w:numPr>
        <w:topLinePunct/>
        <w:snapToGrid w:val="0"/>
        <w:spacing w:before="320" w:after="200"/>
        <w:ind w:left="0" w:firstLineChars="0" w:firstLine="0"/>
        <w:outlineLvl w:val="2"/>
        <w:rPr>
          <w:rFonts w:eastAsia="楷体_GB2312"/>
          <w:color w:val="000000" w:themeColor="text1"/>
          <w:sz w:val="30"/>
          <w:szCs w:val="30"/>
        </w:rPr>
      </w:pPr>
      <w:bookmarkStart w:id="476" w:name="_Toc2650"/>
      <w:bookmarkStart w:id="477" w:name="_Toc13251"/>
      <w:bookmarkStart w:id="478" w:name="_Toc78288103"/>
      <w:bookmarkStart w:id="479" w:name="_Toc9696"/>
      <w:bookmarkStart w:id="480" w:name="_Toc29091"/>
      <w:bookmarkStart w:id="481" w:name="_Toc12141"/>
      <w:bookmarkStart w:id="482" w:name="_Toc130371075"/>
      <w:bookmarkEnd w:id="469"/>
      <w:bookmarkEnd w:id="470"/>
      <w:bookmarkEnd w:id="471"/>
      <w:bookmarkEnd w:id="472"/>
      <w:bookmarkEnd w:id="473"/>
      <w:bookmarkEnd w:id="474"/>
      <w:r w:rsidRPr="00883549">
        <w:rPr>
          <w:rFonts w:eastAsia="楷体_GB2312" w:hint="eastAsia"/>
          <w:color w:val="000000" w:themeColor="text1"/>
          <w:sz w:val="30"/>
          <w:szCs w:val="30"/>
        </w:rPr>
        <w:t>网约车</w:t>
      </w:r>
      <w:bookmarkEnd w:id="476"/>
      <w:bookmarkEnd w:id="477"/>
      <w:bookmarkEnd w:id="478"/>
      <w:bookmarkEnd w:id="479"/>
      <w:bookmarkEnd w:id="480"/>
      <w:bookmarkEnd w:id="481"/>
      <w:bookmarkEnd w:id="482"/>
    </w:p>
    <w:p w14:paraId="0B6EA48F" w14:textId="77777777" w:rsidR="00AC6161" w:rsidRPr="00883549" w:rsidRDefault="00AC6161" w:rsidP="00DF05C0">
      <w:pPr>
        <w:ind w:firstLine="420"/>
        <w:rPr>
          <w:color w:val="000000" w:themeColor="text1"/>
        </w:rPr>
      </w:pPr>
      <w:r w:rsidRPr="00883549">
        <w:rPr>
          <w:rFonts w:hint="eastAsia"/>
          <w:color w:val="000000" w:themeColor="text1"/>
          <w:szCs w:val="21"/>
        </w:rPr>
        <w:t>截至</w:t>
      </w:r>
      <w:r w:rsidRPr="00883549">
        <w:rPr>
          <w:rFonts w:hint="eastAsia"/>
          <w:color w:val="000000" w:themeColor="text1"/>
          <w:szCs w:val="21"/>
        </w:rPr>
        <w:t>2022</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w:t>
      </w:r>
      <w:proofErr w:type="gramStart"/>
      <w:r w:rsidRPr="00883549">
        <w:rPr>
          <w:rFonts w:hint="eastAsia"/>
          <w:color w:val="000000" w:themeColor="text1"/>
          <w:szCs w:val="21"/>
        </w:rPr>
        <w:t>我国网约车</w:t>
      </w:r>
      <w:proofErr w:type="gramEnd"/>
      <w:r w:rsidRPr="00883549">
        <w:rPr>
          <w:rFonts w:hint="eastAsia"/>
          <w:color w:val="000000" w:themeColor="text1"/>
          <w:szCs w:val="21"/>
        </w:rPr>
        <w:t>用户规模达</w:t>
      </w:r>
      <w:r w:rsidRPr="00883549">
        <w:rPr>
          <w:rFonts w:hint="eastAsia"/>
          <w:color w:val="000000" w:themeColor="text1"/>
          <w:szCs w:val="21"/>
        </w:rPr>
        <w:t>4.37</w:t>
      </w:r>
      <w:r w:rsidRPr="00883549">
        <w:rPr>
          <w:rFonts w:hint="eastAsia"/>
          <w:color w:val="000000" w:themeColor="text1"/>
          <w:szCs w:val="21"/>
        </w:rPr>
        <w:t>亿，较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月减少</w:t>
      </w:r>
      <w:r w:rsidRPr="00883549">
        <w:rPr>
          <w:rFonts w:hint="eastAsia"/>
          <w:color w:val="000000" w:themeColor="text1"/>
          <w:szCs w:val="21"/>
        </w:rPr>
        <w:t>1553</w:t>
      </w:r>
      <w:r w:rsidRPr="00883549">
        <w:rPr>
          <w:rFonts w:hint="eastAsia"/>
          <w:color w:val="000000" w:themeColor="text1"/>
          <w:szCs w:val="21"/>
        </w:rPr>
        <w:t>万，占网民整体的</w:t>
      </w:r>
      <w:r w:rsidRPr="00883549">
        <w:rPr>
          <w:rFonts w:hint="eastAsia"/>
          <w:color w:val="000000" w:themeColor="text1"/>
          <w:szCs w:val="21"/>
        </w:rPr>
        <w:t>40.9%</w:t>
      </w:r>
      <w:r w:rsidRPr="00883549">
        <w:rPr>
          <w:rFonts w:hint="eastAsia"/>
          <w:color w:val="000000" w:themeColor="text1"/>
          <w:szCs w:val="21"/>
        </w:rPr>
        <w:t>。</w:t>
      </w:r>
    </w:p>
    <w:p w14:paraId="2EABBBF2" w14:textId="77777777" w:rsidR="00AC6161" w:rsidRPr="00883549" w:rsidRDefault="00AC6161" w:rsidP="00DF05C0">
      <w:pPr>
        <w:keepNext/>
        <w:widowControl/>
        <w:spacing w:beforeLines="50" w:before="156"/>
        <w:ind w:firstLineChars="0" w:firstLine="0"/>
        <w:jc w:val="center"/>
        <w:rPr>
          <w:rFonts w:eastAsia="仿宋"/>
          <w:color w:val="000000" w:themeColor="text1"/>
          <w:sz w:val="24"/>
          <w:szCs w:val="20"/>
        </w:rPr>
      </w:pPr>
      <w:r w:rsidRPr="00883549">
        <w:rPr>
          <w:rFonts w:eastAsia="仿宋" w:hint="eastAsia"/>
          <w:noProof/>
          <w:color w:val="000000" w:themeColor="text1"/>
          <w:sz w:val="24"/>
          <w:szCs w:val="20"/>
        </w:rPr>
        <w:drawing>
          <wp:inline distT="0" distB="0" distL="0" distR="0" wp14:anchorId="0D55FD06" wp14:editId="4DC08410">
            <wp:extent cx="4895850" cy="3067050"/>
            <wp:effectExtent l="0" t="0" r="0" b="0"/>
            <wp:docPr id="1"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7B4265AE" w14:textId="3A9ACCA6" w:rsidR="00D85EE7" w:rsidRPr="00883549" w:rsidRDefault="00D85EE7" w:rsidP="00D85EE7">
      <w:pPr>
        <w:pStyle w:val="a4"/>
        <w:spacing w:before="156"/>
      </w:pPr>
      <w:bookmarkStart w:id="483" w:name="_Toc78288105"/>
      <w:bookmarkStart w:id="484" w:name="_Toc12047"/>
      <w:bookmarkStart w:id="485" w:name="_Toc27164"/>
      <w:bookmarkStart w:id="486" w:name="_Toc4854"/>
      <w:bookmarkStart w:id="487" w:name="_Toc28494"/>
      <w:bookmarkStart w:id="488" w:name="_Toc30238"/>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41</w:t>
      </w:r>
      <w:r w:rsidRPr="00883549">
        <w:fldChar w:fldCharType="end"/>
      </w:r>
      <w:r w:rsidRPr="00883549">
        <w:t xml:space="preserve">  20</w:t>
      </w:r>
      <w:r w:rsidRPr="00883549">
        <w:rPr>
          <w:rFonts w:hint="eastAsia"/>
        </w:rPr>
        <w:t>18</w:t>
      </w:r>
      <w:r w:rsidRPr="00883549">
        <w:t>.</w:t>
      </w:r>
      <w:r w:rsidRPr="00883549">
        <w:rPr>
          <w:rFonts w:hint="eastAsia"/>
        </w:rPr>
        <w:t>12</w:t>
      </w:r>
      <w:r w:rsidRPr="00883549">
        <w:t>-2022.</w:t>
      </w:r>
      <w:r w:rsidRPr="00883549">
        <w:rPr>
          <w:rFonts w:hint="eastAsia"/>
        </w:rPr>
        <w:t>12</w:t>
      </w:r>
      <w:proofErr w:type="gramStart"/>
      <w:r w:rsidRPr="00883549">
        <w:rPr>
          <w:rFonts w:hint="eastAsia"/>
        </w:rPr>
        <w:t>网约车用户</w:t>
      </w:r>
      <w:proofErr w:type="gramEnd"/>
      <w:r w:rsidRPr="00883549">
        <w:rPr>
          <w:rFonts w:hint="eastAsia"/>
        </w:rPr>
        <w:t>规模及使用率</w:t>
      </w:r>
    </w:p>
    <w:p w14:paraId="496CCBA7" w14:textId="77777777" w:rsidR="00480F03" w:rsidRPr="00883549" w:rsidRDefault="00654D25" w:rsidP="00DF05C0">
      <w:pPr>
        <w:ind w:firstLine="420"/>
        <w:rPr>
          <w:szCs w:val="21"/>
        </w:rPr>
      </w:pPr>
      <w:r w:rsidRPr="00883549">
        <w:rPr>
          <w:szCs w:val="21"/>
        </w:rPr>
        <w:t>2022</w:t>
      </w:r>
      <w:r w:rsidRPr="00883549">
        <w:rPr>
          <w:rFonts w:cs="宋体" w:hint="eastAsia"/>
          <w:szCs w:val="21"/>
        </w:rPr>
        <w:t>年，我国</w:t>
      </w:r>
      <w:r w:rsidR="00BA07E1" w:rsidRPr="00883549">
        <w:rPr>
          <w:rFonts w:cs="宋体" w:hint="eastAsia"/>
          <w:szCs w:val="21"/>
        </w:rPr>
        <w:t>各大互联网出行平台积极探索经营模式，</w:t>
      </w:r>
      <w:r w:rsidR="00F059EA" w:rsidRPr="00883549">
        <w:rPr>
          <w:rFonts w:cs="宋体" w:hint="eastAsia"/>
          <w:szCs w:val="21"/>
        </w:rPr>
        <w:t>不断</w:t>
      </w:r>
      <w:r w:rsidR="00480F03" w:rsidRPr="00883549">
        <w:rPr>
          <w:rFonts w:cs="宋体" w:hint="eastAsia"/>
          <w:szCs w:val="21"/>
        </w:rPr>
        <w:t>布局自动驾驶技术，推动自动驾驶出租车</w:t>
      </w:r>
      <w:r w:rsidR="00480F03" w:rsidRPr="00883549">
        <w:rPr>
          <w:rFonts w:hint="eastAsia"/>
          <w:szCs w:val="21"/>
          <w:shd w:val="clear" w:color="auto" w:fill="FFFFFF"/>
        </w:rPr>
        <w:t>商业化</w:t>
      </w:r>
      <w:r w:rsidR="00480F03" w:rsidRPr="00883549">
        <w:rPr>
          <w:szCs w:val="21"/>
          <w:shd w:val="clear" w:color="auto" w:fill="FFFFFF"/>
        </w:rPr>
        <w:t>运营</w:t>
      </w:r>
      <w:r w:rsidR="00480F03" w:rsidRPr="00883549">
        <w:rPr>
          <w:rFonts w:hint="eastAsia"/>
          <w:szCs w:val="21"/>
          <w:shd w:val="clear" w:color="auto" w:fill="FFFFFF"/>
        </w:rPr>
        <w:t>。</w:t>
      </w:r>
    </w:p>
    <w:p w14:paraId="6DCD9D8E" w14:textId="7D4E61F5" w:rsidR="00480F03" w:rsidRPr="00883549" w:rsidRDefault="00F80C1E" w:rsidP="00DF05C0">
      <w:pPr>
        <w:ind w:firstLine="422"/>
        <w:rPr>
          <w:szCs w:val="21"/>
        </w:rPr>
      </w:pPr>
      <w:r w:rsidRPr="00883549">
        <w:rPr>
          <w:rFonts w:cs="宋体" w:hint="eastAsia"/>
          <w:b/>
          <w:bCs/>
          <w:szCs w:val="21"/>
        </w:rPr>
        <w:t>在市场竞争方面，互联网出行平台采取多种举措</w:t>
      </w:r>
      <w:r w:rsidR="00480F03" w:rsidRPr="00883549">
        <w:rPr>
          <w:rFonts w:cs="宋体" w:hint="eastAsia"/>
          <w:b/>
          <w:bCs/>
          <w:szCs w:val="21"/>
        </w:rPr>
        <w:t>，争夺市场份额。</w:t>
      </w:r>
      <w:r w:rsidR="00F83EA2" w:rsidRPr="00883549">
        <w:rPr>
          <w:rFonts w:cs="宋体"/>
          <w:bCs/>
          <w:szCs w:val="21"/>
        </w:rPr>
        <w:t>2022</w:t>
      </w:r>
      <w:r w:rsidR="00F83EA2" w:rsidRPr="00883549">
        <w:rPr>
          <w:rFonts w:cs="宋体"/>
          <w:bCs/>
          <w:szCs w:val="21"/>
        </w:rPr>
        <w:t>年，</w:t>
      </w:r>
      <w:proofErr w:type="gramStart"/>
      <w:r w:rsidR="00F83EA2" w:rsidRPr="00883549">
        <w:rPr>
          <w:rFonts w:hint="eastAsia"/>
          <w:szCs w:val="21"/>
        </w:rPr>
        <w:t>网约车行业</w:t>
      </w:r>
      <w:proofErr w:type="gramEnd"/>
      <w:r w:rsidR="00F83EA2" w:rsidRPr="00883549">
        <w:rPr>
          <w:rFonts w:hint="eastAsia"/>
          <w:szCs w:val="21"/>
        </w:rPr>
        <w:t>的市场变化推动各个平台进行多种模式探索。</w:t>
      </w:r>
      <w:r w:rsidR="00480F03" w:rsidRPr="00883549">
        <w:rPr>
          <w:rFonts w:cs="宋体" w:hint="eastAsia"/>
          <w:b/>
          <w:szCs w:val="21"/>
        </w:rPr>
        <w:t>在聚合模式</w:t>
      </w:r>
      <w:r w:rsidR="000870C2" w:rsidRPr="00883549">
        <w:rPr>
          <w:rStyle w:val="affc"/>
          <w:b/>
          <w:szCs w:val="21"/>
        </w:rPr>
        <w:footnoteReference w:id="69"/>
      </w:r>
      <w:r w:rsidR="00480F03" w:rsidRPr="00883549">
        <w:rPr>
          <w:rFonts w:cs="宋体" w:hint="eastAsia"/>
          <w:b/>
          <w:szCs w:val="21"/>
        </w:rPr>
        <w:t>方面，</w:t>
      </w:r>
      <w:r w:rsidR="00480F03" w:rsidRPr="00883549">
        <w:rPr>
          <w:szCs w:val="21"/>
        </w:rPr>
        <w:t>7</w:t>
      </w:r>
      <w:r w:rsidR="00480F03" w:rsidRPr="00883549">
        <w:rPr>
          <w:szCs w:val="21"/>
        </w:rPr>
        <w:t>月，华为在第三代鸿蒙操作系统内</w:t>
      </w:r>
      <w:r w:rsidR="00452F07" w:rsidRPr="00883549">
        <w:rPr>
          <w:rFonts w:hint="eastAsia"/>
          <w:szCs w:val="21"/>
        </w:rPr>
        <w:t>推出打车应用</w:t>
      </w:r>
      <w:r w:rsidR="00480F03" w:rsidRPr="00883549">
        <w:rPr>
          <w:szCs w:val="21"/>
        </w:rPr>
        <w:t>Petal</w:t>
      </w:r>
      <w:r w:rsidR="00480F03" w:rsidRPr="00883549">
        <w:rPr>
          <w:szCs w:val="21"/>
        </w:rPr>
        <w:t>出行。</w:t>
      </w:r>
      <w:r w:rsidR="00480F03" w:rsidRPr="00883549">
        <w:rPr>
          <w:rFonts w:hint="eastAsia"/>
          <w:szCs w:val="21"/>
        </w:rPr>
        <w:t>同月，</w:t>
      </w:r>
      <w:proofErr w:type="gramStart"/>
      <w:r w:rsidR="00480F03" w:rsidRPr="00883549">
        <w:rPr>
          <w:rFonts w:hint="eastAsia"/>
          <w:szCs w:val="21"/>
        </w:rPr>
        <w:t>腾讯出行</w:t>
      </w:r>
      <w:proofErr w:type="gramEnd"/>
      <w:r w:rsidR="00480F03" w:rsidRPr="00883549">
        <w:rPr>
          <w:rFonts w:hint="eastAsia"/>
          <w:szCs w:val="21"/>
        </w:rPr>
        <w:t>接</w:t>
      </w:r>
      <w:proofErr w:type="gramStart"/>
      <w:r w:rsidR="00480F03" w:rsidRPr="00883549">
        <w:rPr>
          <w:rFonts w:hint="eastAsia"/>
          <w:szCs w:val="21"/>
        </w:rPr>
        <w:t>入</w:t>
      </w:r>
      <w:r w:rsidR="00480F03" w:rsidRPr="00883549">
        <w:rPr>
          <w:szCs w:val="21"/>
        </w:rPr>
        <w:t>微信</w:t>
      </w:r>
      <w:proofErr w:type="gramEnd"/>
      <w:r w:rsidR="00480F03" w:rsidRPr="00883549">
        <w:rPr>
          <w:szCs w:val="21"/>
        </w:rPr>
        <w:t>服务栏</w:t>
      </w:r>
      <w:r w:rsidR="00480F03" w:rsidRPr="00883549">
        <w:rPr>
          <w:rFonts w:hint="eastAsia"/>
          <w:szCs w:val="21"/>
        </w:rPr>
        <w:t>，</w:t>
      </w:r>
      <w:r w:rsidR="00FD7BEF" w:rsidRPr="00883549">
        <w:rPr>
          <w:szCs w:val="21"/>
        </w:rPr>
        <w:t>提供</w:t>
      </w:r>
      <w:r w:rsidR="00FD7BEF" w:rsidRPr="00883549">
        <w:rPr>
          <w:rFonts w:hint="eastAsia"/>
          <w:szCs w:val="21"/>
        </w:rPr>
        <w:t>出行车</w:t>
      </w:r>
      <w:r w:rsidR="00FD7BEF" w:rsidRPr="00883549">
        <w:rPr>
          <w:szCs w:val="21"/>
        </w:rPr>
        <w:t>服务</w:t>
      </w:r>
      <w:r w:rsidR="00480F03" w:rsidRPr="00883549">
        <w:rPr>
          <w:szCs w:val="21"/>
        </w:rPr>
        <w:t>。</w:t>
      </w:r>
      <w:r w:rsidR="00480F03" w:rsidRPr="00883549">
        <w:rPr>
          <w:rFonts w:hint="eastAsia"/>
          <w:b/>
          <w:szCs w:val="21"/>
        </w:rPr>
        <w:t>在自营模式</w:t>
      </w:r>
      <w:r w:rsidR="000870C2" w:rsidRPr="00883549">
        <w:rPr>
          <w:rStyle w:val="affc"/>
          <w:b/>
          <w:szCs w:val="21"/>
        </w:rPr>
        <w:footnoteReference w:id="70"/>
      </w:r>
      <w:r w:rsidR="00480F03" w:rsidRPr="00883549">
        <w:rPr>
          <w:rFonts w:hint="eastAsia"/>
          <w:b/>
          <w:szCs w:val="21"/>
        </w:rPr>
        <w:t>方面，</w:t>
      </w:r>
      <w:r w:rsidR="00480F03" w:rsidRPr="00883549">
        <w:rPr>
          <w:szCs w:val="21"/>
        </w:rPr>
        <w:t>10</w:t>
      </w:r>
      <w:r w:rsidR="00480F03" w:rsidRPr="00883549">
        <w:rPr>
          <w:szCs w:val="21"/>
        </w:rPr>
        <w:t>月，高德</w:t>
      </w:r>
      <w:r w:rsidR="00FD7BEF" w:rsidRPr="00883549">
        <w:rPr>
          <w:rFonts w:hint="eastAsia"/>
          <w:szCs w:val="21"/>
        </w:rPr>
        <w:t>在北京</w:t>
      </w:r>
      <w:r w:rsidR="00480F03" w:rsidRPr="00883549">
        <w:rPr>
          <w:szCs w:val="21"/>
        </w:rPr>
        <w:t>推出</w:t>
      </w:r>
      <w:r w:rsidR="00480F03" w:rsidRPr="00883549">
        <w:rPr>
          <w:rFonts w:hint="eastAsia"/>
          <w:szCs w:val="21"/>
        </w:rPr>
        <w:t>了</w:t>
      </w:r>
      <w:r w:rsidR="00480F03" w:rsidRPr="00883549">
        <w:rPr>
          <w:szCs w:val="21"/>
        </w:rPr>
        <w:t>网</w:t>
      </w:r>
      <w:proofErr w:type="gramStart"/>
      <w:r w:rsidR="00480F03" w:rsidRPr="00883549">
        <w:rPr>
          <w:szCs w:val="21"/>
        </w:rPr>
        <w:t>约车自营</w:t>
      </w:r>
      <w:proofErr w:type="gramEnd"/>
      <w:r w:rsidR="00480F03" w:rsidRPr="00883549">
        <w:rPr>
          <w:szCs w:val="21"/>
        </w:rPr>
        <w:t>平台</w:t>
      </w:r>
      <w:r w:rsidR="00FD7BEF" w:rsidRPr="00883549">
        <w:rPr>
          <w:rFonts w:hint="eastAsia"/>
          <w:szCs w:val="21"/>
        </w:rPr>
        <w:t>——</w:t>
      </w:r>
      <w:r w:rsidR="00480F03" w:rsidRPr="00883549">
        <w:rPr>
          <w:szCs w:val="21"/>
        </w:rPr>
        <w:t>火箭出行，</w:t>
      </w:r>
      <w:r w:rsidR="00FD7BEF" w:rsidRPr="00883549">
        <w:rPr>
          <w:rFonts w:hint="eastAsia"/>
          <w:szCs w:val="21"/>
        </w:rPr>
        <w:t>进行技术创</w:t>
      </w:r>
      <w:r w:rsidR="00FD7BEF" w:rsidRPr="00883549">
        <w:rPr>
          <w:rFonts w:hint="eastAsia"/>
          <w:szCs w:val="21"/>
        </w:rPr>
        <w:lastRenderedPageBreak/>
        <w:t>新和试验，探索</w:t>
      </w:r>
      <w:r w:rsidR="00FD7BEF" w:rsidRPr="00883549">
        <w:rPr>
          <w:szCs w:val="21"/>
        </w:rPr>
        <w:t>下一代网约车模式</w:t>
      </w:r>
      <w:r w:rsidR="00480F03" w:rsidRPr="00883549">
        <w:rPr>
          <w:szCs w:val="21"/>
        </w:rPr>
        <w:t>。</w:t>
      </w:r>
    </w:p>
    <w:p w14:paraId="04225344" w14:textId="35C6BA4F" w:rsidR="00480F03" w:rsidRPr="00883549" w:rsidRDefault="00480F03" w:rsidP="00DF05C0">
      <w:pPr>
        <w:ind w:firstLine="422"/>
        <w:rPr>
          <w:szCs w:val="21"/>
        </w:rPr>
      </w:pPr>
      <w:r w:rsidRPr="00883549">
        <w:rPr>
          <w:rFonts w:hint="eastAsia"/>
          <w:b/>
          <w:bCs/>
          <w:szCs w:val="21"/>
        </w:rPr>
        <w:t>在技术应用方面</w:t>
      </w:r>
      <w:r w:rsidRPr="00883549">
        <w:rPr>
          <w:b/>
          <w:bCs/>
          <w:szCs w:val="21"/>
        </w:rPr>
        <w:t>，</w:t>
      </w:r>
      <w:r w:rsidRPr="00883549">
        <w:rPr>
          <w:rFonts w:hint="eastAsia"/>
          <w:b/>
          <w:bCs/>
          <w:szCs w:val="21"/>
        </w:rPr>
        <w:t>自动驾驶出租车</w:t>
      </w:r>
      <w:r w:rsidRPr="00883549">
        <w:rPr>
          <w:b/>
          <w:bCs/>
          <w:szCs w:val="21"/>
          <w:shd w:val="clear" w:color="auto" w:fill="FFFFFF"/>
        </w:rPr>
        <w:t>稳步推进。</w:t>
      </w:r>
      <w:r w:rsidR="00FD7BEF" w:rsidRPr="00883549">
        <w:rPr>
          <w:rFonts w:hint="eastAsia"/>
          <w:szCs w:val="21"/>
        </w:rPr>
        <w:t>自动驾驶出租车</w:t>
      </w:r>
      <w:r w:rsidR="00FD7BEF" w:rsidRPr="00883549">
        <w:rPr>
          <w:rFonts w:hint="eastAsia"/>
          <w:szCs w:val="21"/>
          <w:shd w:val="clear" w:color="auto" w:fill="FFFFFF"/>
        </w:rPr>
        <w:t>成为互联网出行平台的发展热点。</w:t>
      </w:r>
      <w:r w:rsidR="00FD7BEF" w:rsidRPr="00883549">
        <w:rPr>
          <w:szCs w:val="21"/>
          <w:shd w:val="clear" w:color="auto" w:fill="FFFFFF"/>
        </w:rPr>
        <w:t>凭借出行服务经验和海量的运营数据，互联网出行平台正在</w:t>
      </w:r>
      <w:r w:rsidR="00FD7BEF" w:rsidRPr="00883549">
        <w:rPr>
          <w:rFonts w:hint="eastAsia"/>
          <w:szCs w:val="21"/>
          <w:shd w:val="clear" w:color="auto" w:fill="FFFFFF"/>
        </w:rPr>
        <w:t>加速推进</w:t>
      </w:r>
      <w:r w:rsidR="00FD7BEF" w:rsidRPr="00883549">
        <w:rPr>
          <w:szCs w:val="21"/>
          <w:shd w:val="clear" w:color="auto" w:fill="FFFFFF"/>
        </w:rPr>
        <w:t>商业化</w:t>
      </w:r>
      <w:r w:rsidR="00FD7BEF" w:rsidRPr="00883549">
        <w:rPr>
          <w:rFonts w:hint="eastAsia"/>
          <w:szCs w:val="21"/>
        </w:rPr>
        <w:t>自动驾驶出租车</w:t>
      </w:r>
      <w:r w:rsidR="00FD7BEF" w:rsidRPr="00883549">
        <w:rPr>
          <w:rFonts w:hint="eastAsia"/>
          <w:szCs w:val="21"/>
          <w:shd w:val="clear" w:color="auto" w:fill="FFFFFF"/>
        </w:rPr>
        <w:t>业务</w:t>
      </w:r>
      <w:r w:rsidR="00FD7BEF" w:rsidRPr="00883549">
        <w:rPr>
          <w:szCs w:val="21"/>
          <w:shd w:val="clear" w:color="auto" w:fill="FFFFFF"/>
        </w:rPr>
        <w:t>。</w:t>
      </w:r>
      <w:r w:rsidRPr="00883549">
        <w:rPr>
          <w:rFonts w:hint="eastAsia"/>
          <w:szCs w:val="21"/>
          <w:shd w:val="clear" w:color="auto" w:fill="FFFFFF"/>
        </w:rPr>
        <w:t>2022</w:t>
      </w:r>
      <w:r w:rsidRPr="00883549">
        <w:rPr>
          <w:rFonts w:hint="eastAsia"/>
          <w:szCs w:val="21"/>
          <w:shd w:val="clear" w:color="auto" w:fill="FFFFFF"/>
        </w:rPr>
        <w:t>年</w:t>
      </w:r>
      <w:r w:rsidRPr="00883549">
        <w:rPr>
          <w:szCs w:val="21"/>
          <w:shd w:val="clear" w:color="auto" w:fill="FFFFFF"/>
        </w:rPr>
        <w:t>9</w:t>
      </w:r>
      <w:r w:rsidRPr="00883549">
        <w:rPr>
          <w:szCs w:val="21"/>
          <w:shd w:val="clear" w:color="auto" w:fill="FFFFFF"/>
        </w:rPr>
        <w:t>月，</w:t>
      </w:r>
      <w:r w:rsidRPr="00883549">
        <w:rPr>
          <w:szCs w:val="21"/>
          <w:shd w:val="clear" w:color="auto" w:fill="FFFFFF"/>
        </w:rPr>
        <w:t>T3</w:t>
      </w:r>
      <w:r w:rsidRPr="00883549">
        <w:rPr>
          <w:szCs w:val="21"/>
          <w:shd w:val="clear" w:color="auto" w:fill="FFFFFF"/>
        </w:rPr>
        <w:t>出行宣布在苏州</w:t>
      </w:r>
      <w:r w:rsidRPr="00883549">
        <w:rPr>
          <w:rFonts w:hint="eastAsia"/>
          <w:szCs w:val="21"/>
          <w:shd w:val="clear" w:color="auto" w:fill="FFFFFF"/>
        </w:rPr>
        <w:t>联合</w:t>
      </w:r>
      <w:r w:rsidRPr="00883549">
        <w:rPr>
          <w:szCs w:val="21"/>
          <w:shd w:val="clear" w:color="auto" w:fill="FFFFFF"/>
        </w:rPr>
        <w:t>启动</w:t>
      </w:r>
      <w:r w:rsidR="00D746B9" w:rsidRPr="00883549">
        <w:rPr>
          <w:rFonts w:hint="eastAsia"/>
          <w:szCs w:val="21"/>
        </w:rPr>
        <w:t>自动驾驶出租车</w:t>
      </w:r>
      <w:r w:rsidR="00D746B9" w:rsidRPr="00883549">
        <w:rPr>
          <w:rFonts w:hint="eastAsia"/>
          <w:szCs w:val="21"/>
          <w:shd w:val="clear" w:color="auto" w:fill="FFFFFF"/>
        </w:rPr>
        <w:t>的</w:t>
      </w:r>
      <w:r w:rsidRPr="00883549">
        <w:rPr>
          <w:szCs w:val="21"/>
          <w:shd w:val="clear" w:color="auto" w:fill="FFFFFF"/>
        </w:rPr>
        <w:t>公开运营，将自动驾驶技术运用于</w:t>
      </w:r>
      <w:proofErr w:type="gramStart"/>
      <w:r w:rsidRPr="00883549">
        <w:rPr>
          <w:szCs w:val="21"/>
          <w:shd w:val="clear" w:color="auto" w:fill="FFFFFF"/>
        </w:rPr>
        <w:t>网约车平台</w:t>
      </w:r>
      <w:proofErr w:type="gramEnd"/>
      <w:r w:rsidRPr="00883549">
        <w:rPr>
          <w:szCs w:val="21"/>
          <w:shd w:val="clear" w:color="auto" w:fill="FFFFFF"/>
        </w:rPr>
        <w:t>。</w:t>
      </w:r>
      <w:r w:rsidRPr="00883549">
        <w:rPr>
          <w:szCs w:val="21"/>
        </w:rPr>
        <w:t>11</w:t>
      </w:r>
      <w:r w:rsidRPr="00883549">
        <w:rPr>
          <w:szCs w:val="21"/>
        </w:rPr>
        <w:t>月，百度</w:t>
      </w:r>
      <w:r w:rsidR="00B359F5" w:rsidRPr="00883549">
        <w:rPr>
          <w:rFonts w:hint="eastAsia"/>
          <w:szCs w:val="21"/>
        </w:rPr>
        <w:t>阿波罗</w:t>
      </w:r>
      <w:r w:rsidR="00B359F5" w:rsidRPr="00883549">
        <w:rPr>
          <w:szCs w:val="21"/>
        </w:rPr>
        <w:t>（</w:t>
      </w:r>
      <w:r w:rsidR="00B359F5" w:rsidRPr="00883549">
        <w:rPr>
          <w:szCs w:val="21"/>
        </w:rPr>
        <w:t>Apollo</w:t>
      </w:r>
      <w:r w:rsidR="00B359F5" w:rsidRPr="00883549">
        <w:rPr>
          <w:szCs w:val="21"/>
        </w:rPr>
        <w:t>）</w:t>
      </w:r>
      <w:r w:rsidRPr="00883549">
        <w:rPr>
          <w:szCs w:val="21"/>
        </w:rPr>
        <w:t>、</w:t>
      </w:r>
      <w:proofErr w:type="gramStart"/>
      <w:r w:rsidRPr="00883549">
        <w:rPr>
          <w:szCs w:val="21"/>
        </w:rPr>
        <w:t>小马智行两家</w:t>
      </w:r>
      <w:proofErr w:type="gramEnd"/>
      <w:r w:rsidRPr="00883549">
        <w:rPr>
          <w:szCs w:val="21"/>
        </w:rPr>
        <w:t>公司正式成为首批获准进行</w:t>
      </w:r>
      <w:r w:rsidRPr="00883549">
        <w:rPr>
          <w:rFonts w:hint="eastAsia"/>
          <w:szCs w:val="21"/>
        </w:rPr>
        <w:t>“</w:t>
      </w:r>
      <w:r w:rsidRPr="00883549">
        <w:rPr>
          <w:szCs w:val="21"/>
        </w:rPr>
        <w:t>前排无人，后排有人</w:t>
      </w:r>
      <w:r w:rsidRPr="00883549">
        <w:rPr>
          <w:rFonts w:hint="eastAsia"/>
          <w:szCs w:val="21"/>
        </w:rPr>
        <w:t>”</w:t>
      </w:r>
      <w:r w:rsidRPr="00883549">
        <w:rPr>
          <w:szCs w:val="21"/>
        </w:rPr>
        <w:t>自动驾驶</w:t>
      </w:r>
      <w:proofErr w:type="gramStart"/>
      <w:r w:rsidRPr="00883549">
        <w:rPr>
          <w:szCs w:val="21"/>
        </w:rPr>
        <w:t>无人化测试</w:t>
      </w:r>
      <w:proofErr w:type="gramEnd"/>
      <w:r w:rsidRPr="00883549">
        <w:rPr>
          <w:szCs w:val="21"/>
        </w:rPr>
        <w:t>的企业</w:t>
      </w:r>
      <w:r w:rsidRPr="00883549">
        <w:rPr>
          <w:szCs w:val="21"/>
          <w:shd w:val="clear" w:color="auto" w:fill="FFFFFF"/>
        </w:rPr>
        <w:t>。</w:t>
      </w:r>
    </w:p>
    <w:p w14:paraId="33E102CA" w14:textId="5C847793" w:rsidR="00AA6A8C" w:rsidRPr="00883549" w:rsidRDefault="00C97190" w:rsidP="00DF05C0">
      <w:pPr>
        <w:keepLines/>
        <w:numPr>
          <w:ilvl w:val="0"/>
          <w:numId w:val="14"/>
        </w:numPr>
        <w:topLinePunct/>
        <w:snapToGrid w:val="0"/>
        <w:spacing w:before="320" w:after="200"/>
        <w:ind w:left="0" w:firstLineChars="0" w:firstLine="0"/>
        <w:outlineLvl w:val="2"/>
        <w:rPr>
          <w:rFonts w:eastAsia="楷体_GB2312"/>
          <w:color w:val="000000" w:themeColor="text1"/>
          <w:sz w:val="30"/>
          <w:szCs w:val="30"/>
        </w:rPr>
      </w:pPr>
      <w:bookmarkStart w:id="489" w:name="_Toc130371076"/>
      <w:r w:rsidRPr="00883549">
        <w:rPr>
          <w:rFonts w:eastAsia="楷体_GB2312" w:hint="eastAsia"/>
          <w:color w:val="000000" w:themeColor="text1"/>
          <w:sz w:val="30"/>
          <w:szCs w:val="30"/>
        </w:rPr>
        <w:t>互联网医疗</w:t>
      </w:r>
      <w:bookmarkEnd w:id="483"/>
      <w:bookmarkEnd w:id="484"/>
      <w:bookmarkEnd w:id="485"/>
      <w:bookmarkEnd w:id="486"/>
      <w:bookmarkEnd w:id="487"/>
      <w:bookmarkEnd w:id="488"/>
      <w:bookmarkEnd w:id="489"/>
    </w:p>
    <w:p w14:paraId="6E982043" w14:textId="77777777" w:rsidR="00AC6161" w:rsidRPr="00883549" w:rsidRDefault="00AC6161" w:rsidP="00DF05C0">
      <w:pPr>
        <w:ind w:firstLine="420"/>
        <w:rPr>
          <w:rFonts w:cs="宋体"/>
        </w:rPr>
      </w:pPr>
      <w:r w:rsidRPr="00883549">
        <w:rPr>
          <w:rFonts w:hint="eastAsia"/>
          <w:color w:val="000000" w:themeColor="text1"/>
          <w:szCs w:val="21"/>
        </w:rPr>
        <w:t>截至</w:t>
      </w:r>
      <w:r w:rsidRPr="00883549">
        <w:rPr>
          <w:rFonts w:hint="eastAsia"/>
          <w:color w:val="000000" w:themeColor="text1"/>
          <w:szCs w:val="21"/>
        </w:rPr>
        <w:t>2022</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月，我国互联网医疗用户规模达</w:t>
      </w:r>
      <w:r w:rsidRPr="00883549">
        <w:rPr>
          <w:rFonts w:hint="eastAsia"/>
          <w:color w:val="000000" w:themeColor="text1"/>
          <w:szCs w:val="21"/>
        </w:rPr>
        <w:t>3.63</w:t>
      </w:r>
      <w:r w:rsidRPr="00883549">
        <w:rPr>
          <w:rFonts w:hint="eastAsia"/>
          <w:color w:val="000000" w:themeColor="text1"/>
          <w:szCs w:val="21"/>
        </w:rPr>
        <w:t>亿，较</w:t>
      </w:r>
      <w:r w:rsidRPr="00883549">
        <w:rPr>
          <w:rFonts w:hint="eastAsia"/>
          <w:color w:val="000000" w:themeColor="text1"/>
          <w:szCs w:val="21"/>
        </w:rPr>
        <w:t>2021</w:t>
      </w:r>
      <w:r w:rsidRPr="00883549">
        <w:rPr>
          <w:rFonts w:hint="eastAsia"/>
          <w:color w:val="000000" w:themeColor="text1"/>
          <w:szCs w:val="21"/>
        </w:rPr>
        <w:t>年</w:t>
      </w:r>
      <w:r w:rsidRPr="00883549">
        <w:rPr>
          <w:rFonts w:hint="eastAsia"/>
          <w:color w:val="000000" w:themeColor="text1"/>
          <w:szCs w:val="21"/>
        </w:rPr>
        <w:t>12</w:t>
      </w:r>
      <w:r w:rsidRPr="00883549">
        <w:rPr>
          <w:rFonts w:hint="eastAsia"/>
          <w:color w:val="000000" w:themeColor="text1"/>
          <w:szCs w:val="21"/>
        </w:rPr>
        <w:t>月增长</w:t>
      </w:r>
      <w:r w:rsidRPr="00883549">
        <w:rPr>
          <w:rFonts w:hint="eastAsia"/>
          <w:color w:val="000000" w:themeColor="text1"/>
          <w:szCs w:val="21"/>
        </w:rPr>
        <w:t>6466</w:t>
      </w:r>
      <w:r w:rsidRPr="00883549">
        <w:rPr>
          <w:rFonts w:hint="eastAsia"/>
          <w:color w:val="000000" w:themeColor="text1"/>
          <w:szCs w:val="21"/>
        </w:rPr>
        <w:t>万，占网民整体的</w:t>
      </w:r>
      <w:r w:rsidRPr="00883549">
        <w:rPr>
          <w:rFonts w:hint="eastAsia"/>
          <w:color w:val="000000" w:themeColor="text1"/>
          <w:szCs w:val="21"/>
        </w:rPr>
        <w:t>34.0%</w:t>
      </w:r>
      <w:r w:rsidRPr="00883549">
        <w:rPr>
          <w:rFonts w:hint="eastAsia"/>
          <w:color w:val="000000" w:themeColor="text1"/>
          <w:szCs w:val="21"/>
        </w:rPr>
        <w:t>。</w:t>
      </w:r>
    </w:p>
    <w:p w14:paraId="5D1AAD9D" w14:textId="77777777" w:rsidR="00AC6161" w:rsidRPr="00883549" w:rsidRDefault="00AC6161" w:rsidP="00DF05C0">
      <w:pPr>
        <w:keepNext/>
        <w:widowControl/>
        <w:spacing w:beforeLines="50" w:before="156" w:line="240" w:lineRule="auto"/>
        <w:ind w:firstLineChars="0" w:firstLine="0"/>
        <w:jc w:val="center"/>
        <w:rPr>
          <w:rFonts w:eastAsia="仿宋"/>
          <w:color w:val="000000" w:themeColor="text1"/>
          <w:sz w:val="24"/>
          <w:szCs w:val="20"/>
        </w:rPr>
      </w:pPr>
      <w:r w:rsidRPr="00883549">
        <w:rPr>
          <w:rFonts w:eastAsia="仿宋"/>
          <w:noProof/>
          <w:color w:val="000000" w:themeColor="text1"/>
          <w:sz w:val="24"/>
          <w:szCs w:val="20"/>
        </w:rPr>
        <w:drawing>
          <wp:inline distT="0" distB="0" distL="0" distR="0" wp14:anchorId="638342DD" wp14:editId="18CAC121">
            <wp:extent cx="5067300" cy="2876550"/>
            <wp:effectExtent l="0" t="0" r="0" b="0"/>
            <wp:docPr id="2" name="图表 2"/>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4B0A77B0" w14:textId="599C1596" w:rsidR="00D85EE7" w:rsidRPr="00883549" w:rsidRDefault="00D85EE7" w:rsidP="00D85EE7">
      <w:pPr>
        <w:pStyle w:val="a4"/>
        <w:spacing w:before="156"/>
      </w:pPr>
      <w:bookmarkStart w:id="490" w:name="_Toc234052502"/>
      <w:bookmarkStart w:id="491" w:name="_Toc234977206"/>
      <w:bookmarkStart w:id="492" w:name="_Toc171076983"/>
      <w:bookmarkStart w:id="493" w:name="_Toc185062496"/>
      <w:bookmarkStart w:id="494" w:name="_Toc345950556"/>
      <w:bookmarkStart w:id="495" w:name="_Toc376784091"/>
      <w:bookmarkStart w:id="496" w:name="_Toc330398673"/>
      <w:bookmarkStart w:id="497" w:name="_Toc170906147"/>
      <w:bookmarkStart w:id="498" w:name="_Toc171146632"/>
      <w:bookmarkEnd w:id="199"/>
      <w:bookmarkEnd w:id="200"/>
      <w:bookmarkEnd w:id="201"/>
      <w:bookmarkEnd w:id="202"/>
      <w:bookmarkEnd w:id="203"/>
      <w:bookmarkEnd w:id="204"/>
      <w:bookmarkEnd w:id="205"/>
      <w:bookmarkEnd w:id="206"/>
      <w:bookmarkEnd w:id="207"/>
      <w:bookmarkEnd w:id="208"/>
      <w:bookmarkEnd w:id="209"/>
      <w:bookmarkEnd w:id="210"/>
      <w:bookmarkEnd w:id="211"/>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42</w:t>
      </w:r>
      <w:r w:rsidRPr="00883549">
        <w:fldChar w:fldCharType="end"/>
      </w:r>
      <w:r w:rsidRPr="00883549">
        <w:t xml:space="preserve">  2020.</w:t>
      </w:r>
      <w:r w:rsidRPr="00883549">
        <w:rPr>
          <w:rFonts w:hint="eastAsia"/>
        </w:rPr>
        <w:t>12</w:t>
      </w:r>
      <w:r w:rsidRPr="00883549">
        <w:t>-2022.</w:t>
      </w:r>
      <w:r w:rsidR="00B2361B" w:rsidRPr="00883549">
        <w:rPr>
          <w:rFonts w:hint="eastAsia"/>
        </w:rPr>
        <w:t>12</w:t>
      </w:r>
      <w:r w:rsidRPr="00883549">
        <w:rPr>
          <w:rFonts w:hint="eastAsia"/>
        </w:rPr>
        <w:t>互联网医疗用户规模及使用率</w:t>
      </w:r>
    </w:p>
    <w:p w14:paraId="6CEFB7EC" w14:textId="5904E857" w:rsidR="002634AF" w:rsidRPr="00883549" w:rsidRDefault="003C30D1" w:rsidP="00181B6D">
      <w:pPr>
        <w:pStyle w:val="afd"/>
        <w:shd w:val="clear" w:color="auto" w:fill="FFFFFF"/>
        <w:spacing w:before="0" w:beforeAutospacing="0" w:after="0" w:afterAutospacing="0"/>
        <w:ind w:firstLine="420"/>
        <w:jc w:val="both"/>
        <w:rPr>
          <w:rFonts w:ascii="Times New Roman" w:eastAsiaTheme="minorEastAsia" w:hAnsi="Times New Roman" w:cs="仿宋"/>
          <w:sz w:val="21"/>
          <w:szCs w:val="21"/>
          <w:shd w:val="clear" w:color="auto" w:fill="FFFFFF"/>
          <w:lang w:eastAsia="zh-CN"/>
        </w:rPr>
      </w:pPr>
      <w:r w:rsidRPr="00883549">
        <w:rPr>
          <w:rFonts w:ascii="Times New Roman" w:eastAsiaTheme="minorEastAsia" w:hAnsi="Times New Roman" w:cs="Times New Roman"/>
          <w:sz w:val="21"/>
          <w:szCs w:val="21"/>
          <w:shd w:val="clear" w:color="auto" w:fill="FFFFFF"/>
          <w:lang w:eastAsia="zh-CN"/>
        </w:rPr>
        <w:t>2022</w:t>
      </w:r>
      <w:r w:rsidRPr="00883549">
        <w:rPr>
          <w:rFonts w:ascii="Times New Roman" w:eastAsiaTheme="minorEastAsia" w:hAnsi="Times New Roman" w:cs="仿宋" w:hint="eastAsia"/>
          <w:sz w:val="21"/>
          <w:szCs w:val="21"/>
          <w:shd w:val="clear" w:color="auto" w:fill="FFFFFF"/>
          <w:lang w:eastAsia="zh-CN"/>
        </w:rPr>
        <w:t>年</w:t>
      </w:r>
      <w:r w:rsidR="007306DA" w:rsidRPr="00883549">
        <w:rPr>
          <w:rFonts w:ascii="Times New Roman" w:eastAsiaTheme="minorEastAsia" w:hAnsi="Times New Roman" w:cs="仿宋" w:hint="eastAsia"/>
          <w:sz w:val="21"/>
          <w:szCs w:val="21"/>
          <w:shd w:val="clear" w:color="auto" w:fill="FFFFFF"/>
          <w:lang w:eastAsia="zh-CN"/>
        </w:rPr>
        <w:t>，</w:t>
      </w:r>
      <w:r w:rsidR="00433589" w:rsidRPr="00883549">
        <w:rPr>
          <w:rFonts w:ascii="Times New Roman" w:eastAsiaTheme="minorEastAsia" w:hAnsi="Times New Roman" w:cs="仿宋" w:hint="eastAsia"/>
          <w:sz w:val="21"/>
          <w:szCs w:val="21"/>
          <w:shd w:val="clear" w:color="auto" w:fill="FFFFFF"/>
          <w:lang w:eastAsia="zh-CN"/>
        </w:rPr>
        <w:t>政策引导</w:t>
      </w:r>
      <w:r w:rsidR="00C97190" w:rsidRPr="00883549">
        <w:rPr>
          <w:rFonts w:ascii="Times New Roman" w:eastAsiaTheme="minorEastAsia" w:hAnsi="Times New Roman" w:cs="仿宋" w:hint="eastAsia"/>
          <w:sz w:val="21"/>
          <w:szCs w:val="21"/>
          <w:shd w:val="clear" w:color="auto" w:fill="FFFFFF"/>
          <w:lang w:eastAsia="zh-CN"/>
        </w:rPr>
        <w:t>互联网医疗</w:t>
      </w:r>
      <w:r w:rsidR="00433589" w:rsidRPr="00883549">
        <w:rPr>
          <w:rFonts w:ascii="Times New Roman" w:eastAsiaTheme="minorEastAsia" w:hAnsi="Times New Roman" w:cs="仿宋" w:hint="eastAsia"/>
          <w:sz w:val="21"/>
          <w:szCs w:val="21"/>
          <w:shd w:val="clear" w:color="auto" w:fill="FFFFFF"/>
          <w:lang w:eastAsia="zh-CN"/>
        </w:rPr>
        <w:t>行业规范化发展，互联网诊疗和互联网药品</w:t>
      </w:r>
      <w:r w:rsidR="002634AF" w:rsidRPr="00883549">
        <w:rPr>
          <w:rFonts w:ascii="Times New Roman" w:eastAsiaTheme="minorEastAsia" w:hAnsi="Times New Roman" w:cs="仿宋" w:hint="eastAsia"/>
          <w:sz w:val="21"/>
          <w:szCs w:val="21"/>
          <w:shd w:val="clear" w:color="auto" w:fill="FFFFFF"/>
          <w:lang w:eastAsia="zh-CN"/>
        </w:rPr>
        <w:t>监管框架</w:t>
      </w:r>
      <w:r w:rsidRPr="00883549">
        <w:rPr>
          <w:rFonts w:ascii="Times New Roman" w:eastAsiaTheme="minorEastAsia" w:hAnsi="Times New Roman" w:cs="仿宋" w:hint="eastAsia"/>
          <w:sz w:val="21"/>
          <w:szCs w:val="21"/>
          <w:shd w:val="clear" w:color="auto" w:fill="FFFFFF"/>
          <w:lang w:eastAsia="zh-CN"/>
        </w:rPr>
        <w:t>日趋完善</w:t>
      </w:r>
      <w:r w:rsidR="002634AF" w:rsidRPr="00883549">
        <w:rPr>
          <w:rFonts w:ascii="Times New Roman" w:eastAsiaTheme="minorEastAsia" w:hAnsi="Times New Roman" w:cs="仿宋" w:hint="eastAsia"/>
          <w:sz w:val="21"/>
          <w:szCs w:val="21"/>
          <w:shd w:val="clear" w:color="auto" w:fill="FFFFFF"/>
          <w:lang w:eastAsia="zh-CN"/>
        </w:rPr>
        <w:t>。在此背景下，互联网医疗企业</w:t>
      </w:r>
      <w:r w:rsidR="00AD6CCD" w:rsidRPr="00883549">
        <w:rPr>
          <w:rFonts w:ascii="Times New Roman" w:eastAsiaTheme="minorEastAsia" w:hAnsi="Times New Roman" w:cs="仿宋" w:hint="eastAsia"/>
          <w:sz w:val="21"/>
          <w:szCs w:val="21"/>
          <w:shd w:val="clear" w:color="auto" w:fill="FFFFFF"/>
          <w:lang w:eastAsia="zh-CN"/>
        </w:rPr>
        <w:t>积极开展在</w:t>
      </w:r>
      <w:r w:rsidR="00141EC3" w:rsidRPr="00883549">
        <w:rPr>
          <w:rStyle w:val="affb"/>
          <w:rFonts w:ascii="Times New Roman" w:eastAsia="宋体" w:hAnsi="Times New Roman"/>
          <w:kern w:val="2"/>
          <w:lang w:eastAsia="zh-CN"/>
        </w:rPr>
        <w:t>数字医疗、医疗器械、健康科技等</w:t>
      </w:r>
      <w:r w:rsidR="00141EC3" w:rsidRPr="00883549">
        <w:rPr>
          <w:rStyle w:val="affb"/>
          <w:rFonts w:ascii="Times New Roman" w:eastAsia="宋体" w:hAnsi="Times New Roman" w:hint="eastAsia"/>
          <w:kern w:val="2"/>
          <w:lang w:eastAsia="zh-CN"/>
        </w:rPr>
        <w:t>领域</w:t>
      </w:r>
      <w:r w:rsidR="00AD6CCD" w:rsidRPr="00883549">
        <w:rPr>
          <w:rStyle w:val="affb"/>
          <w:rFonts w:ascii="Times New Roman" w:eastAsia="宋体" w:hAnsi="Times New Roman" w:hint="eastAsia"/>
          <w:kern w:val="2"/>
          <w:lang w:eastAsia="zh-CN"/>
        </w:rPr>
        <w:t>的投资，</w:t>
      </w:r>
      <w:r w:rsidR="00141EC3" w:rsidRPr="00883549">
        <w:rPr>
          <w:rStyle w:val="affb"/>
          <w:rFonts w:ascii="Times New Roman" w:eastAsia="宋体" w:hAnsi="Times New Roman" w:hint="eastAsia"/>
          <w:kern w:val="2"/>
          <w:lang w:eastAsia="zh-CN"/>
        </w:rPr>
        <w:t>持续</w:t>
      </w:r>
      <w:r w:rsidR="002634AF" w:rsidRPr="00883549">
        <w:rPr>
          <w:rFonts w:ascii="Times New Roman" w:eastAsiaTheme="minorEastAsia" w:hAnsi="Times New Roman" w:cs="仿宋" w:hint="eastAsia"/>
          <w:sz w:val="21"/>
          <w:szCs w:val="21"/>
          <w:shd w:val="clear" w:color="auto" w:fill="FFFFFF"/>
          <w:lang w:eastAsia="zh-CN"/>
        </w:rPr>
        <w:t>拓展经营</w:t>
      </w:r>
      <w:r w:rsidR="00141EC3" w:rsidRPr="00883549">
        <w:rPr>
          <w:rFonts w:ascii="Times New Roman" w:eastAsiaTheme="minorEastAsia" w:hAnsi="Times New Roman" w:cs="仿宋" w:hint="eastAsia"/>
          <w:sz w:val="21"/>
          <w:szCs w:val="21"/>
          <w:shd w:val="clear" w:color="auto" w:fill="FFFFFF"/>
          <w:lang w:eastAsia="zh-CN"/>
        </w:rPr>
        <w:t>范围</w:t>
      </w:r>
      <w:r w:rsidR="00AD6CCD" w:rsidRPr="00883549">
        <w:rPr>
          <w:rFonts w:ascii="Times New Roman" w:eastAsiaTheme="minorEastAsia" w:hAnsi="Times New Roman" w:cs="仿宋" w:hint="eastAsia"/>
          <w:sz w:val="21"/>
          <w:szCs w:val="21"/>
          <w:shd w:val="clear" w:color="auto" w:fill="FFFFFF"/>
          <w:lang w:eastAsia="zh-CN"/>
        </w:rPr>
        <w:t>。</w:t>
      </w:r>
    </w:p>
    <w:p w14:paraId="436FD112" w14:textId="67F4B93D" w:rsidR="007759EA" w:rsidRPr="00883549" w:rsidRDefault="00C97190" w:rsidP="00181B6D">
      <w:pPr>
        <w:pStyle w:val="afd"/>
        <w:shd w:val="clear" w:color="auto" w:fill="FFFFFF"/>
        <w:spacing w:before="0" w:beforeAutospacing="0" w:after="0" w:afterAutospacing="0"/>
        <w:ind w:firstLine="422"/>
        <w:jc w:val="both"/>
        <w:rPr>
          <w:rFonts w:ascii="Times New Roman" w:eastAsia="宋体" w:hAnsi="Times New Roman" w:cs="宋体"/>
          <w:sz w:val="21"/>
          <w:szCs w:val="21"/>
          <w:shd w:val="clear" w:color="auto" w:fill="FFFFFF"/>
          <w:lang w:eastAsia="zh-CN"/>
        </w:rPr>
      </w:pPr>
      <w:r w:rsidRPr="00883549">
        <w:rPr>
          <w:rFonts w:ascii="Times New Roman" w:eastAsia="宋体" w:hAnsi="Times New Roman" w:cs="宋体" w:hint="eastAsia"/>
          <w:b/>
          <w:bCs/>
          <w:sz w:val="21"/>
          <w:szCs w:val="21"/>
          <w:shd w:val="clear" w:color="auto" w:fill="FFFFFF"/>
          <w:lang w:eastAsia="zh-CN"/>
        </w:rPr>
        <w:t>互联网医疗</w:t>
      </w:r>
      <w:r w:rsidR="002634AF" w:rsidRPr="00883549">
        <w:rPr>
          <w:rFonts w:ascii="Times New Roman" w:eastAsia="宋体" w:hAnsi="Times New Roman" w:cs="宋体" w:hint="eastAsia"/>
          <w:b/>
          <w:bCs/>
          <w:sz w:val="21"/>
          <w:szCs w:val="21"/>
          <w:shd w:val="clear" w:color="auto" w:fill="FFFFFF"/>
          <w:lang w:eastAsia="zh-CN"/>
        </w:rPr>
        <w:t>规范化</w:t>
      </w:r>
      <w:r w:rsidR="00141EC3" w:rsidRPr="00883549">
        <w:rPr>
          <w:rFonts w:ascii="Times New Roman" w:eastAsia="宋体" w:hAnsi="Times New Roman" w:cs="宋体" w:hint="eastAsia"/>
          <w:b/>
          <w:bCs/>
          <w:sz w:val="21"/>
          <w:szCs w:val="21"/>
          <w:shd w:val="clear" w:color="auto" w:fill="FFFFFF"/>
          <w:lang w:eastAsia="zh-CN"/>
        </w:rPr>
        <w:t>水平持续提升</w:t>
      </w:r>
      <w:r w:rsidR="002634AF" w:rsidRPr="00883549">
        <w:rPr>
          <w:rFonts w:ascii="Times New Roman" w:eastAsia="宋体" w:hAnsi="Times New Roman" w:cs="宋体" w:hint="eastAsia"/>
          <w:b/>
          <w:bCs/>
          <w:sz w:val="21"/>
          <w:szCs w:val="21"/>
          <w:shd w:val="clear" w:color="auto" w:fill="FFFFFF"/>
          <w:lang w:eastAsia="zh-CN"/>
        </w:rPr>
        <w:t>。</w:t>
      </w:r>
      <w:r w:rsidR="00141EC3" w:rsidRPr="00883549">
        <w:rPr>
          <w:rFonts w:ascii="Times New Roman" w:eastAsiaTheme="minorEastAsia" w:hAnsi="Times New Roman" w:cs="宋体" w:hint="eastAsia"/>
          <w:bCs/>
          <w:sz w:val="21"/>
          <w:szCs w:val="21"/>
          <w:shd w:val="clear" w:color="auto" w:fill="FFFFFF"/>
        </w:rPr>
        <w:t>在互联网诊疗方面，</w:t>
      </w:r>
      <w:r w:rsidR="002634AF" w:rsidRPr="00883549">
        <w:rPr>
          <w:rFonts w:ascii="Times New Roman" w:eastAsia="宋体" w:hAnsi="Times New Roman" w:cs="Times New Roman"/>
          <w:sz w:val="21"/>
          <w:szCs w:val="21"/>
          <w:shd w:val="clear" w:color="auto" w:fill="FFFFFF"/>
          <w:lang w:eastAsia="zh-CN"/>
        </w:rPr>
        <w:t>2022</w:t>
      </w:r>
      <w:r w:rsidR="002634AF" w:rsidRPr="00883549">
        <w:rPr>
          <w:rFonts w:ascii="Times New Roman" w:eastAsia="宋体" w:hAnsi="Times New Roman" w:cs="Times New Roman"/>
          <w:sz w:val="21"/>
          <w:szCs w:val="21"/>
          <w:shd w:val="clear" w:color="auto" w:fill="FFFFFF"/>
          <w:lang w:eastAsia="zh-CN"/>
        </w:rPr>
        <w:t>年</w:t>
      </w:r>
      <w:r w:rsidR="002634AF" w:rsidRPr="00883549">
        <w:rPr>
          <w:rFonts w:ascii="Times New Roman" w:eastAsia="宋体" w:hAnsi="Times New Roman" w:cs="Times New Roman"/>
          <w:sz w:val="21"/>
          <w:szCs w:val="21"/>
          <w:shd w:val="clear" w:color="auto" w:fill="FFFFFF"/>
          <w:lang w:eastAsia="zh-CN"/>
        </w:rPr>
        <w:t>3</w:t>
      </w:r>
      <w:r w:rsidR="002634AF" w:rsidRPr="00883549">
        <w:rPr>
          <w:rFonts w:ascii="Times New Roman" w:eastAsia="宋体" w:hAnsi="Times New Roman" w:cs="宋体" w:hint="eastAsia"/>
          <w:sz w:val="21"/>
          <w:szCs w:val="21"/>
          <w:shd w:val="clear" w:color="auto" w:fill="FFFFFF"/>
          <w:lang w:eastAsia="zh-CN"/>
        </w:rPr>
        <w:t>月，</w:t>
      </w:r>
      <w:r w:rsidR="002634AF" w:rsidRPr="00883549">
        <w:rPr>
          <w:rFonts w:ascii="Times New Roman" w:eastAsia="宋体" w:hAnsi="Times New Roman" w:cs="宋体" w:hint="eastAsia"/>
          <w:sz w:val="21"/>
          <w:szCs w:val="21"/>
        </w:rPr>
        <w:t>国家卫生健康委</w:t>
      </w:r>
      <w:r w:rsidR="006405B1" w:rsidRPr="00883549">
        <w:rPr>
          <w:rFonts w:ascii="Times New Roman" w:eastAsia="宋体" w:hAnsi="Times New Roman" w:cs="宋体" w:hint="eastAsia"/>
          <w:sz w:val="21"/>
          <w:szCs w:val="21"/>
        </w:rPr>
        <w:t>员会、国家中医药管理局联合</w:t>
      </w:r>
      <w:r w:rsidR="002634AF" w:rsidRPr="00883549">
        <w:rPr>
          <w:rFonts w:ascii="Times New Roman" w:eastAsia="宋体" w:hAnsi="Times New Roman" w:cs="宋体" w:hint="eastAsia"/>
          <w:sz w:val="21"/>
          <w:szCs w:val="21"/>
          <w:shd w:val="clear" w:color="auto" w:fill="FFFFFF"/>
        </w:rPr>
        <w:t>发布《互联网诊疗监管细则（试行）》</w:t>
      </w:r>
      <w:r w:rsidR="006405B1" w:rsidRPr="00883549">
        <w:rPr>
          <w:rFonts w:ascii="Times New Roman" w:eastAsia="宋体" w:hAnsi="Times New Roman" w:cs="宋体" w:hint="eastAsia"/>
          <w:sz w:val="21"/>
          <w:szCs w:val="21"/>
          <w:shd w:val="clear" w:color="auto" w:fill="FFFFFF"/>
          <w:lang w:eastAsia="zh-CN"/>
        </w:rPr>
        <w:t>，</w:t>
      </w:r>
      <w:r w:rsidR="00856ACC" w:rsidRPr="00883549">
        <w:rPr>
          <w:rFonts w:ascii="Times New Roman" w:eastAsia="宋体" w:hAnsi="Times New Roman" w:cs="宋体" w:hint="eastAsia"/>
          <w:sz w:val="21"/>
          <w:szCs w:val="21"/>
          <w:shd w:val="clear" w:color="auto" w:fill="FFFFFF"/>
          <w:lang w:eastAsia="zh-CN"/>
        </w:rPr>
        <w:t>规定了互联网诊疗</w:t>
      </w:r>
      <w:r w:rsidR="004902A4" w:rsidRPr="00883549">
        <w:rPr>
          <w:rFonts w:ascii="Times New Roman" w:eastAsia="宋体" w:hAnsi="Times New Roman" w:cs="宋体" w:hint="eastAsia"/>
          <w:sz w:val="21"/>
          <w:szCs w:val="21"/>
        </w:rPr>
        <w:t>全流程</w:t>
      </w:r>
      <w:r w:rsidR="00856ACC" w:rsidRPr="00883549">
        <w:rPr>
          <w:rFonts w:ascii="Times New Roman" w:eastAsia="宋体" w:hAnsi="Times New Roman" w:cs="宋体" w:hint="eastAsia"/>
          <w:sz w:val="21"/>
          <w:szCs w:val="21"/>
          <w:lang w:eastAsia="zh-CN"/>
        </w:rPr>
        <w:t>的</w:t>
      </w:r>
      <w:r w:rsidR="002634AF" w:rsidRPr="00883549">
        <w:rPr>
          <w:rFonts w:ascii="Times New Roman" w:eastAsia="宋体" w:hAnsi="Times New Roman" w:cs="宋体" w:hint="eastAsia"/>
          <w:sz w:val="21"/>
          <w:szCs w:val="21"/>
        </w:rPr>
        <w:t>质量和安全监管</w:t>
      </w:r>
      <w:r w:rsidR="002634AF" w:rsidRPr="00883549">
        <w:rPr>
          <w:rFonts w:ascii="Times New Roman" w:eastAsia="宋体" w:hAnsi="Times New Roman" w:cs="宋体" w:hint="eastAsia"/>
          <w:sz w:val="21"/>
          <w:szCs w:val="21"/>
          <w:lang w:eastAsia="zh-CN"/>
        </w:rPr>
        <w:t>，</w:t>
      </w:r>
      <w:r w:rsidR="002634AF" w:rsidRPr="00883549">
        <w:rPr>
          <w:rFonts w:ascii="Times New Roman" w:eastAsia="宋体" w:hAnsi="Times New Roman" w:cs="宋体" w:hint="eastAsia"/>
          <w:sz w:val="21"/>
          <w:szCs w:val="21"/>
          <w:shd w:val="clear" w:color="auto" w:fill="FFFFFF"/>
        </w:rPr>
        <w:t>明确了</w:t>
      </w:r>
      <w:r w:rsidR="002634AF" w:rsidRPr="00883549">
        <w:rPr>
          <w:rFonts w:ascii="Times New Roman" w:eastAsia="宋体" w:hAnsi="Times New Roman" w:cs="宋体" w:hint="eastAsia"/>
          <w:sz w:val="21"/>
          <w:szCs w:val="21"/>
          <w:shd w:val="clear" w:color="auto" w:fill="FFFFFF"/>
          <w:lang w:eastAsia="zh-CN"/>
        </w:rPr>
        <w:t>其在</w:t>
      </w:r>
      <w:r w:rsidR="002634AF" w:rsidRPr="00883549">
        <w:rPr>
          <w:rFonts w:ascii="Times New Roman" w:eastAsia="宋体" w:hAnsi="Times New Roman" w:cs="宋体" w:hint="eastAsia"/>
          <w:sz w:val="21"/>
          <w:szCs w:val="21"/>
          <w:shd w:val="clear" w:color="auto" w:fill="FFFFFF"/>
        </w:rPr>
        <w:t>医药、医疗、技术等</w:t>
      </w:r>
      <w:r w:rsidR="002634AF" w:rsidRPr="00883549">
        <w:rPr>
          <w:rFonts w:ascii="Times New Roman" w:eastAsia="宋体" w:hAnsi="Times New Roman" w:cs="宋体" w:hint="eastAsia"/>
          <w:sz w:val="21"/>
          <w:szCs w:val="21"/>
          <w:shd w:val="clear" w:color="auto" w:fill="FFFFFF"/>
          <w:lang w:eastAsia="zh-CN"/>
        </w:rPr>
        <w:t>方面的</w:t>
      </w:r>
      <w:r w:rsidR="002634AF" w:rsidRPr="00883549">
        <w:rPr>
          <w:rFonts w:ascii="Times New Roman" w:eastAsia="宋体" w:hAnsi="Times New Roman" w:cs="宋体" w:hint="eastAsia"/>
          <w:sz w:val="21"/>
          <w:szCs w:val="21"/>
          <w:shd w:val="clear" w:color="auto" w:fill="FFFFFF"/>
        </w:rPr>
        <w:t>监管要求</w:t>
      </w:r>
      <w:r w:rsidR="001E75C3" w:rsidRPr="00883549">
        <w:rPr>
          <w:rFonts w:ascii="Times New Roman" w:eastAsia="宋体" w:hAnsi="Times New Roman" w:cs="宋体" w:hint="eastAsia"/>
          <w:sz w:val="21"/>
          <w:szCs w:val="21"/>
          <w:shd w:val="clear" w:color="auto" w:fill="FFFFFF"/>
          <w:lang w:eastAsia="zh-CN"/>
        </w:rPr>
        <w:t>。该细则</w:t>
      </w:r>
      <w:r w:rsidR="001758F1" w:rsidRPr="00883549">
        <w:rPr>
          <w:rFonts w:ascii="Times New Roman" w:eastAsia="宋体" w:hAnsi="Times New Roman" w:cs="宋体" w:hint="eastAsia"/>
          <w:sz w:val="21"/>
          <w:szCs w:val="21"/>
          <w:shd w:val="clear" w:color="auto" w:fill="FFFFFF"/>
          <w:lang w:eastAsia="zh-CN"/>
        </w:rPr>
        <w:t>的出台</w:t>
      </w:r>
      <w:r w:rsidR="001E75C3" w:rsidRPr="00883549">
        <w:rPr>
          <w:rFonts w:ascii="Times New Roman" w:eastAsia="宋体" w:hAnsi="Times New Roman" w:cs="宋体" w:hint="eastAsia"/>
          <w:sz w:val="21"/>
          <w:szCs w:val="21"/>
          <w:shd w:val="clear" w:color="auto" w:fill="FFFFFF"/>
          <w:lang w:eastAsia="zh-CN"/>
        </w:rPr>
        <w:t>，</w:t>
      </w:r>
      <w:r w:rsidR="001758F1" w:rsidRPr="00883549">
        <w:rPr>
          <w:rFonts w:ascii="Times New Roman" w:eastAsia="宋体" w:hAnsi="Times New Roman" w:cs="宋体" w:hint="eastAsia"/>
          <w:sz w:val="21"/>
          <w:szCs w:val="21"/>
          <w:shd w:val="clear" w:color="auto" w:fill="FFFFFF"/>
          <w:lang w:eastAsia="zh-CN"/>
        </w:rPr>
        <w:t>厘清了互联网医疗的边界</w:t>
      </w:r>
      <w:r w:rsidR="006405B1" w:rsidRPr="00883549">
        <w:rPr>
          <w:rFonts w:ascii="Times New Roman" w:eastAsia="宋体" w:hAnsi="Times New Roman" w:cs="宋体" w:hint="eastAsia"/>
          <w:sz w:val="21"/>
          <w:szCs w:val="21"/>
          <w:shd w:val="clear" w:color="auto" w:fill="FFFFFF"/>
          <w:lang w:eastAsia="zh-CN"/>
        </w:rPr>
        <w:t>，明确了互联网诊疗的发展方向</w:t>
      </w:r>
      <w:r w:rsidR="002634AF" w:rsidRPr="00883549">
        <w:rPr>
          <w:rFonts w:ascii="Times New Roman" w:eastAsia="宋体" w:hAnsi="Times New Roman" w:cs="宋体" w:hint="eastAsia"/>
          <w:sz w:val="21"/>
          <w:szCs w:val="21"/>
          <w:shd w:val="clear" w:color="auto" w:fill="FFFFFF"/>
        </w:rPr>
        <w:t>。随着相关监管政策的</w:t>
      </w:r>
      <w:r w:rsidR="006405B1" w:rsidRPr="00883549">
        <w:rPr>
          <w:rFonts w:ascii="Times New Roman" w:eastAsia="宋体" w:hAnsi="Times New Roman" w:cs="宋体" w:hint="eastAsia"/>
          <w:sz w:val="21"/>
          <w:szCs w:val="21"/>
          <w:shd w:val="clear" w:color="auto" w:fill="FFFFFF"/>
        </w:rPr>
        <w:t>框架的日益完善，满足合规要求的优质</w:t>
      </w:r>
      <w:r w:rsidR="00141EC3" w:rsidRPr="00883549">
        <w:rPr>
          <w:rFonts w:ascii="Times New Roman" w:eastAsia="宋体" w:hAnsi="Times New Roman" w:cs="宋体" w:hint="eastAsia"/>
          <w:sz w:val="21"/>
          <w:szCs w:val="21"/>
          <w:shd w:val="clear" w:color="auto" w:fill="FFFFFF"/>
        </w:rPr>
        <w:t>医疗服务企业有望</w:t>
      </w:r>
      <w:r w:rsidR="00141EC3" w:rsidRPr="00883549">
        <w:rPr>
          <w:rFonts w:ascii="Times New Roman" w:eastAsia="宋体" w:hAnsi="Times New Roman" w:cs="宋体" w:hint="eastAsia"/>
          <w:sz w:val="21"/>
          <w:szCs w:val="21"/>
          <w:shd w:val="clear" w:color="auto" w:fill="FFFFFF"/>
          <w:lang w:eastAsia="zh-CN"/>
        </w:rPr>
        <w:t>获取更多发展机会</w:t>
      </w:r>
      <w:r w:rsidR="002634AF" w:rsidRPr="00883549">
        <w:rPr>
          <w:rFonts w:ascii="Times New Roman" w:eastAsia="宋体" w:hAnsi="Times New Roman" w:cs="宋体" w:hint="eastAsia"/>
          <w:sz w:val="21"/>
          <w:szCs w:val="21"/>
          <w:shd w:val="clear" w:color="auto" w:fill="FFFFFF"/>
        </w:rPr>
        <w:t>。</w:t>
      </w:r>
      <w:r w:rsidR="00141EC3" w:rsidRPr="00883549">
        <w:rPr>
          <w:rFonts w:ascii="Times New Roman" w:eastAsia="宋体" w:hAnsi="Times New Roman" w:cs="宋体" w:hint="eastAsia"/>
          <w:sz w:val="21"/>
          <w:szCs w:val="21"/>
          <w:shd w:val="clear" w:color="auto" w:fill="FFFFFF"/>
          <w:lang w:eastAsia="zh-CN"/>
        </w:rPr>
        <w:t>在互联网药品销</w:t>
      </w:r>
      <w:r w:rsidR="00141EC3" w:rsidRPr="00883549">
        <w:rPr>
          <w:rFonts w:ascii="Times New Roman" w:eastAsia="宋体" w:hAnsi="Times New Roman" w:cs="宋体" w:hint="eastAsia"/>
          <w:sz w:val="21"/>
          <w:szCs w:val="21"/>
          <w:shd w:val="clear" w:color="auto" w:fill="FFFFFF"/>
          <w:lang w:eastAsia="zh-CN"/>
        </w:rPr>
        <w:lastRenderedPageBreak/>
        <w:t>售方面，</w:t>
      </w:r>
      <w:r w:rsidR="00141EC3" w:rsidRPr="00883549">
        <w:rPr>
          <w:rFonts w:ascii="Times New Roman" w:eastAsia="宋体" w:hAnsi="Times New Roman" w:cs="Times New Roman"/>
          <w:sz w:val="21"/>
          <w:szCs w:val="21"/>
          <w:shd w:val="clear" w:color="auto" w:fill="FFFFFF"/>
          <w:lang w:eastAsia="zh-CN"/>
        </w:rPr>
        <w:t>9</w:t>
      </w:r>
      <w:r w:rsidR="00141EC3" w:rsidRPr="00883549">
        <w:rPr>
          <w:rFonts w:ascii="Times New Roman" w:eastAsia="宋体" w:hAnsi="Times New Roman" w:cs="宋体" w:hint="eastAsia"/>
          <w:sz w:val="21"/>
          <w:szCs w:val="21"/>
          <w:shd w:val="clear" w:color="auto" w:fill="FFFFFF"/>
          <w:lang w:eastAsia="zh-CN"/>
        </w:rPr>
        <w:t>月，</w:t>
      </w:r>
      <w:r w:rsidR="00141EC3" w:rsidRPr="00883549">
        <w:rPr>
          <w:rFonts w:ascii="Times New Roman" w:eastAsia="宋体" w:hAnsi="Times New Roman" w:cs="宋体" w:hint="eastAsia"/>
          <w:sz w:val="21"/>
          <w:szCs w:val="21"/>
          <w:shd w:val="clear" w:color="auto" w:fill="FFFFFF"/>
        </w:rPr>
        <w:t>国家</w:t>
      </w:r>
      <w:r w:rsidR="006405B1" w:rsidRPr="00883549">
        <w:rPr>
          <w:rFonts w:ascii="Times New Roman" w:eastAsia="宋体" w:hAnsi="Times New Roman" w:cs="宋体" w:hint="eastAsia"/>
          <w:sz w:val="21"/>
          <w:szCs w:val="21"/>
          <w:shd w:val="clear" w:color="auto" w:fill="FFFFFF"/>
        </w:rPr>
        <w:t>药品监督管理局</w:t>
      </w:r>
      <w:r w:rsidR="00141EC3" w:rsidRPr="00883549">
        <w:rPr>
          <w:rFonts w:ascii="Times New Roman" w:eastAsia="宋体" w:hAnsi="Times New Roman" w:cs="宋体" w:hint="eastAsia"/>
          <w:sz w:val="21"/>
          <w:szCs w:val="21"/>
          <w:shd w:val="clear" w:color="auto" w:fill="FFFFFF"/>
        </w:rPr>
        <w:t>发布《药品网络销售监督管理办法</w:t>
      </w:r>
      <w:r w:rsidR="00141EC3" w:rsidRPr="00883549">
        <w:rPr>
          <w:rFonts w:ascii="Times New Roman" w:eastAsia="宋体" w:hAnsi="Times New Roman" w:cs="宋体" w:hint="eastAsia"/>
          <w:sz w:val="21"/>
          <w:szCs w:val="21"/>
          <w:shd w:val="clear" w:color="auto" w:fill="FFFFFF"/>
          <w:lang w:eastAsia="zh-CN"/>
        </w:rPr>
        <w:t>》，</w:t>
      </w:r>
      <w:r w:rsidR="00141EC3" w:rsidRPr="00883549">
        <w:rPr>
          <w:rFonts w:ascii="Times New Roman" w:eastAsia="宋体" w:hAnsi="Times New Roman" w:cs="宋体" w:hint="eastAsia"/>
          <w:sz w:val="21"/>
          <w:szCs w:val="21"/>
          <w:shd w:val="clear" w:color="auto" w:fill="FFFFFF"/>
        </w:rPr>
        <w:t>对药品网络销售管理、平台责任履行、监督检查措施及法律责任等</w:t>
      </w:r>
      <w:r w:rsidR="00285F18" w:rsidRPr="00285F18">
        <w:rPr>
          <w:rFonts w:ascii="Times New Roman" w:eastAsia="宋体" w:hAnsi="Times New Roman" w:cs="宋体" w:hint="eastAsia"/>
          <w:sz w:val="21"/>
          <w:szCs w:val="21"/>
          <w:shd w:val="clear" w:color="auto" w:fill="FFFFFF"/>
        </w:rPr>
        <w:t>做出</w:t>
      </w:r>
      <w:r w:rsidR="00141EC3" w:rsidRPr="00883549">
        <w:rPr>
          <w:rFonts w:ascii="Times New Roman" w:eastAsia="宋体" w:hAnsi="Times New Roman" w:cs="宋体" w:hint="eastAsia"/>
          <w:sz w:val="21"/>
          <w:szCs w:val="21"/>
          <w:shd w:val="clear" w:color="auto" w:fill="FFFFFF"/>
        </w:rPr>
        <w:t>了规定。</w:t>
      </w:r>
      <w:r w:rsidR="001E75C3" w:rsidRPr="00883549">
        <w:rPr>
          <w:rFonts w:ascii="Times New Roman" w:eastAsia="宋体" w:hAnsi="Times New Roman" w:cs="宋体" w:hint="eastAsia"/>
          <w:sz w:val="21"/>
          <w:szCs w:val="21"/>
          <w:shd w:val="clear" w:color="auto" w:fill="FFFFFF"/>
          <w:lang w:eastAsia="zh-CN"/>
        </w:rPr>
        <w:t>该</w:t>
      </w:r>
      <w:r w:rsidR="001E75C3" w:rsidRPr="00883549">
        <w:rPr>
          <w:rFonts w:ascii="Times New Roman" w:eastAsia="宋体" w:hAnsi="Times New Roman" w:cs="宋体" w:hint="eastAsia"/>
          <w:sz w:val="21"/>
          <w:szCs w:val="21"/>
          <w:shd w:val="clear" w:color="auto" w:fill="FFFFFF"/>
        </w:rPr>
        <w:t>办法</w:t>
      </w:r>
      <w:r w:rsidR="00141EC3" w:rsidRPr="00883549">
        <w:rPr>
          <w:rFonts w:ascii="Times New Roman" w:eastAsia="宋体" w:hAnsi="Times New Roman" w:cs="宋体" w:hint="eastAsia"/>
          <w:sz w:val="21"/>
          <w:szCs w:val="21"/>
          <w:shd w:val="clear" w:color="auto" w:fill="FFFFFF"/>
          <w:lang w:eastAsia="zh-CN"/>
        </w:rPr>
        <w:t>的出台</w:t>
      </w:r>
      <w:r w:rsidR="001E75C3" w:rsidRPr="00883549">
        <w:rPr>
          <w:rFonts w:ascii="Times New Roman" w:eastAsia="宋体" w:hAnsi="Times New Roman" w:cs="宋体" w:hint="eastAsia"/>
          <w:sz w:val="21"/>
          <w:szCs w:val="21"/>
          <w:shd w:val="clear" w:color="auto" w:fill="FFFFFF"/>
          <w:lang w:eastAsia="zh-CN"/>
        </w:rPr>
        <w:t>，</w:t>
      </w:r>
      <w:r w:rsidR="00141EC3" w:rsidRPr="00883549">
        <w:rPr>
          <w:rFonts w:ascii="Times New Roman" w:eastAsia="宋体" w:hAnsi="Times New Roman" w:cs="宋体" w:hint="eastAsia"/>
          <w:sz w:val="21"/>
          <w:szCs w:val="21"/>
          <w:shd w:val="clear" w:color="auto" w:fill="FFFFFF"/>
          <w:lang w:eastAsia="zh-CN"/>
        </w:rPr>
        <w:t>表明</w:t>
      </w:r>
      <w:r w:rsidR="006405B1" w:rsidRPr="00883549">
        <w:rPr>
          <w:rFonts w:ascii="Times New Roman" w:eastAsia="宋体" w:hAnsi="Times New Roman" w:cs="宋体" w:hint="eastAsia"/>
          <w:sz w:val="21"/>
          <w:szCs w:val="21"/>
          <w:shd w:val="clear" w:color="auto" w:fill="FFFFFF"/>
          <w:lang w:eastAsia="zh-CN"/>
        </w:rPr>
        <w:t>了国家对网络销售药品质量安全的高度重视</w:t>
      </w:r>
      <w:r w:rsidR="00141EC3" w:rsidRPr="00883549">
        <w:rPr>
          <w:rFonts w:ascii="Times New Roman" w:eastAsia="宋体" w:hAnsi="Times New Roman" w:cs="宋体" w:hint="eastAsia"/>
          <w:sz w:val="21"/>
          <w:szCs w:val="21"/>
          <w:shd w:val="clear" w:color="auto" w:fill="FFFFFF"/>
        </w:rPr>
        <w:t>，</w:t>
      </w:r>
      <w:r w:rsidR="006405B1" w:rsidRPr="00883549">
        <w:rPr>
          <w:rFonts w:ascii="Times New Roman" w:eastAsia="宋体" w:hAnsi="Times New Roman" w:cs="宋体" w:hint="eastAsia"/>
          <w:sz w:val="21"/>
          <w:szCs w:val="21"/>
          <w:shd w:val="clear" w:color="auto" w:fill="FFFFFF"/>
          <w:lang w:eastAsia="zh-CN"/>
        </w:rPr>
        <w:t>推动</w:t>
      </w:r>
      <w:r w:rsidR="00141EC3" w:rsidRPr="00883549">
        <w:rPr>
          <w:rFonts w:ascii="Times New Roman" w:eastAsia="宋体" w:hAnsi="Times New Roman" w:cs="宋体" w:hint="eastAsia"/>
          <w:sz w:val="21"/>
          <w:szCs w:val="21"/>
          <w:shd w:val="clear" w:color="auto" w:fill="FFFFFF"/>
        </w:rPr>
        <w:t>网络售药有法可依、有章可循</w:t>
      </w:r>
      <w:r w:rsidR="00141EC3" w:rsidRPr="00883549">
        <w:rPr>
          <w:rFonts w:ascii="Times New Roman" w:eastAsia="宋体" w:hAnsi="Times New Roman" w:cs="宋体" w:hint="eastAsia"/>
          <w:sz w:val="21"/>
          <w:szCs w:val="21"/>
          <w:shd w:val="clear" w:color="auto" w:fill="FFFFFF"/>
          <w:lang w:eastAsia="zh-CN"/>
        </w:rPr>
        <w:t>，有利于提升</w:t>
      </w:r>
      <w:r w:rsidR="00141EC3" w:rsidRPr="00883549">
        <w:rPr>
          <w:rFonts w:ascii="Times New Roman" w:eastAsia="宋体" w:hAnsi="Times New Roman" w:cs="宋体" w:hint="eastAsia"/>
          <w:sz w:val="21"/>
          <w:szCs w:val="21"/>
          <w:shd w:val="clear" w:color="auto" w:fill="FFFFFF"/>
        </w:rPr>
        <w:t>药品网络销售治理</w:t>
      </w:r>
      <w:r w:rsidR="00141EC3" w:rsidRPr="00883549">
        <w:rPr>
          <w:rFonts w:ascii="Times New Roman" w:eastAsia="宋体" w:hAnsi="Times New Roman" w:cs="宋体" w:hint="eastAsia"/>
          <w:sz w:val="21"/>
          <w:szCs w:val="21"/>
          <w:shd w:val="clear" w:color="auto" w:fill="FFFFFF"/>
          <w:lang w:eastAsia="zh-CN"/>
        </w:rPr>
        <w:t>水平</w:t>
      </w:r>
      <w:r w:rsidR="00141EC3" w:rsidRPr="00883549">
        <w:rPr>
          <w:rFonts w:ascii="Times New Roman" w:eastAsia="宋体" w:hAnsi="Times New Roman" w:cs="宋体" w:hint="eastAsia"/>
          <w:sz w:val="21"/>
          <w:szCs w:val="21"/>
          <w:shd w:val="clear" w:color="auto" w:fill="FFFFFF"/>
        </w:rPr>
        <w:t>。</w:t>
      </w:r>
    </w:p>
    <w:p w14:paraId="33B46E97" w14:textId="3849F33E" w:rsidR="002634AF" w:rsidRPr="00883549" w:rsidRDefault="002634AF" w:rsidP="00181B6D">
      <w:pPr>
        <w:pStyle w:val="afd"/>
        <w:shd w:val="clear" w:color="auto" w:fill="FFFFFF"/>
        <w:spacing w:before="0" w:beforeAutospacing="0" w:after="0" w:afterAutospacing="0"/>
        <w:ind w:firstLine="422"/>
        <w:jc w:val="both"/>
        <w:rPr>
          <w:rFonts w:ascii="Times New Roman" w:eastAsiaTheme="minorEastAsia" w:hAnsi="Times New Roman" w:cs="仿宋"/>
          <w:bCs/>
          <w:color w:val="222222"/>
          <w:sz w:val="21"/>
          <w:szCs w:val="21"/>
          <w:shd w:val="clear" w:color="auto" w:fill="FFFFFF"/>
          <w:lang w:eastAsia="zh-CN"/>
        </w:rPr>
      </w:pPr>
      <w:r w:rsidRPr="00883549">
        <w:rPr>
          <w:rFonts w:ascii="Times New Roman" w:eastAsiaTheme="minorEastAsia" w:hAnsi="Times New Roman" w:cs="仿宋" w:hint="eastAsia"/>
          <w:b/>
          <w:sz w:val="21"/>
          <w:szCs w:val="21"/>
          <w:shd w:val="clear" w:color="auto" w:fill="FFFFFF"/>
        </w:rPr>
        <w:t>互联网</w:t>
      </w:r>
      <w:r w:rsidRPr="00883549">
        <w:rPr>
          <w:rFonts w:ascii="Times New Roman" w:eastAsiaTheme="minorEastAsia" w:hAnsi="Times New Roman" w:cs="仿宋" w:hint="eastAsia"/>
          <w:b/>
          <w:sz w:val="21"/>
          <w:szCs w:val="21"/>
          <w:shd w:val="clear" w:color="auto" w:fill="FFFFFF"/>
          <w:lang w:eastAsia="zh-CN"/>
        </w:rPr>
        <w:t>企业</w:t>
      </w:r>
      <w:r w:rsidRPr="00883549">
        <w:rPr>
          <w:rFonts w:ascii="Times New Roman" w:eastAsiaTheme="minorEastAsia" w:hAnsi="Times New Roman" w:cs="仿宋" w:hint="eastAsia"/>
          <w:b/>
          <w:sz w:val="21"/>
          <w:szCs w:val="21"/>
          <w:shd w:val="clear" w:color="auto" w:fill="FFFFFF"/>
        </w:rPr>
        <w:t>加码医疗赛道</w:t>
      </w:r>
      <w:r w:rsidRPr="00883549">
        <w:rPr>
          <w:rFonts w:ascii="Times New Roman" w:eastAsiaTheme="minorEastAsia" w:hAnsi="Times New Roman" w:cs="仿宋" w:hint="eastAsia"/>
          <w:b/>
          <w:sz w:val="21"/>
          <w:szCs w:val="21"/>
          <w:shd w:val="clear" w:color="auto" w:fill="FFFFFF"/>
          <w:lang w:eastAsia="zh-CN"/>
        </w:rPr>
        <w:t>，数字医疗、健康科技成为布局重点。</w:t>
      </w:r>
      <w:r w:rsidRPr="00883549">
        <w:rPr>
          <w:rStyle w:val="affb"/>
          <w:rFonts w:ascii="Times New Roman" w:eastAsia="宋体" w:hAnsi="Times New Roman" w:hint="eastAsia"/>
          <w:kern w:val="2"/>
          <w:lang w:eastAsia="zh-CN"/>
        </w:rPr>
        <w:t>监管环境的完善对</w:t>
      </w:r>
      <w:r w:rsidR="00C97190" w:rsidRPr="00883549">
        <w:rPr>
          <w:rStyle w:val="affb"/>
          <w:rFonts w:ascii="Times New Roman" w:eastAsia="宋体" w:hAnsi="Times New Roman" w:hint="eastAsia"/>
          <w:kern w:val="2"/>
          <w:lang w:eastAsia="zh-CN"/>
        </w:rPr>
        <w:t>互联网医疗</w:t>
      </w:r>
      <w:r w:rsidRPr="00883549">
        <w:rPr>
          <w:rStyle w:val="affb"/>
          <w:rFonts w:ascii="Times New Roman" w:eastAsia="宋体" w:hAnsi="Times New Roman" w:hint="eastAsia"/>
          <w:kern w:val="2"/>
          <w:lang w:eastAsia="zh-CN"/>
        </w:rPr>
        <w:t>企业提出了规范化、多元化发展的要求。在此背景下，互联网企业致力于深耕优势领域（如互联网诊疗与药品零售），并</w:t>
      </w:r>
      <w:r w:rsidR="006E7C25" w:rsidRPr="00883549">
        <w:rPr>
          <w:rStyle w:val="affb"/>
          <w:rFonts w:ascii="Times New Roman" w:eastAsia="宋体" w:hAnsi="Times New Roman" w:hint="eastAsia"/>
          <w:kern w:val="2"/>
          <w:lang w:eastAsia="zh-CN"/>
        </w:rPr>
        <w:t>不断</w:t>
      </w:r>
      <w:r w:rsidRPr="00883549">
        <w:rPr>
          <w:rStyle w:val="affb"/>
          <w:rFonts w:ascii="Times New Roman" w:eastAsia="宋体" w:hAnsi="Times New Roman" w:hint="eastAsia"/>
          <w:kern w:val="2"/>
          <w:lang w:eastAsia="zh-CN"/>
        </w:rPr>
        <w:t>拓宽业务</w:t>
      </w:r>
      <w:r w:rsidR="00141EC3" w:rsidRPr="00883549">
        <w:rPr>
          <w:rStyle w:val="affb"/>
          <w:rFonts w:ascii="Times New Roman" w:eastAsia="宋体" w:hAnsi="Times New Roman" w:hint="eastAsia"/>
          <w:kern w:val="2"/>
          <w:lang w:eastAsia="zh-CN"/>
        </w:rPr>
        <w:t>范围</w:t>
      </w:r>
      <w:r w:rsidRPr="00883549">
        <w:rPr>
          <w:rStyle w:val="affb"/>
          <w:rFonts w:ascii="Times New Roman" w:eastAsia="宋体" w:hAnsi="Times New Roman" w:hint="eastAsia"/>
          <w:kern w:val="2"/>
          <w:lang w:eastAsia="zh-CN"/>
        </w:rPr>
        <w:t>。互联网企业</w:t>
      </w:r>
      <w:proofErr w:type="gramStart"/>
      <w:r w:rsidRPr="00883549">
        <w:rPr>
          <w:rFonts w:ascii="Times New Roman" w:eastAsiaTheme="minorEastAsia" w:hAnsi="Times New Roman" w:cs="仿宋" w:hint="eastAsia"/>
          <w:sz w:val="21"/>
          <w:szCs w:val="21"/>
          <w:shd w:val="clear" w:color="auto" w:fill="FFFFFF"/>
          <w:lang w:eastAsia="zh-CN"/>
        </w:rPr>
        <w:t>探索</w:t>
      </w:r>
      <w:r w:rsidRPr="00883549">
        <w:rPr>
          <w:rFonts w:ascii="Times New Roman" w:eastAsiaTheme="minorEastAsia" w:hAnsi="Times New Roman" w:cs="仿宋" w:hint="eastAsia"/>
          <w:bCs/>
          <w:sz w:val="21"/>
          <w:szCs w:val="21"/>
          <w:shd w:val="clear" w:color="auto" w:fill="FFFFFF"/>
          <w:lang w:eastAsia="zh-CN"/>
        </w:rPr>
        <w:t>线</w:t>
      </w:r>
      <w:proofErr w:type="gramEnd"/>
      <w:r w:rsidRPr="00883549">
        <w:rPr>
          <w:rFonts w:ascii="Times New Roman" w:eastAsiaTheme="minorEastAsia" w:hAnsi="Times New Roman" w:cs="仿宋" w:hint="eastAsia"/>
          <w:bCs/>
          <w:sz w:val="21"/>
          <w:szCs w:val="21"/>
          <w:shd w:val="clear" w:color="auto" w:fill="FFFFFF"/>
          <w:lang w:eastAsia="zh-CN"/>
        </w:rPr>
        <w:t>上线下深度融合的经</w:t>
      </w:r>
      <w:r w:rsidRPr="00883549">
        <w:rPr>
          <w:rFonts w:ascii="Times New Roman" w:eastAsiaTheme="minorEastAsia" w:hAnsi="Times New Roman" w:cs="Times New Roman"/>
          <w:bCs/>
          <w:sz w:val="21"/>
          <w:szCs w:val="21"/>
          <w:shd w:val="clear" w:color="auto" w:fill="FFFFFF"/>
          <w:lang w:eastAsia="zh-CN"/>
        </w:rPr>
        <w:t>营模式，</w:t>
      </w:r>
      <w:r w:rsidRPr="00883549">
        <w:rPr>
          <w:rFonts w:ascii="Times New Roman" w:eastAsiaTheme="minorEastAsia" w:hAnsi="Times New Roman" w:cs="Times New Roman" w:hint="eastAsia"/>
          <w:bCs/>
          <w:sz w:val="21"/>
          <w:szCs w:val="21"/>
          <w:shd w:val="clear" w:color="auto" w:fill="FFFFFF"/>
          <w:lang w:eastAsia="zh-CN"/>
        </w:rPr>
        <w:t>以</w:t>
      </w:r>
      <w:r w:rsidRPr="00883549">
        <w:rPr>
          <w:rStyle w:val="affb"/>
          <w:rFonts w:ascii="Times New Roman" w:eastAsia="宋体" w:hAnsi="Times New Roman"/>
          <w:kern w:val="2"/>
          <w:lang w:eastAsia="zh-CN"/>
        </w:rPr>
        <w:t>实体医疗</w:t>
      </w:r>
      <w:r w:rsidRPr="00883549">
        <w:rPr>
          <w:rStyle w:val="affb"/>
          <w:rFonts w:ascii="Times New Roman" w:eastAsia="宋体" w:hAnsi="Times New Roman" w:hint="eastAsia"/>
          <w:kern w:val="2"/>
          <w:lang w:eastAsia="zh-CN"/>
        </w:rPr>
        <w:t>为基础</w:t>
      </w:r>
      <w:r w:rsidRPr="00883549">
        <w:rPr>
          <w:rStyle w:val="affb"/>
          <w:rFonts w:ascii="Times New Roman" w:eastAsia="宋体" w:hAnsi="Times New Roman"/>
          <w:kern w:val="2"/>
          <w:lang w:eastAsia="zh-CN"/>
        </w:rPr>
        <w:t>，在数字医疗、医疗器械、健康科技等领域</w:t>
      </w:r>
      <w:r w:rsidR="00141EC3" w:rsidRPr="00883549">
        <w:rPr>
          <w:rStyle w:val="affb"/>
          <w:rFonts w:ascii="Times New Roman" w:eastAsia="宋体" w:hAnsi="Times New Roman" w:hint="eastAsia"/>
          <w:kern w:val="2"/>
          <w:lang w:eastAsia="zh-CN"/>
        </w:rPr>
        <w:t>开展</w:t>
      </w:r>
      <w:r w:rsidRPr="00883549">
        <w:rPr>
          <w:rStyle w:val="affb"/>
          <w:rFonts w:ascii="Times New Roman" w:eastAsia="宋体" w:hAnsi="Times New Roman"/>
          <w:kern w:val="2"/>
          <w:lang w:eastAsia="zh-CN"/>
        </w:rPr>
        <w:t>布局。</w:t>
      </w:r>
      <w:r w:rsidRPr="00883549">
        <w:rPr>
          <w:rStyle w:val="affb"/>
          <w:rFonts w:ascii="Times New Roman" w:eastAsia="宋体" w:hAnsi="Times New Roman" w:hint="eastAsia"/>
          <w:kern w:val="2"/>
          <w:lang w:eastAsia="zh-CN"/>
        </w:rPr>
        <w:t>2022</w:t>
      </w:r>
      <w:r w:rsidRPr="00883549">
        <w:rPr>
          <w:rStyle w:val="affb"/>
          <w:rFonts w:ascii="Times New Roman" w:eastAsia="宋体" w:hAnsi="Times New Roman" w:hint="eastAsia"/>
          <w:kern w:val="2"/>
          <w:lang w:eastAsia="zh-CN"/>
        </w:rPr>
        <w:t>年</w:t>
      </w:r>
      <w:r w:rsidRPr="00883549">
        <w:rPr>
          <w:rFonts w:ascii="Times New Roman" w:eastAsiaTheme="minorEastAsia" w:hAnsi="Times New Roman" w:cs="Times New Roman"/>
          <w:bCs/>
          <w:sz w:val="21"/>
          <w:szCs w:val="21"/>
          <w:shd w:val="clear" w:color="auto" w:fill="FFFFFF"/>
          <w:lang w:eastAsia="zh-CN"/>
        </w:rPr>
        <w:t>8</w:t>
      </w:r>
      <w:r w:rsidRPr="00883549">
        <w:rPr>
          <w:rFonts w:ascii="Times New Roman" w:eastAsiaTheme="minorEastAsia" w:hAnsi="Times New Roman" w:cs="Times New Roman"/>
          <w:bCs/>
          <w:sz w:val="21"/>
          <w:szCs w:val="21"/>
          <w:shd w:val="clear" w:color="auto" w:fill="FFFFFF"/>
          <w:lang w:eastAsia="zh-CN"/>
        </w:rPr>
        <w:t>月，</w:t>
      </w:r>
      <w:proofErr w:type="gramStart"/>
      <w:r w:rsidR="00B07912" w:rsidRPr="00883549">
        <w:rPr>
          <w:rFonts w:ascii="Times New Roman" w:eastAsiaTheme="minorEastAsia" w:hAnsi="Times New Roman" w:cs="Times New Roman" w:hint="eastAsia"/>
          <w:bCs/>
          <w:sz w:val="21"/>
          <w:szCs w:val="21"/>
          <w:shd w:val="clear" w:color="auto" w:fill="FFFFFF"/>
          <w:lang w:eastAsia="zh-CN"/>
        </w:rPr>
        <w:t>抖音</w:t>
      </w:r>
      <w:r w:rsidR="00B07912" w:rsidRPr="00883549">
        <w:rPr>
          <w:rFonts w:ascii="Times New Roman" w:eastAsiaTheme="minorEastAsia" w:hAnsi="Times New Roman" w:cs="Times New Roman"/>
          <w:bCs/>
          <w:sz w:val="21"/>
          <w:szCs w:val="21"/>
          <w:shd w:val="clear" w:color="auto" w:fill="FFFFFF"/>
          <w:lang w:eastAsia="zh-CN"/>
        </w:rPr>
        <w:t>集团</w:t>
      </w:r>
      <w:proofErr w:type="gramEnd"/>
      <w:r w:rsidRPr="00883549">
        <w:rPr>
          <w:rFonts w:ascii="Times New Roman" w:eastAsiaTheme="minorEastAsia" w:hAnsi="Times New Roman" w:cs="Times New Roman"/>
          <w:bCs/>
          <w:sz w:val="21"/>
          <w:szCs w:val="21"/>
          <w:shd w:val="clear" w:color="auto" w:fill="FFFFFF"/>
          <w:lang w:eastAsia="zh-CN"/>
        </w:rPr>
        <w:t>旗下小</w:t>
      </w:r>
      <w:proofErr w:type="gramStart"/>
      <w:r w:rsidRPr="00883549">
        <w:rPr>
          <w:rFonts w:ascii="Times New Roman" w:eastAsiaTheme="minorEastAsia" w:hAnsi="Times New Roman" w:cs="Times New Roman"/>
          <w:bCs/>
          <w:sz w:val="21"/>
          <w:szCs w:val="21"/>
          <w:shd w:val="clear" w:color="auto" w:fill="FFFFFF"/>
          <w:lang w:eastAsia="zh-CN"/>
        </w:rPr>
        <w:t>荷健康增</w:t>
      </w:r>
      <w:proofErr w:type="gramEnd"/>
      <w:r w:rsidRPr="00883549">
        <w:rPr>
          <w:rFonts w:ascii="Times New Roman" w:eastAsiaTheme="minorEastAsia" w:hAnsi="Times New Roman" w:cs="Times New Roman"/>
          <w:bCs/>
          <w:sz w:val="21"/>
          <w:szCs w:val="21"/>
          <w:shd w:val="clear" w:color="auto" w:fill="FFFFFF"/>
          <w:lang w:eastAsia="zh-CN"/>
        </w:rPr>
        <w:t>持相关股权，对北京美中宜和医疗管理有限公司进行全资控股。</w:t>
      </w:r>
      <w:r w:rsidRPr="00883549">
        <w:rPr>
          <w:rStyle w:val="affb"/>
          <w:rFonts w:ascii="Times New Roman" w:eastAsia="宋体" w:hAnsi="Times New Roman" w:hint="eastAsia"/>
          <w:kern w:val="2"/>
          <w:lang w:eastAsia="zh-CN"/>
        </w:rPr>
        <w:t>9</w:t>
      </w:r>
      <w:r w:rsidRPr="00883549">
        <w:rPr>
          <w:rStyle w:val="affb"/>
          <w:rFonts w:ascii="Times New Roman" w:eastAsia="宋体" w:hAnsi="Times New Roman" w:hint="eastAsia"/>
          <w:kern w:val="2"/>
          <w:lang w:eastAsia="zh-CN"/>
        </w:rPr>
        <w:t>月，</w:t>
      </w:r>
      <w:r w:rsidRPr="00883549">
        <w:rPr>
          <w:rFonts w:ascii="Times New Roman" w:eastAsiaTheme="minorEastAsia" w:hAnsi="Times New Roman" w:cs="Times New Roman"/>
          <w:sz w:val="21"/>
          <w:szCs w:val="21"/>
          <w:shd w:val="clear" w:color="auto" w:fill="FFFFFF"/>
        </w:rPr>
        <w:t>京东健康与欧姆</w:t>
      </w:r>
      <w:proofErr w:type="gramStart"/>
      <w:r w:rsidRPr="00883549">
        <w:rPr>
          <w:rFonts w:ascii="Times New Roman" w:eastAsiaTheme="minorEastAsia" w:hAnsi="Times New Roman" w:cs="Times New Roman"/>
          <w:sz w:val="21"/>
          <w:szCs w:val="21"/>
          <w:shd w:val="clear" w:color="auto" w:fill="FFFFFF"/>
        </w:rPr>
        <w:t>龙健康</w:t>
      </w:r>
      <w:proofErr w:type="gramEnd"/>
      <w:r w:rsidRPr="00883549">
        <w:rPr>
          <w:rFonts w:ascii="Times New Roman" w:eastAsiaTheme="minorEastAsia" w:hAnsi="Times New Roman" w:cs="Times New Roman"/>
          <w:sz w:val="21"/>
          <w:szCs w:val="21"/>
          <w:shd w:val="clear" w:color="auto" w:fill="FFFFFF"/>
        </w:rPr>
        <w:t>医疗达成战略合作，双方宣布将在服务模式创新</w:t>
      </w:r>
      <w:r w:rsidR="00141EC3" w:rsidRPr="00883549">
        <w:rPr>
          <w:rFonts w:ascii="Times New Roman" w:eastAsiaTheme="minorEastAsia" w:hAnsi="Times New Roman" w:cs="Times New Roman" w:hint="eastAsia"/>
          <w:sz w:val="21"/>
          <w:szCs w:val="21"/>
          <w:shd w:val="clear" w:color="auto" w:fill="FFFFFF"/>
          <w:lang w:eastAsia="zh-CN"/>
        </w:rPr>
        <w:t>和</w:t>
      </w:r>
      <w:r w:rsidRPr="00883549">
        <w:rPr>
          <w:rFonts w:ascii="Times New Roman" w:eastAsiaTheme="minorEastAsia" w:hAnsi="Times New Roman" w:cs="Times New Roman"/>
          <w:sz w:val="21"/>
          <w:szCs w:val="21"/>
          <w:shd w:val="clear" w:color="auto" w:fill="FFFFFF"/>
        </w:rPr>
        <w:t>数智化营销等多领域展开深入合作</w:t>
      </w:r>
      <w:r w:rsidR="00122A6B" w:rsidRPr="00883549">
        <w:rPr>
          <w:rStyle w:val="affc"/>
          <w:rFonts w:ascii="Times New Roman" w:eastAsiaTheme="minorEastAsia" w:hAnsi="Times New Roman"/>
          <w:sz w:val="21"/>
          <w:szCs w:val="21"/>
          <w:shd w:val="clear" w:color="auto" w:fill="FFFFFF"/>
          <w:lang w:eastAsia="zh-CN"/>
        </w:rPr>
        <w:footnoteReference w:id="71"/>
      </w:r>
      <w:r w:rsidRPr="00883549">
        <w:rPr>
          <w:rFonts w:ascii="Times New Roman" w:eastAsiaTheme="minorEastAsia" w:hAnsi="Times New Roman" w:cs="Times New Roman"/>
          <w:sz w:val="21"/>
          <w:szCs w:val="21"/>
          <w:shd w:val="clear" w:color="auto" w:fill="FFFFFF"/>
          <w:lang w:eastAsia="zh-CN"/>
        </w:rPr>
        <w:t>。</w:t>
      </w:r>
    </w:p>
    <w:p w14:paraId="2C036289" w14:textId="19AF2388" w:rsidR="00AA6A8C" w:rsidRPr="00883549" w:rsidRDefault="00C97190" w:rsidP="00DF05C0">
      <w:pPr>
        <w:keepLines/>
        <w:numPr>
          <w:ilvl w:val="0"/>
          <w:numId w:val="14"/>
        </w:numPr>
        <w:topLinePunct/>
        <w:snapToGrid w:val="0"/>
        <w:spacing w:before="320" w:after="200"/>
        <w:ind w:left="0" w:firstLineChars="0" w:firstLine="0"/>
        <w:outlineLvl w:val="2"/>
        <w:rPr>
          <w:rFonts w:eastAsia="楷体_GB2312"/>
          <w:color w:val="000000" w:themeColor="text1"/>
          <w:sz w:val="30"/>
          <w:szCs w:val="30"/>
        </w:rPr>
      </w:pPr>
      <w:bookmarkStart w:id="499" w:name="_Toc130371077"/>
      <w:r w:rsidRPr="00883549">
        <w:rPr>
          <w:rFonts w:eastAsia="楷体_GB2312" w:hint="eastAsia"/>
          <w:color w:val="000000" w:themeColor="text1"/>
          <w:sz w:val="30"/>
          <w:szCs w:val="30"/>
        </w:rPr>
        <w:t>线上健身</w:t>
      </w:r>
      <w:bookmarkEnd w:id="499"/>
    </w:p>
    <w:p w14:paraId="7C3A0FF9" w14:textId="329D1012" w:rsidR="00431362" w:rsidRPr="00883549" w:rsidRDefault="00431362" w:rsidP="00DF05C0">
      <w:pPr>
        <w:ind w:firstLine="420"/>
      </w:pPr>
      <w:r w:rsidRPr="00883549">
        <w:rPr>
          <w:rFonts w:hint="eastAsia"/>
        </w:rPr>
        <w:t>截至</w:t>
      </w:r>
      <w:r w:rsidRPr="00883549">
        <w:rPr>
          <w:rFonts w:eastAsiaTheme="majorEastAsia"/>
        </w:rPr>
        <w:t>2022</w:t>
      </w:r>
      <w:r w:rsidRPr="00883549">
        <w:rPr>
          <w:rFonts w:hint="eastAsia"/>
        </w:rPr>
        <w:t>年</w:t>
      </w:r>
      <w:r w:rsidRPr="00883549">
        <w:t>12</w:t>
      </w:r>
      <w:r w:rsidRPr="00883549">
        <w:rPr>
          <w:rFonts w:hint="eastAsia"/>
        </w:rPr>
        <w:t>月，我国线上健身</w:t>
      </w:r>
      <w:r w:rsidR="0020709B" w:rsidRPr="00883549">
        <w:rPr>
          <w:rFonts w:hint="eastAsia"/>
        </w:rPr>
        <w:t>用户规模达</w:t>
      </w:r>
      <w:r w:rsidRPr="00883549">
        <w:rPr>
          <w:rFonts w:hint="eastAsia"/>
        </w:rPr>
        <w:t>3</w:t>
      </w:r>
      <w:r w:rsidRPr="00883549">
        <w:t>.8</w:t>
      </w:r>
      <w:r w:rsidR="00545CB7" w:rsidRPr="00883549">
        <w:rPr>
          <w:rFonts w:hint="eastAsia"/>
        </w:rPr>
        <w:t>0</w:t>
      </w:r>
      <w:r w:rsidRPr="00883549">
        <w:rPr>
          <w:rFonts w:hint="eastAsia"/>
        </w:rPr>
        <w:t>亿，占网民</w:t>
      </w:r>
      <w:r w:rsidR="0020709B" w:rsidRPr="00883549">
        <w:rPr>
          <w:rFonts w:hint="eastAsia"/>
        </w:rPr>
        <w:t>整体</w:t>
      </w:r>
      <w:r w:rsidRPr="00883549">
        <w:rPr>
          <w:rFonts w:hint="eastAsia"/>
        </w:rPr>
        <w:t>的</w:t>
      </w:r>
      <w:r w:rsidRPr="00883549">
        <w:rPr>
          <w:rFonts w:hint="eastAsia"/>
        </w:rPr>
        <w:t>3</w:t>
      </w:r>
      <w:r w:rsidRPr="00883549">
        <w:t>5.6%</w:t>
      </w:r>
      <w:r w:rsidRPr="00883549">
        <w:rPr>
          <w:rFonts w:hint="eastAsia"/>
        </w:rPr>
        <w:t>。其中使用移动应用参与健身的用户比例为</w:t>
      </w:r>
      <w:r w:rsidRPr="00883549">
        <w:rPr>
          <w:rFonts w:hint="eastAsia"/>
        </w:rPr>
        <w:t>1</w:t>
      </w:r>
      <w:r w:rsidRPr="00883549">
        <w:t>8.9%</w:t>
      </w:r>
      <w:r w:rsidRPr="00883549">
        <w:rPr>
          <w:rFonts w:hint="eastAsia"/>
        </w:rPr>
        <w:t>，使用智能设备健身的用户比例</w:t>
      </w:r>
      <w:r w:rsidRPr="00883549">
        <w:rPr>
          <w:rFonts w:hint="eastAsia"/>
        </w:rPr>
        <w:t>1</w:t>
      </w:r>
      <w:r w:rsidRPr="00883549">
        <w:t>7.4%</w:t>
      </w:r>
      <w:r w:rsidRPr="00883549">
        <w:rPr>
          <w:rFonts w:hint="eastAsia"/>
        </w:rPr>
        <w:t>，参与在线跟练的用户比例为</w:t>
      </w:r>
      <w:r w:rsidRPr="00883549">
        <w:rPr>
          <w:rFonts w:hint="eastAsia"/>
        </w:rPr>
        <w:t>1</w:t>
      </w:r>
      <w:r w:rsidRPr="00883549">
        <w:t>4.6%</w:t>
      </w:r>
      <w:r w:rsidR="0020709B" w:rsidRPr="00883549">
        <w:rPr>
          <w:rFonts w:hint="eastAsia"/>
        </w:rPr>
        <w:t>。</w:t>
      </w:r>
      <w:r w:rsidRPr="00883549">
        <w:rPr>
          <w:rFonts w:hint="eastAsia"/>
        </w:rPr>
        <w:t>线上健身的网民中，</w:t>
      </w:r>
      <w:r w:rsidR="003612C8" w:rsidRPr="00883549">
        <w:rPr>
          <w:rFonts w:hint="eastAsia"/>
        </w:rPr>
        <w:t>较</w:t>
      </w:r>
      <w:r w:rsidRPr="00883549">
        <w:rPr>
          <w:rFonts w:hint="eastAsia"/>
        </w:rPr>
        <w:t>低频次</w:t>
      </w:r>
      <w:r w:rsidR="003612C8" w:rsidRPr="00883549">
        <w:rPr>
          <w:rStyle w:val="affc"/>
        </w:rPr>
        <w:footnoteReference w:id="72"/>
      </w:r>
      <w:r w:rsidRPr="00883549">
        <w:rPr>
          <w:rFonts w:hint="eastAsia"/>
        </w:rPr>
        <w:t>健身的用户比例为</w:t>
      </w:r>
      <w:r w:rsidRPr="00883549">
        <w:rPr>
          <w:rFonts w:hint="eastAsia"/>
        </w:rPr>
        <w:t>4</w:t>
      </w:r>
      <w:r w:rsidRPr="00883549">
        <w:t>0</w:t>
      </w:r>
      <w:r w:rsidR="0020709B" w:rsidRPr="00883549">
        <w:rPr>
          <w:rFonts w:hint="eastAsia"/>
        </w:rPr>
        <w:t>.0</w:t>
      </w:r>
      <w:r w:rsidRPr="00883549">
        <w:t>%</w:t>
      </w:r>
      <w:r w:rsidRPr="00883549">
        <w:rPr>
          <w:rFonts w:hint="eastAsia"/>
        </w:rPr>
        <w:t>，中频次</w:t>
      </w:r>
      <w:r w:rsidR="003612C8" w:rsidRPr="00883549">
        <w:rPr>
          <w:rStyle w:val="affc"/>
        </w:rPr>
        <w:footnoteReference w:id="73"/>
      </w:r>
      <w:r w:rsidRPr="00883549">
        <w:rPr>
          <w:rFonts w:hint="eastAsia"/>
        </w:rPr>
        <w:t>健身的用户比例为</w:t>
      </w:r>
      <w:r w:rsidRPr="00883549">
        <w:rPr>
          <w:rFonts w:hint="eastAsia"/>
        </w:rPr>
        <w:t>4</w:t>
      </w:r>
      <w:r w:rsidRPr="00883549">
        <w:t>1.2%</w:t>
      </w:r>
      <w:r w:rsidRPr="00883549">
        <w:rPr>
          <w:rFonts w:hint="eastAsia"/>
        </w:rPr>
        <w:t>，高频次</w:t>
      </w:r>
      <w:r w:rsidR="00F92EA7" w:rsidRPr="00883549">
        <w:rPr>
          <w:rStyle w:val="affc"/>
        </w:rPr>
        <w:footnoteReference w:id="74"/>
      </w:r>
      <w:r w:rsidRPr="00883549">
        <w:rPr>
          <w:rFonts w:hint="eastAsia"/>
        </w:rPr>
        <w:t>健身的用户比例为</w:t>
      </w:r>
      <w:r w:rsidRPr="00883549">
        <w:rPr>
          <w:rFonts w:hint="eastAsia"/>
        </w:rPr>
        <w:t>1</w:t>
      </w:r>
      <w:r w:rsidRPr="00883549">
        <w:t>8.8%</w:t>
      </w:r>
      <w:r w:rsidRPr="00883549">
        <w:rPr>
          <w:rFonts w:hint="eastAsia"/>
        </w:rPr>
        <w:t>。</w:t>
      </w:r>
    </w:p>
    <w:p w14:paraId="5A83C801" w14:textId="77777777" w:rsidR="00431362" w:rsidRPr="00883549" w:rsidRDefault="00431362" w:rsidP="00DF05C0">
      <w:pPr>
        <w:ind w:firstLine="480"/>
      </w:pPr>
      <w:r w:rsidRPr="00883549">
        <w:rPr>
          <w:rFonts w:eastAsia="仿宋"/>
          <w:noProof/>
          <w:color w:val="000000" w:themeColor="text1"/>
          <w:sz w:val="24"/>
          <w:szCs w:val="20"/>
        </w:rPr>
        <w:lastRenderedPageBreak/>
        <w:drawing>
          <wp:inline distT="0" distB="0" distL="0" distR="0" wp14:anchorId="0C9CB4A5" wp14:editId="1321FDA4">
            <wp:extent cx="5067300" cy="2876550"/>
            <wp:effectExtent l="0" t="0" r="0" b="0"/>
            <wp:docPr id="6" name="图表 6"/>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432775B4" w14:textId="76455522" w:rsidR="00D85EE7" w:rsidRPr="00883549" w:rsidRDefault="00D85EE7" w:rsidP="00D85EE7">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43</w:t>
      </w:r>
      <w:r w:rsidRPr="00883549">
        <w:fldChar w:fldCharType="end"/>
      </w:r>
      <w:r w:rsidRPr="00883549">
        <w:t xml:space="preserve">  </w:t>
      </w:r>
      <w:r w:rsidR="00B2361B" w:rsidRPr="00883549">
        <w:rPr>
          <w:rFonts w:hint="eastAsia"/>
        </w:rPr>
        <w:t>2022.12</w:t>
      </w:r>
      <w:r w:rsidRPr="00883549">
        <w:rPr>
          <w:rFonts w:hint="eastAsia"/>
        </w:rPr>
        <w:t>使用各</w:t>
      </w:r>
      <w:proofErr w:type="gramStart"/>
      <w:r w:rsidRPr="00883549">
        <w:rPr>
          <w:rFonts w:hint="eastAsia"/>
        </w:rPr>
        <w:t>类方式线</w:t>
      </w:r>
      <w:proofErr w:type="gramEnd"/>
      <w:r w:rsidRPr="00883549">
        <w:rPr>
          <w:rFonts w:hint="eastAsia"/>
        </w:rPr>
        <w:t>上健身用户规模及使用率</w:t>
      </w:r>
    </w:p>
    <w:p w14:paraId="6395DAE5" w14:textId="7A21055F" w:rsidR="00037A38" w:rsidRPr="00883549" w:rsidRDefault="0062752D" w:rsidP="00DF05C0">
      <w:pPr>
        <w:ind w:firstLine="420"/>
        <w:rPr>
          <w:szCs w:val="21"/>
          <w:shd w:val="clear" w:color="auto" w:fill="FFFFFF"/>
        </w:rPr>
      </w:pPr>
      <w:r w:rsidRPr="00883549">
        <w:rPr>
          <w:rFonts w:hint="eastAsia"/>
          <w:color w:val="000000"/>
          <w:szCs w:val="21"/>
          <w:shd w:val="clear" w:color="auto" w:fill="FFFFFF"/>
        </w:rPr>
        <w:t>近年来，</w:t>
      </w:r>
      <w:r w:rsidR="00720F3E" w:rsidRPr="00883549">
        <w:rPr>
          <w:rFonts w:hint="eastAsia"/>
          <w:color w:val="000000"/>
          <w:szCs w:val="21"/>
          <w:shd w:val="clear" w:color="auto" w:fill="FFFFFF"/>
        </w:rPr>
        <w:t>我国体育事业取得长足发展，</w:t>
      </w:r>
      <w:r w:rsidRPr="00883549">
        <w:rPr>
          <w:rFonts w:hint="eastAsia"/>
          <w:color w:val="000000"/>
          <w:szCs w:val="21"/>
          <w:shd w:val="clear" w:color="auto" w:fill="FFFFFF"/>
        </w:rPr>
        <w:t>全民健身已</w:t>
      </w:r>
      <w:r w:rsidR="00720F3E" w:rsidRPr="00883549">
        <w:rPr>
          <w:rFonts w:hint="eastAsia"/>
          <w:color w:val="000000"/>
          <w:szCs w:val="21"/>
          <w:shd w:val="clear" w:color="auto" w:fill="FFFFFF"/>
        </w:rPr>
        <w:t>上升为国家战略</w:t>
      </w:r>
      <w:r w:rsidR="00720F3E" w:rsidRPr="00883549">
        <w:rPr>
          <w:rFonts w:hint="eastAsia"/>
          <w:szCs w:val="21"/>
          <w:shd w:val="clear" w:color="auto" w:fill="FFFFFF"/>
        </w:rPr>
        <w:t>。</w:t>
      </w:r>
      <w:r w:rsidR="00C97190" w:rsidRPr="00883549">
        <w:rPr>
          <w:rFonts w:hint="eastAsia"/>
          <w:szCs w:val="21"/>
          <w:shd w:val="clear" w:color="auto" w:fill="FFFFFF"/>
        </w:rPr>
        <w:t>线上健身</w:t>
      </w:r>
      <w:r w:rsidR="00037A38" w:rsidRPr="00883549">
        <w:rPr>
          <w:rFonts w:hint="eastAsia"/>
          <w:szCs w:val="21"/>
          <w:shd w:val="clear" w:color="auto" w:fill="FFFFFF"/>
        </w:rPr>
        <w:t>已成为拉动</w:t>
      </w:r>
      <w:r w:rsidR="00720F3E" w:rsidRPr="00883549">
        <w:rPr>
          <w:rFonts w:hint="eastAsia"/>
          <w:szCs w:val="21"/>
          <w:shd w:val="clear" w:color="auto" w:fill="FFFFFF"/>
        </w:rPr>
        <w:t>全民健身的重要</w:t>
      </w:r>
      <w:r w:rsidR="00037A38" w:rsidRPr="00883549">
        <w:rPr>
          <w:rFonts w:hint="eastAsia"/>
          <w:szCs w:val="21"/>
          <w:shd w:val="clear" w:color="auto" w:fill="FFFFFF"/>
        </w:rPr>
        <w:t>渠道</w:t>
      </w:r>
      <w:r w:rsidR="00720F3E" w:rsidRPr="00883549">
        <w:rPr>
          <w:rFonts w:hint="eastAsia"/>
          <w:szCs w:val="21"/>
          <w:shd w:val="clear" w:color="auto" w:fill="FFFFFF"/>
        </w:rPr>
        <w:t>之一，</w:t>
      </w:r>
      <w:r w:rsidR="00037A38" w:rsidRPr="00883549">
        <w:rPr>
          <w:rFonts w:hint="eastAsia"/>
          <w:szCs w:val="21"/>
          <w:shd w:val="clear" w:color="auto" w:fill="FFFFFF"/>
        </w:rPr>
        <w:t>在网民</w:t>
      </w:r>
      <w:r w:rsidR="006405B1" w:rsidRPr="00883549">
        <w:rPr>
          <w:rFonts w:hint="eastAsia"/>
          <w:szCs w:val="21"/>
          <w:shd w:val="clear" w:color="auto" w:fill="FFFFFF"/>
        </w:rPr>
        <w:t>进行</w:t>
      </w:r>
      <w:r w:rsidR="00037A38" w:rsidRPr="00883549">
        <w:rPr>
          <w:rFonts w:hint="eastAsia"/>
          <w:szCs w:val="21"/>
          <w:shd w:val="clear" w:color="auto" w:fill="FFFFFF"/>
        </w:rPr>
        <w:t>骑行跑走、体能力量、</w:t>
      </w:r>
      <w:proofErr w:type="gramStart"/>
      <w:r w:rsidR="00037A38" w:rsidRPr="00883549">
        <w:rPr>
          <w:rFonts w:hint="eastAsia"/>
          <w:szCs w:val="21"/>
          <w:shd w:val="clear" w:color="auto" w:fill="FFFFFF"/>
        </w:rPr>
        <w:t>操舞展演</w:t>
      </w:r>
      <w:proofErr w:type="gramEnd"/>
      <w:r w:rsidR="00037A38" w:rsidRPr="00883549">
        <w:rPr>
          <w:rFonts w:hint="eastAsia"/>
          <w:szCs w:val="21"/>
          <w:shd w:val="clear" w:color="auto" w:fill="FFFFFF"/>
        </w:rPr>
        <w:t>等活动时发挥</w:t>
      </w:r>
      <w:r w:rsidR="006405B1" w:rsidRPr="00883549">
        <w:rPr>
          <w:rFonts w:hint="eastAsia"/>
          <w:szCs w:val="21"/>
          <w:shd w:val="clear" w:color="auto" w:fill="FFFFFF"/>
        </w:rPr>
        <w:t>着</w:t>
      </w:r>
      <w:r w:rsidR="00037A38" w:rsidRPr="00883549">
        <w:rPr>
          <w:rFonts w:hint="eastAsia"/>
          <w:szCs w:val="21"/>
          <w:shd w:val="clear" w:color="auto" w:fill="FFFFFF"/>
        </w:rPr>
        <w:t>积极做用，大量运动爱好者参与</w:t>
      </w:r>
      <w:r w:rsidR="006405B1" w:rsidRPr="00883549">
        <w:rPr>
          <w:rFonts w:hint="eastAsia"/>
          <w:szCs w:val="21"/>
          <w:shd w:val="clear" w:color="auto" w:fill="FFFFFF"/>
        </w:rPr>
        <w:t>其中</w:t>
      </w:r>
      <w:r w:rsidR="00037A38" w:rsidRPr="00883549">
        <w:rPr>
          <w:rFonts w:hint="eastAsia"/>
          <w:szCs w:val="21"/>
          <w:shd w:val="clear" w:color="auto" w:fill="FFFFFF"/>
        </w:rPr>
        <w:t>。</w:t>
      </w:r>
    </w:p>
    <w:p w14:paraId="7ACA9C79" w14:textId="612070E7" w:rsidR="00AA6A8C" w:rsidRPr="00883549" w:rsidRDefault="00376E2F" w:rsidP="00DF05C0">
      <w:pPr>
        <w:ind w:firstLine="422"/>
      </w:pPr>
      <w:r w:rsidRPr="00883549">
        <w:rPr>
          <w:rFonts w:hint="eastAsia"/>
          <w:b/>
          <w:bCs/>
          <w:szCs w:val="21"/>
          <w:shd w:val="clear" w:color="auto" w:fill="FFFFFF"/>
        </w:rPr>
        <w:t>技术进步推动</w:t>
      </w:r>
      <w:r w:rsidR="00C97190" w:rsidRPr="00883549">
        <w:rPr>
          <w:rFonts w:hint="eastAsia"/>
          <w:b/>
          <w:bCs/>
          <w:szCs w:val="21"/>
          <w:shd w:val="clear" w:color="auto" w:fill="FFFFFF"/>
        </w:rPr>
        <w:t>线上健身</w:t>
      </w:r>
      <w:r w:rsidRPr="00883549">
        <w:rPr>
          <w:rFonts w:hint="eastAsia"/>
          <w:b/>
          <w:bCs/>
          <w:szCs w:val="21"/>
          <w:shd w:val="clear" w:color="auto" w:fill="FFFFFF"/>
        </w:rPr>
        <w:t>行业持续</w:t>
      </w:r>
      <w:r w:rsidR="003551C8" w:rsidRPr="00883549">
        <w:rPr>
          <w:rFonts w:hint="eastAsia"/>
          <w:b/>
          <w:bCs/>
          <w:szCs w:val="21"/>
          <w:shd w:val="clear" w:color="auto" w:fill="FFFFFF"/>
        </w:rPr>
        <w:t>发展</w:t>
      </w:r>
      <w:r w:rsidR="000E2C05" w:rsidRPr="00883549">
        <w:rPr>
          <w:rFonts w:hint="eastAsia"/>
          <w:b/>
          <w:bCs/>
          <w:szCs w:val="21"/>
          <w:shd w:val="clear" w:color="auto" w:fill="FFFFFF"/>
        </w:rPr>
        <w:t>。一是</w:t>
      </w:r>
      <w:r w:rsidR="008D7333" w:rsidRPr="00883549">
        <w:rPr>
          <w:rFonts w:hint="eastAsia"/>
          <w:shd w:val="clear" w:color="auto" w:fill="FFFFFF"/>
        </w:rPr>
        <w:t>随着</w:t>
      </w:r>
      <w:r w:rsidR="00720F3E" w:rsidRPr="00883549">
        <w:rPr>
          <w:rFonts w:hint="eastAsia"/>
          <w:shd w:val="clear" w:color="auto" w:fill="FFFFFF"/>
        </w:rPr>
        <w:t>全民参与体育运动热潮</w:t>
      </w:r>
      <w:r w:rsidR="008D7333" w:rsidRPr="00883549">
        <w:rPr>
          <w:rFonts w:hint="eastAsia"/>
          <w:shd w:val="clear" w:color="auto" w:fill="FFFFFF"/>
        </w:rPr>
        <w:t>的兴起</w:t>
      </w:r>
      <w:r w:rsidR="00720F3E" w:rsidRPr="00883549">
        <w:rPr>
          <w:rFonts w:hint="eastAsia"/>
          <w:shd w:val="clear" w:color="auto" w:fill="FFFFFF"/>
        </w:rPr>
        <w:t>，</w:t>
      </w:r>
      <w:r w:rsidR="00782AC7" w:rsidRPr="00883549">
        <w:rPr>
          <w:rFonts w:hint="eastAsia"/>
          <w:shd w:val="clear" w:color="auto" w:fill="FFFFFF"/>
        </w:rPr>
        <w:t>通过可穿戴设备进行</w:t>
      </w:r>
      <w:r w:rsidR="00720F3E" w:rsidRPr="00883549">
        <w:rPr>
          <w:rFonts w:hint="eastAsia"/>
          <w:shd w:val="clear" w:color="auto" w:fill="FFFFFF"/>
        </w:rPr>
        <w:t>多人参与的</w:t>
      </w:r>
      <w:r w:rsidR="006405B1" w:rsidRPr="00883549">
        <w:rPr>
          <w:rFonts w:hint="eastAsia"/>
          <w:shd w:val="clear" w:color="auto" w:fill="FFFFFF"/>
        </w:rPr>
        <w:t>线上</w:t>
      </w:r>
      <w:r w:rsidR="00720F3E" w:rsidRPr="00883549">
        <w:rPr>
          <w:rFonts w:hint="eastAsia"/>
          <w:shd w:val="clear" w:color="auto" w:fill="FFFFFF"/>
        </w:rPr>
        <w:t>健身模式</w:t>
      </w:r>
      <w:r w:rsidR="008D7333" w:rsidRPr="00883549">
        <w:rPr>
          <w:rFonts w:hint="eastAsia"/>
          <w:shd w:val="clear" w:color="auto" w:fill="FFFFFF"/>
        </w:rPr>
        <w:t>崭露头角</w:t>
      </w:r>
      <w:r w:rsidR="00720F3E" w:rsidRPr="00883549">
        <w:rPr>
          <w:rFonts w:hint="eastAsia"/>
          <w:shd w:val="clear" w:color="auto" w:fill="FFFFFF"/>
        </w:rPr>
        <w:t>。</w:t>
      </w:r>
      <w:r w:rsidR="000E2C05" w:rsidRPr="00883549">
        <w:rPr>
          <w:rFonts w:hint="eastAsia"/>
          <w:b/>
          <w:bCs/>
          <w:szCs w:val="21"/>
          <w:shd w:val="clear" w:color="auto" w:fill="FFFFFF"/>
        </w:rPr>
        <w:t>二是</w:t>
      </w:r>
      <w:r w:rsidR="000E2C05" w:rsidRPr="00883549">
        <w:rPr>
          <w:rFonts w:hint="eastAsia"/>
          <w:szCs w:val="21"/>
          <w:shd w:val="clear" w:color="auto" w:fill="FFFFFF"/>
        </w:rPr>
        <w:t>随着移动通信发展</w:t>
      </w:r>
      <w:r w:rsidR="007C7733" w:rsidRPr="00883549">
        <w:rPr>
          <w:rFonts w:hint="eastAsia"/>
          <w:szCs w:val="21"/>
          <w:shd w:val="clear" w:color="auto" w:fill="FFFFFF"/>
        </w:rPr>
        <w:t>，</w:t>
      </w:r>
      <w:r w:rsidR="000E2C05" w:rsidRPr="00883549">
        <w:rPr>
          <w:rFonts w:hint="eastAsia"/>
          <w:szCs w:val="21"/>
          <w:shd w:val="clear" w:color="auto" w:fill="FFFFFF"/>
        </w:rPr>
        <w:t>以手机为载体的</w:t>
      </w:r>
      <w:r w:rsidR="00C97190" w:rsidRPr="00883549">
        <w:rPr>
          <w:rFonts w:hint="eastAsia"/>
          <w:szCs w:val="21"/>
          <w:shd w:val="clear" w:color="auto" w:fill="FFFFFF"/>
        </w:rPr>
        <w:t>线上健身</w:t>
      </w:r>
      <w:r w:rsidR="000E2C05" w:rsidRPr="00883549">
        <w:rPr>
          <w:rFonts w:hint="eastAsia"/>
          <w:szCs w:val="21"/>
          <w:shd w:val="clear" w:color="auto" w:fill="FFFFFF"/>
        </w:rPr>
        <w:t>模式逐渐成型</w:t>
      </w:r>
      <w:r w:rsidR="0062752D" w:rsidRPr="00883549">
        <w:rPr>
          <w:rFonts w:hint="eastAsia"/>
          <w:szCs w:val="21"/>
          <w:shd w:val="clear" w:color="auto" w:fill="FFFFFF"/>
        </w:rPr>
        <w:t>，</w:t>
      </w:r>
      <w:r w:rsidR="000E2C05" w:rsidRPr="00883549">
        <w:rPr>
          <w:rFonts w:hint="eastAsia"/>
          <w:szCs w:val="21"/>
          <w:shd w:val="clear" w:color="auto" w:fill="FFFFFF"/>
        </w:rPr>
        <w:t>带动了大量</w:t>
      </w:r>
      <w:r w:rsidR="00782AC7" w:rsidRPr="00883549">
        <w:rPr>
          <w:rFonts w:hint="eastAsia"/>
          <w:szCs w:val="21"/>
          <w:shd w:val="clear" w:color="auto" w:fill="FFFFFF"/>
        </w:rPr>
        <w:t>网民</w:t>
      </w:r>
      <w:r w:rsidR="000E2C05" w:rsidRPr="00883549">
        <w:rPr>
          <w:rFonts w:hint="eastAsia"/>
          <w:szCs w:val="21"/>
          <w:shd w:val="clear" w:color="auto" w:fill="FFFFFF"/>
        </w:rPr>
        <w:t>参与其中。</w:t>
      </w:r>
      <w:r w:rsidR="004345C1" w:rsidRPr="00883549">
        <w:rPr>
          <w:rFonts w:hint="eastAsia"/>
          <w:b/>
          <w:bCs/>
          <w:szCs w:val="21"/>
          <w:shd w:val="clear" w:color="auto" w:fill="FFFFFF"/>
        </w:rPr>
        <w:t>三是</w:t>
      </w:r>
      <w:r w:rsidR="000E2C05" w:rsidRPr="00883549">
        <w:rPr>
          <w:szCs w:val="21"/>
          <w:shd w:val="clear" w:color="auto" w:fill="FFFFFF"/>
        </w:rPr>
        <w:t>5G</w:t>
      </w:r>
      <w:r w:rsidR="004345C1" w:rsidRPr="00883549">
        <w:rPr>
          <w:rFonts w:hint="eastAsia"/>
          <w:szCs w:val="21"/>
          <w:shd w:val="clear" w:color="auto" w:fill="FFFFFF"/>
        </w:rPr>
        <w:t>、大数据、人工智能技术</w:t>
      </w:r>
      <w:r w:rsidR="000E2C05" w:rsidRPr="00883549">
        <w:rPr>
          <w:rFonts w:hint="eastAsia"/>
          <w:szCs w:val="21"/>
          <w:shd w:val="clear" w:color="auto" w:fill="FFFFFF"/>
        </w:rPr>
        <w:t>应用结合线上平台、线下智能设备</w:t>
      </w:r>
      <w:r w:rsidR="004345C1" w:rsidRPr="00883549">
        <w:rPr>
          <w:rFonts w:hint="eastAsia"/>
          <w:szCs w:val="21"/>
          <w:shd w:val="clear" w:color="auto" w:fill="FFFFFF"/>
        </w:rPr>
        <w:t>，</w:t>
      </w:r>
      <w:r w:rsidR="000E2C05" w:rsidRPr="00883549">
        <w:rPr>
          <w:rFonts w:hint="eastAsia"/>
          <w:szCs w:val="21"/>
          <w:shd w:val="clear" w:color="auto" w:fill="FFFFFF"/>
        </w:rPr>
        <w:t>记录运动及身体状况</w:t>
      </w:r>
      <w:r w:rsidR="0062752D" w:rsidRPr="00883549">
        <w:rPr>
          <w:rFonts w:hint="eastAsia"/>
          <w:szCs w:val="21"/>
          <w:shd w:val="clear" w:color="auto" w:fill="FFFFFF"/>
        </w:rPr>
        <w:t>等</w:t>
      </w:r>
      <w:r w:rsidR="000E2C05" w:rsidRPr="00883549">
        <w:rPr>
          <w:rFonts w:hint="eastAsia"/>
          <w:szCs w:val="21"/>
          <w:shd w:val="clear" w:color="auto" w:fill="FFFFFF"/>
        </w:rPr>
        <w:t>数据</w:t>
      </w:r>
      <w:r w:rsidR="004345C1" w:rsidRPr="00883549">
        <w:rPr>
          <w:rFonts w:hint="eastAsia"/>
          <w:szCs w:val="21"/>
          <w:shd w:val="clear" w:color="auto" w:fill="FFFFFF"/>
        </w:rPr>
        <w:t>，</w:t>
      </w:r>
      <w:r w:rsidR="000E2C05" w:rsidRPr="00883549">
        <w:rPr>
          <w:rFonts w:hint="eastAsia"/>
          <w:szCs w:val="21"/>
          <w:shd w:val="clear" w:color="auto" w:fill="FFFFFF"/>
        </w:rPr>
        <w:t>使得</w:t>
      </w:r>
      <w:r w:rsidR="00C97190" w:rsidRPr="00883549">
        <w:rPr>
          <w:rFonts w:hint="eastAsia"/>
          <w:szCs w:val="21"/>
          <w:shd w:val="clear" w:color="auto" w:fill="FFFFFF"/>
        </w:rPr>
        <w:t>线上</w:t>
      </w:r>
      <w:proofErr w:type="gramStart"/>
      <w:r w:rsidR="00C97190" w:rsidRPr="00883549">
        <w:rPr>
          <w:rFonts w:hint="eastAsia"/>
          <w:szCs w:val="21"/>
          <w:shd w:val="clear" w:color="auto" w:fill="FFFFFF"/>
        </w:rPr>
        <w:t>健身</w:t>
      </w:r>
      <w:r w:rsidR="000E2C05" w:rsidRPr="00883549">
        <w:rPr>
          <w:rFonts w:hint="eastAsia"/>
          <w:szCs w:val="21"/>
          <w:shd w:val="clear" w:color="auto" w:fill="FFFFFF"/>
        </w:rPr>
        <w:t>由健身</w:t>
      </w:r>
      <w:proofErr w:type="gramEnd"/>
      <w:r w:rsidR="000E2C05" w:rsidRPr="00883549">
        <w:rPr>
          <w:rFonts w:hint="eastAsia"/>
          <w:szCs w:val="21"/>
          <w:shd w:val="clear" w:color="auto" w:fill="FFFFFF"/>
        </w:rPr>
        <w:t>跟练、运动状态分享等单一模式向个人健康综合管理方向发展。</w:t>
      </w:r>
    </w:p>
    <w:p w14:paraId="4D54DC72" w14:textId="5BD1F30A" w:rsidR="00782AC7" w:rsidRPr="00883549" w:rsidRDefault="00782AC7" w:rsidP="00DF05C0">
      <w:pPr>
        <w:ind w:firstLine="422"/>
        <w:rPr>
          <w:rFonts w:eastAsiaTheme="minorEastAsia" w:cstheme="minorEastAsia"/>
          <w:color w:val="000000" w:themeColor="text1"/>
          <w:szCs w:val="21"/>
        </w:rPr>
      </w:pPr>
      <w:r w:rsidRPr="00883549">
        <w:rPr>
          <w:rFonts w:hint="eastAsia"/>
          <w:b/>
          <w:bCs/>
        </w:rPr>
        <w:t>线上健身行业呈现蓬勃发展态势。</w:t>
      </w:r>
      <w:r w:rsidR="003F52EF" w:rsidRPr="00883549">
        <w:rPr>
          <w:rFonts w:hint="eastAsia"/>
          <w:bCs/>
        </w:rPr>
        <w:t>随着</w:t>
      </w:r>
      <w:r w:rsidR="007A5B68" w:rsidRPr="00883549">
        <w:rPr>
          <w:rFonts w:hint="eastAsia"/>
          <w:color w:val="000000"/>
          <w:szCs w:val="21"/>
          <w:shd w:val="clear" w:color="auto" w:fill="FFFFFF"/>
        </w:rPr>
        <w:t>居民</w:t>
      </w:r>
      <w:r w:rsidR="006405B1" w:rsidRPr="00883549">
        <w:rPr>
          <w:rFonts w:hint="eastAsia"/>
          <w:color w:val="000000"/>
          <w:szCs w:val="21"/>
          <w:shd w:val="clear" w:color="auto" w:fill="FFFFFF"/>
        </w:rPr>
        <w:t>对</w:t>
      </w:r>
      <w:r w:rsidR="007A5B68" w:rsidRPr="00883549">
        <w:rPr>
          <w:rFonts w:hint="eastAsia"/>
          <w:color w:val="000000"/>
          <w:szCs w:val="21"/>
          <w:shd w:val="clear" w:color="auto" w:fill="FFFFFF"/>
        </w:rPr>
        <w:t>健康的重视程度</w:t>
      </w:r>
      <w:r w:rsidR="006405B1" w:rsidRPr="00883549">
        <w:rPr>
          <w:rFonts w:hint="eastAsia"/>
          <w:color w:val="000000"/>
          <w:szCs w:val="21"/>
          <w:shd w:val="clear" w:color="auto" w:fill="FFFFFF"/>
        </w:rPr>
        <w:t>日益</w:t>
      </w:r>
      <w:r w:rsidR="007A5B68" w:rsidRPr="00883549">
        <w:rPr>
          <w:rFonts w:hint="eastAsia"/>
          <w:color w:val="000000"/>
          <w:szCs w:val="21"/>
          <w:shd w:val="clear" w:color="auto" w:fill="FFFFFF"/>
        </w:rPr>
        <w:t>提高</w:t>
      </w:r>
      <w:r w:rsidR="006405B1" w:rsidRPr="00883549">
        <w:rPr>
          <w:rFonts w:hint="eastAsia"/>
          <w:color w:val="000000"/>
          <w:szCs w:val="21"/>
          <w:shd w:val="clear" w:color="auto" w:fill="FFFFFF"/>
        </w:rPr>
        <w:t>，</w:t>
      </w:r>
      <w:r w:rsidR="007A5B68" w:rsidRPr="00883549">
        <w:rPr>
          <w:rFonts w:hint="eastAsia"/>
          <w:color w:val="000000"/>
          <w:szCs w:val="21"/>
          <w:shd w:val="clear" w:color="auto" w:fill="FFFFFF"/>
        </w:rPr>
        <w:t>线上健身用户规模增长迅速，</w:t>
      </w:r>
      <w:r w:rsidR="006405B1" w:rsidRPr="00883549">
        <w:rPr>
          <w:rFonts w:hint="eastAsia"/>
          <w:color w:val="000000"/>
          <w:szCs w:val="21"/>
          <w:shd w:val="clear" w:color="auto" w:fill="FFFFFF"/>
        </w:rPr>
        <w:t>逐渐</w:t>
      </w:r>
      <w:r w:rsidR="007A5B68" w:rsidRPr="00883549">
        <w:rPr>
          <w:rFonts w:hint="eastAsia"/>
          <w:color w:val="000000"/>
          <w:szCs w:val="21"/>
          <w:shd w:val="clear" w:color="auto" w:fill="FFFFFF"/>
        </w:rPr>
        <w:t>形成了</w:t>
      </w:r>
      <w:proofErr w:type="gramStart"/>
      <w:r w:rsidR="007A5B68" w:rsidRPr="00883549">
        <w:rPr>
          <w:rFonts w:hint="eastAsia"/>
          <w:color w:val="000000"/>
          <w:szCs w:val="21"/>
          <w:shd w:val="clear" w:color="auto" w:fill="FFFFFF"/>
        </w:rPr>
        <w:t>多种线</w:t>
      </w:r>
      <w:proofErr w:type="gramEnd"/>
      <w:r w:rsidR="007A5B68" w:rsidRPr="00883549">
        <w:rPr>
          <w:rFonts w:hint="eastAsia"/>
          <w:color w:val="000000"/>
          <w:szCs w:val="21"/>
          <w:shd w:val="clear" w:color="auto" w:fill="FFFFFF"/>
        </w:rPr>
        <w:t>上健身运动方式。</w:t>
      </w:r>
      <w:r w:rsidR="000E2C05" w:rsidRPr="00883549">
        <w:rPr>
          <w:rFonts w:hint="eastAsia"/>
        </w:rPr>
        <w:t>由国家体育总局发起的</w:t>
      </w:r>
      <w:r w:rsidR="003F52EF" w:rsidRPr="00883549">
        <w:rPr>
          <w:rFonts w:hint="eastAsia"/>
        </w:rPr>
        <w:t>“全民健身线上运动会”</w:t>
      </w:r>
      <w:r w:rsidR="000E2C05" w:rsidRPr="00883549">
        <w:rPr>
          <w:rFonts w:hint="eastAsia"/>
        </w:rPr>
        <w:t>得到</w:t>
      </w:r>
      <w:r w:rsidR="004F5AEF" w:rsidRPr="00883549">
        <w:rPr>
          <w:rFonts w:hint="eastAsia"/>
        </w:rPr>
        <w:t>各大</w:t>
      </w:r>
      <w:r w:rsidR="000E2C05" w:rsidRPr="00883549">
        <w:rPr>
          <w:rFonts w:hint="eastAsia"/>
        </w:rPr>
        <w:t>互联网平台</w:t>
      </w:r>
      <w:r w:rsidR="004F5AEF" w:rsidRPr="00883549">
        <w:rPr>
          <w:rFonts w:hint="eastAsia"/>
        </w:rPr>
        <w:t>积极</w:t>
      </w:r>
      <w:r w:rsidR="000E2C05" w:rsidRPr="00883549">
        <w:rPr>
          <w:rFonts w:hint="eastAsia"/>
        </w:rPr>
        <w:t>响应，截至</w:t>
      </w:r>
      <w:r w:rsidR="000E2C05" w:rsidRPr="00883549">
        <w:t>2022</w:t>
      </w:r>
      <w:r w:rsidR="000E2C05" w:rsidRPr="00883549">
        <w:rPr>
          <w:rFonts w:hint="eastAsia"/>
        </w:rPr>
        <w:t>年</w:t>
      </w:r>
      <w:r w:rsidR="003F52EF" w:rsidRPr="00883549">
        <w:t>7</w:t>
      </w:r>
      <w:r w:rsidR="000E2C05" w:rsidRPr="00883549">
        <w:rPr>
          <w:rFonts w:hint="eastAsia"/>
        </w:rPr>
        <w:t>月</w:t>
      </w:r>
      <w:r w:rsidR="004F5AEF" w:rsidRPr="00883549">
        <w:rPr>
          <w:rFonts w:hint="eastAsia"/>
        </w:rPr>
        <w:t>，</w:t>
      </w:r>
      <w:r w:rsidR="000E2C05" w:rsidRPr="00883549">
        <w:rPr>
          <w:rFonts w:hint="eastAsia"/>
        </w:rPr>
        <w:t>直接参赛人数突破千万</w:t>
      </w:r>
      <w:r w:rsidR="000E2C05" w:rsidRPr="00883549">
        <w:rPr>
          <w:rStyle w:val="affc"/>
        </w:rPr>
        <w:footnoteReference w:id="75"/>
      </w:r>
      <w:r w:rsidR="000E2C05" w:rsidRPr="00883549">
        <w:rPr>
          <w:rFonts w:hint="eastAsia"/>
        </w:rPr>
        <w:t>。</w:t>
      </w:r>
      <w:r w:rsidRPr="00883549">
        <w:rPr>
          <w:rFonts w:hint="eastAsia"/>
        </w:rPr>
        <w:t>此外，以在线直播跟练为代表的线上健身活动吸引了大量网民参与，一些明星“线上健身教练”的粉丝数量达到数千万，直播时在线观看人数达到数百万。</w:t>
      </w:r>
    </w:p>
    <w:p w14:paraId="7B08BDE4" w14:textId="3D2FB577" w:rsidR="00AA6A8C" w:rsidRPr="00883549" w:rsidRDefault="000E2C05" w:rsidP="00DF05C0">
      <w:pPr>
        <w:pStyle w:val="2"/>
        <w:numPr>
          <w:ilvl w:val="0"/>
          <w:numId w:val="10"/>
        </w:numPr>
        <w:spacing w:before="400" w:after="300" w:line="312" w:lineRule="auto"/>
        <w:ind w:left="0" w:firstLine="0"/>
        <w:rPr>
          <w:rFonts w:eastAsia="黑体"/>
          <w:color w:val="000000" w:themeColor="text1"/>
          <w:sz w:val="36"/>
          <w:szCs w:val="36"/>
        </w:rPr>
      </w:pPr>
      <w:bookmarkStart w:id="500" w:name="_Toc20421"/>
      <w:bookmarkStart w:id="501" w:name="_Toc21938"/>
      <w:bookmarkStart w:id="502" w:name="_Toc19214"/>
      <w:bookmarkStart w:id="503" w:name="_Toc17919"/>
      <w:bookmarkStart w:id="504" w:name="_Toc12943"/>
      <w:bookmarkStart w:id="505" w:name="_Toc130371078"/>
      <w:r w:rsidRPr="00883549">
        <w:rPr>
          <w:rFonts w:eastAsia="黑体" w:hint="eastAsia"/>
          <w:color w:val="000000" w:themeColor="text1"/>
          <w:sz w:val="36"/>
          <w:szCs w:val="36"/>
        </w:rPr>
        <w:lastRenderedPageBreak/>
        <w:t>专题：互联网助力企业发展状况</w:t>
      </w:r>
      <w:bookmarkEnd w:id="500"/>
      <w:bookmarkEnd w:id="501"/>
      <w:bookmarkEnd w:id="502"/>
      <w:bookmarkEnd w:id="503"/>
      <w:bookmarkEnd w:id="504"/>
      <w:bookmarkEnd w:id="505"/>
    </w:p>
    <w:p w14:paraId="1979F9B9" w14:textId="61C9D904" w:rsidR="0099331E" w:rsidRPr="00883549" w:rsidRDefault="0099331E" w:rsidP="00DF05C0">
      <w:pPr>
        <w:ind w:firstLine="420"/>
      </w:pPr>
      <w:r w:rsidRPr="00883549">
        <w:rPr>
          <w:rFonts w:hint="eastAsia"/>
        </w:rPr>
        <w:t>截至</w:t>
      </w:r>
      <w:r w:rsidRPr="00883549">
        <w:t>2022</w:t>
      </w:r>
      <w:r w:rsidRPr="00883549">
        <w:rPr>
          <w:rFonts w:hint="eastAsia"/>
        </w:rPr>
        <w:t>年</w:t>
      </w:r>
      <w:r w:rsidRPr="00883549">
        <w:t>12</w:t>
      </w:r>
      <w:r w:rsidRPr="00883549">
        <w:rPr>
          <w:rFonts w:hint="eastAsia"/>
        </w:rPr>
        <w:t>月，</w:t>
      </w:r>
      <w:r w:rsidRPr="00883549">
        <w:rPr>
          <w:szCs w:val="21"/>
        </w:rPr>
        <w:t>我国境内外互联</w:t>
      </w:r>
      <w:proofErr w:type="gramStart"/>
      <w:r w:rsidRPr="00883549">
        <w:rPr>
          <w:szCs w:val="21"/>
        </w:rPr>
        <w:t>网上市</w:t>
      </w:r>
      <w:proofErr w:type="gramEnd"/>
      <w:r w:rsidRPr="00883549">
        <w:rPr>
          <w:szCs w:val="21"/>
        </w:rPr>
        <w:t>企业</w:t>
      </w:r>
      <w:r w:rsidR="00137CA2" w:rsidRPr="00137CA2">
        <w:rPr>
          <w:rFonts w:eastAsia="楷体_GB2312" w:hint="eastAsia"/>
          <w:szCs w:val="21"/>
          <w:vertAlign w:val="superscript"/>
        </w:rPr>
        <w:footnoteReference w:id="76"/>
      </w:r>
      <w:r w:rsidRPr="00883549">
        <w:rPr>
          <w:rFonts w:hint="eastAsia"/>
        </w:rPr>
        <w:t>总数为</w:t>
      </w:r>
      <w:r w:rsidRPr="00883549">
        <w:rPr>
          <w:rFonts w:hint="eastAsia"/>
        </w:rPr>
        <w:t>1</w:t>
      </w:r>
      <w:r w:rsidRPr="00883549">
        <w:t>59</w:t>
      </w:r>
      <w:r w:rsidRPr="00883549">
        <w:rPr>
          <w:rFonts w:hint="eastAsia"/>
        </w:rPr>
        <w:t>家</w:t>
      </w:r>
      <w:r w:rsidRPr="00883549">
        <w:rPr>
          <w:rStyle w:val="affc"/>
        </w:rPr>
        <w:footnoteReference w:id="77"/>
      </w:r>
      <w:r w:rsidRPr="00883549">
        <w:rPr>
          <w:rFonts w:hint="eastAsia"/>
        </w:rPr>
        <w:t>，较</w:t>
      </w:r>
      <w:r w:rsidRPr="00883549">
        <w:t>2021</w:t>
      </w:r>
      <w:r w:rsidRPr="00883549">
        <w:rPr>
          <w:rFonts w:hint="eastAsia"/>
        </w:rPr>
        <w:t>年</w:t>
      </w:r>
      <w:r w:rsidR="00636C7A" w:rsidRPr="00883549">
        <w:rPr>
          <w:rFonts w:hint="eastAsia"/>
        </w:rPr>
        <w:t>12</w:t>
      </w:r>
      <w:r w:rsidR="00636C7A" w:rsidRPr="00883549">
        <w:rPr>
          <w:rFonts w:hint="eastAsia"/>
        </w:rPr>
        <w:t>月</w:t>
      </w:r>
      <w:r w:rsidRPr="00883549">
        <w:rPr>
          <w:rFonts w:hint="eastAsia"/>
        </w:rPr>
        <w:t>增加</w:t>
      </w:r>
      <w:r w:rsidRPr="00883549">
        <w:t>4</w:t>
      </w:r>
      <w:r w:rsidRPr="00883549">
        <w:rPr>
          <w:rFonts w:hint="eastAsia"/>
        </w:rPr>
        <w:t>家。其中，在沪深、香港和美国上市的互联网企业数量分别为</w:t>
      </w:r>
      <w:r w:rsidRPr="00883549">
        <w:t>48</w:t>
      </w:r>
      <w:r w:rsidRPr="00883549">
        <w:t>家</w:t>
      </w:r>
      <w:r w:rsidRPr="00883549">
        <w:rPr>
          <w:rFonts w:hint="eastAsia"/>
        </w:rPr>
        <w:t>、</w:t>
      </w:r>
      <w:r w:rsidRPr="00883549">
        <w:t>47</w:t>
      </w:r>
      <w:r w:rsidRPr="00883549">
        <w:t>家</w:t>
      </w:r>
      <w:r w:rsidRPr="00883549">
        <w:rPr>
          <w:rFonts w:hint="eastAsia"/>
        </w:rPr>
        <w:t>和</w:t>
      </w:r>
      <w:r w:rsidRPr="00883549">
        <w:rPr>
          <w:rFonts w:hint="eastAsia"/>
        </w:rPr>
        <w:t>6</w:t>
      </w:r>
      <w:r w:rsidRPr="00883549">
        <w:t>4</w:t>
      </w:r>
      <w:r w:rsidRPr="00883549">
        <w:rPr>
          <w:rFonts w:hint="eastAsia"/>
        </w:rPr>
        <w:t>家。</w:t>
      </w:r>
    </w:p>
    <w:p w14:paraId="776DF3AA" w14:textId="77777777" w:rsidR="0099331E" w:rsidRPr="00883549" w:rsidRDefault="0099331E" w:rsidP="00DF05C0">
      <w:pPr>
        <w:keepNext/>
        <w:ind w:firstLine="420"/>
        <w:jc w:val="center"/>
        <w:rPr>
          <w:szCs w:val="21"/>
        </w:rPr>
      </w:pPr>
      <w:r w:rsidRPr="00883549">
        <w:rPr>
          <w:rFonts w:hint="eastAsia"/>
          <w:noProof/>
          <w:szCs w:val="21"/>
        </w:rPr>
        <w:drawing>
          <wp:inline distT="0" distB="0" distL="0" distR="0" wp14:anchorId="7426D750" wp14:editId="4710CDFE">
            <wp:extent cx="4600575" cy="2381250"/>
            <wp:effectExtent l="0" t="0" r="9525" b="0"/>
            <wp:docPr id="262" name="图表 262"/>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4C29C9AC" w14:textId="5C0EDCEE" w:rsidR="00D85EE7" w:rsidRPr="00883549"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44</w:t>
      </w:r>
      <w:r w:rsidRPr="00883549">
        <w:fldChar w:fldCharType="end"/>
      </w:r>
      <w:r w:rsidRPr="00883549">
        <w:rPr>
          <w:rFonts w:hint="eastAsia"/>
          <w:szCs w:val="20"/>
        </w:rPr>
        <w:t xml:space="preserve">  </w:t>
      </w:r>
      <w:r w:rsidRPr="00883549">
        <w:rPr>
          <w:rFonts w:hint="eastAsia"/>
          <w:szCs w:val="20"/>
        </w:rPr>
        <w:t>互联</w:t>
      </w:r>
      <w:proofErr w:type="gramStart"/>
      <w:r w:rsidRPr="00883549">
        <w:rPr>
          <w:rFonts w:hint="eastAsia"/>
          <w:szCs w:val="20"/>
        </w:rPr>
        <w:t>网上市</w:t>
      </w:r>
      <w:proofErr w:type="gramEnd"/>
      <w:r w:rsidRPr="00883549">
        <w:rPr>
          <w:rFonts w:hint="eastAsia"/>
          <w:szCs w:val="20"/>
        </w:rPr>
        <w:t>企业数量分布</w:t>
      </w:r>
    </w:p>
    <w:p w14:paraId="694D382F" w14:textId="468F21DF" w:rsidR="0099331E" w:rsidRDefault="0099331E" w:rsidP="00DF05C0">
      <w:pPr>
        <w:ind w:firstLine="420"/>
      </w:pPr>
      <w:r w:rsidRPr="00883549">
        <w:t>截至</w:t>
      </w:r>
      <w:r w:rsidRPr="00883549">
        <w:rPr>
          <w:rFonts w:hint="eastAsia"/>
        </w:rPr>
        <w:t>2</w:t>
      </w:r>
      <w:r w:rsidRPr="00883549">
        <w:t>022</w:t>
      </w:r>
      <w:r w:rsidRPr="00883549">
        <w:t>年</w:t>
      </w:r>
      <w:r w:rsidRPr="00883549">
        <w:rPr>
          <w:rFonts w:hint="eastAsia"/>
        </w:rPr>
        <w:t>1</w:t>
      </w:r>
      <w:r w:rsidRPr="00883549">
        <w:t>2</w:t>
      </w:r>
      <w:r w:rsidRPr="00883549">
        <w:t>月</w:t>
      </w:r>
      <w:r w:rsidRPr="00883549">
        <w:rPr>
          <w:rFonts w:hint="eastAsia"/>
        </w:rPr>
        <w:t>，我国境内外互联</w:t>
      </w:r>
      <w:proofErr w:type="gramStart"/>
      <w:r w:rsidRPr="00883549">
        <w:rPr>
          <w:rFonts w:hint="eastAsia"/>
        </w:rPr>
        <w:t>网上市</w:t>
      </w:r>
      <w:proofErr w:type="gramEnd"/>
      <w:r w:rsidRPr="00883549">
        <w:rPr>
          <w:rFonts w:hint="eastAsia"/>
        </w:rPr>
        <w:t>企业在香</w:t>
      </w:r>
      <w:r w:rsidRPr="00883549">
        <w:t>港上市的总市值</w:t>
      </w:r>
      <w:r w:rsidRPr="00883549">
        <w:rPr>
          <w:rFonts w:hint="eastAsia"/>
        </w:rPr>
        <w:t>占比</w:t>
      </w:r>
      <w:r w:rsidRPr="00883549">
        <w:t>最高</w:t>
      </w:r>
      <w:r w:rsidRPr="00883549">
        <w:rPr>
          <w:rFonts w:hint="eastAsia"/>
        </w:rPr>
        <w:t>，</w:t>
      </w:r>
      <w:r w:rsidRPr="00883549">
        <w:t>占总体的</w:t>
      </w:r>
      <w:r w:rsidRPr="00883549">
        <w:rPr>
          <w:rFonts w:hint="eastAsia"/>
        </w:rPr>
        <w:t>5</w:t>
      </w:r>
      <w:r w:rsidRPr="00883549">
        <w:t>8.9</w:t>
      </w:r>
      <w:r w:rsidRPr="00883549">
        <w:rPr>
          <w:rFonts w:hint="eastAsia"/>
        </w:rPr>
        <w:t>%</w:t>
      </w:r>
      <w:r w:rsidRPr="00883549">
        <w:rPr>
          <w:rFonts w:hint="eastAsia"/>
        </w:rPr>
        <w:t>；</w:t>
      </w:r>
      <w:r w:rsidRPr="00883549">
        <w:t>在美国和沪深两市上市的互联网企业总市值</w:t>
      </w:r>
      <w:r w:rsidRPr="00883549">
        <w:rPr>
          <w:rFonts w:hint="eastAsia"/>
        </w:rPr>
        <w:t>分别</w:t>
      </w:r>
      <w:r w:rsidRPr="00883549">
        <w:t>占总体的</w:t>
      </w:r>
      <w:r w:rsidRPr="00883549">
        <w:t>34.9</w:t>
      </w:r>
      <w:r w:rsidRPr="00883549">
        <w:rPr>
          <w:rFonts w:hint="eastAsia"/>
        </w:rPr>
        <w:t>%</w:t>
      </w:r>
      <w:r w:rsidRPr="00883549">
        <w:t>和</w:t>
      </w:r>
      <w:r w:rsidRPr="00883549">
        <w:t>6.2</w:t>
      </w:r>
      <w:r w:rsidRPr="00883549">
        <w:rPr>
          <w:rFonts w:hint="eastAsia"/>
        </w:rPr>
        <w:t>%</w:t>
      </w:r>
      <w:r w:rsidRPr="00883549">
        <w:rPr>
          <w:rFonts w:hint="eastAsia"/>
        </w:rPr>
        <w:t>。</w:t>
      </w:r>
      <w:r w:rsidRPr="00883549">
        <w:tab/>
      </w:r>
    </w:p>
    <w:p w14:paraId="7C1334A9" w14:textId="313A8586" w:rsidR="00B1697C" w:rsidRDefault="00B1697C" w:rsidP="00DF05C0">
      <w:pPr>
        <w:ind w:firstLine="420"/>
      </w:pPr>
    </w:p>
    <w:p w14:paraId="2D2126F2" w14:textId="77777777" w:rsidR="00185112" w:rsidRPr="00883549" w:rsidRDefault="00185112" w:rsidP="00DF05C0">
      <w:pPr>
        <w:ind w:firstLine="420"/>
      </w:pPr>
    </w:p>
    <w:p w14:paraId="52714C6C" w14:textId="77777777" w:rsidR="0099331E" w:rsidRPr="00883549" w:rsidRDefault="0099331E" w:rsidP="00DF05C0">
      <w:pPr>
        <w:ind w:firstLine="420"/>
      </w:pPr>
      <w:r w:rsidRPr="00883549">
        <w:rPr>
          <w:rFonts w:hint="eastAsia"/>
          <w:noProof/>
          <w:szCs w:val="21"/>
        </w:rPr>
        <w:lastRenderedPageBreak/>
        <w:drawing>
          <wp:inline distT="0" distB="0" distL="0" distR="0" wp14:anchorId="6C8BED25" wp14:editId="0F497C0B">
            <wp:extent cx="4600575" cy="2381250"/>
            <wp:effectExtent l="0" t="0" r="9525" b="0"/>
            <wp:docPr id="45" name="图表 45"/>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453EE170" w14:textId="670E296F" w:rsidR="00D85EE7" w:rsidRPr="00883549"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45</w:t>
      </w:r>
      <w:r w:rsidRPr="00883549">
        <w:fldChar w:fldCharType="end"/>
      </w:r>
      <w:r w:rsidRPr="00883549">
        <w:rPr>
          <w:rFonts w:hint="eastAsia"/>
          <w:szCs w:val="20"/>
        </w:rPr>
        <w:t xml:space="preserve">  </w:t>
      </w:r>
      <w:r w:rsidRPr="00883549">
        <w:rPr>
          <w:rFonts w:hint="eastAsia"/>
          <w:szCs w:val="20"/>
        </w:rPr>
        <w:t>互联</w:t>
      </w:r>
      <w:proofErr w:type="gramStart"/>
      <w:r w:rsidRPr="00883549">
        <w:rPr>
          <w:rFonts w:hint="eastAsia"/>
          <w:szCs w:val="20"/>
        </w:rPr>
        <w:t>网上市</w:t>
      </w:r>
      <w:proofErr w:type="gramEnd"/>
      <w:r w:rsidRPr="00883549">
        <w:rPr>
          <w:rFonts w:hint="eastAsia"/>
          <w:szCs w:val="20"/>
        </w:rPr>
        <w:t>企业市值分布</w:t>
      </w:r>
    </w:p>
    <w:p w14:paraId="5A3BC1F7" w14:textId="77777777" w:rsidR="0099331E" w:rsidRPr="00883549" w:rsidRDefault="0099331E" w:rsidP="00DF05C0">
      <w:pPr>
        <w:ind w:firstLine="420"/>
      </w:pPr>
      <w:r w:rsidRPr="00883549">
        <w:rPr>
          <w:rFonts w:hint="eastAsia"/>
        </w:rPr>
        <w:t>截至</w:t>
      </w:r>
      <w:r w:rsidRPr="00883549">
        <w:rPr>
          <w:rFonts w:hint="eastAsia"/>
        </w:rPr>
        <w:t>20</w:t>
      </w:r>
      <w:r w:rsidRPr="00883549">
        <w:t>22</w:t>
      </w:r>
      <w:r w:rsidRPr="00883549">
        <w:rPr>
          <w:rFonts w:hint="eastAsia"/>
        </w:rPr>
        <w:t>年</w:t>
      </w:r>
      <w:r w:rsidRPr="00883549">
        <w:rPr>
          <w:rFonts w:hint="eastAsia"/>
        </w:rPr>
        <w:t>12</w:t>
      </w:r>
      <w:r w:rsidRPr="00883549">
        <w:rPr>
          <w:rFonts w:hint="eastAsia"/>
        </w:rPr>
        <w:t>月，我国境内外互联</w:t>
      </w:r>
      <w:proofErr w:type="gramStart"/>
      <w:r w:rsidRPr="00883549">
        <w:rPr>
          <w:rFonts w:hint="eastAsia"/>
        </w:rPr>
        <w:t>网上市</w:t>
      </w:r>
      <w:proofErr w:type="gramEnd"/>
      <w:r w:rsidRPr="00883549">
        <w:rPr>
          <w:rFonts w:hint="eastAsia"/>
        </w:rPr>
        <w:t>企业中工商注册地位于北京的互联</w:t>
      </w:r>
      <w:proofErr w:type="gramStart"/>
      <w:r w:rsidRPr="00883549">
        <w:rPr>
          <w:rFonts w:hint="eastAsia"/>
        </w:rPr>
        <w:t>网上市</w:t>
      </w:r>
      <w:proofErr w:type="gramEnd"/>
      <w:r w:rsidRPr="00883549">
        <w:rPr>
          <w:rFonts w:hint="eastAsia"/>
        </w:rPr>
        <w:t>企业数量最多，占互联</w:t>
      </w:r>
      <w:proofErr w:type="gramStart"/>
      <w:r w:rsidRPr="00883549">
        <w:rPr>
          <w:rFonts w:hint="eastAsia"/>
        </w:rPr>
        <w:t>网上市</w:t>
      </w:r>
      <w:proofErr w:type="gramEnd"/>
      <w:r w:rsidRPr="00883549">
        <w:rPr>
          <w:rFonts w:hint="eastAsia"/>
        </w:rPr>
        <w:t>企业总体的</w:t>
      </w:r>
      <w:r w:rsidRPr="00883549">
        <w:t>33.3</w:t>
      </w:r>
      <w:r w:rsidRPr="00883549">
        <w:rPr>
          <w:rFonts w:hint="eastAsia"/>
        </w:rPr>
        <w:t>%</w:t>
      </w:r>
      <w:r w:rsidRPr="00883549">
        <w:rPr>
          <w:rFonts w:hint="eastAsia"/>
        </w:rPr>
        <w:t>；其次为上海，占总体的</w:t>
      </w:r>
      <w:r w:rsidRPr="00883549">
        <w:t>19.5</w:t>
      </w:r>
      <w:r w:rsidRPr="00883549">
        <w:rPr>
          <w:rFonts w:hint="eastAsia"/>
        </w:rPr>
        <w:t>%</w:t>
      </w:r>
      <w:r w:rsidRPr="00883549">
        <w:rPr>
          <w:rFonts w:hint="eastAsia"/>
        </w:rPr>
        <w:t>；</w:t>
      </w:r>
      <w:r w:rsidRPr="00883549">
        <w:t>深圳</w:t>
      </w:r>
      <w:r w:rsidRPr="00883549">
        <w:rPr>
          <w:rFonts w:hint="eastAsia"/>
        </w:rPr>
        <w:t>、杭州紧随其后，均占</w:t>
      </w:r>
      <w:r w:rsidRPr="00883549">
        <w:t>总体的</w:t>
      </w:r>
      <w:r w:rsidRPr="00883549">
        <w:rPr>
          <w:rFonts w:hint="eastAsia"/>
        </w:rPr>
        <w:t>1</w:t>
      </w:r>
      <w:r w:rsidRPr="00883549">
        <w:t>0.7</w:t>
      </w:r>
      <w:r w:rsidRPr="00883549">
        <w:rPr>
          <w:rFonts w:hint="eastAsia"/>
        </w:rPr>
        <w:t>%</w:t>
      </w:r>
      <w:r w:rsidRPr="00883549">
        <w:rPr>
          <w:rFonts w:hint="eastAsia"/>
        </w:rPr>
        <w:t>。</w:t>
      </w:r>
    </w:p>
    <w:p w14:paraId="418D1625" w14:textId="77777777" w:rsidR="0099331E" w:rsidRPr="00883549" w:rsidRDefault="0099331E" w:rsidP="00DF05C0">
      <w:pPr>
        <w:spacing w:beforeLines="50" w:before="156"/>
        <w:ind w:firstLine="420"/>
        <w:jc w:val="center"/>
        <w:rPr>
          <w:rFonts w:eastAsia="黑体" w:cs="Arial"/>
          <w:szCs w:val="20"/>
        </w:rPr>
      </w:pPr>
      <w:r w:rsidRPr="00883549">
        <w:rPr>
          <w:rFonts w:eastAsia="黑体" w:cs="Arial" w:hint="eastAsia"/>
          <w:noProof/>
          <w:szCs w:val="21"/>
        </w:rPr>
        <w:drawing>
          <wp:inline distT="0" distB="0" distL="0" distR="0" wp14:anchorId="08356F7D" wp14:editId="35F4E68B">
            <wp:extent cx="4598035" cy="2636520"/>
            <wp:effectExtent l="0" t="0" r="0" b="11430"/>
            <wp:docPr id="46" name="图表 46"/>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2939A0F1" w14:textId="43D9C9CF" w:rsidR="00D85EE7" w:rsidRPr="00883549"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46</w:t>
      </w:r>
      <w:r w:rsidRPr="00883549">
        <w:fldChar w:fldCharType="end"/>
      </w:r>
      <w:r w:rsidRPr="00883549">
        <w:rPr>
          <w:rFonts w:hint="eastAsia"/>
          <w:szCs w:val="20"/>
        </w:rPr>
        <w:t xml:space="preserve">  </w:t>
      </w:r>
      <w:r w:rsidRPr="00883549">
        <w:rPr>
          <w:rFonts w:hint="eastAsia"/>
          <w:szCs w:val="20"/>
        </w:rPr>
        <w:t>互联</w:t>
      </w:r>
      <w:proofErr w:type="gramStart"/>
      <w:r w:rsidRPr="00883549">
        <w:rPr>
          <w:rFonts w:hint="eastAsia"/>
          <w:szCs w:val="20"/>
        </w:rPr>
        <w:t>网上市</w:t>
      </w:r>
      <w:proofErr w:type="gramEnd"/>
      <w:r w:rsidRPr="00883549">
        <w:rPr>
          <w:rFonts w:hint="eastAsia"/>
          <w:szCs w:val="20"/>
        </w:rPr>
        <w:t>企业城市分布</w:t>
      </w:r>
    </w:p>
    <w:p w14:paraId="34A94B46" w14:textId="234F90F2" w:rsidR="0099331E" w:rsidRPr="00883549" w:rsidRDefault="0099331E" w:rsidP="00DF05C0">
      <w:pPr>
        <w:ind w:firstLine="420"/>
      </w:pPr>
      <w:r w:rsidRPr="00883549">
        <w:rPr>
          <w:rFonts w:hint="eastAsia"/>
        </w:rPr>
        <w:t>截至</w:t>
      </w:r>
      <w:r w:rsidRPr="00883549">
        <w:rPr>
          <w:rFonts w:hint="eastAsia"/>
        </w:rPr>
        <w:t>2</w:t>
      </w:r>
      <w:r w:rsidRPr="00883549">
        <w:t>022</w:t>
      </w:r>
      <w:r w:rsidRPr="00883549">
        <w:t>年</w:t>
      </w:r>
      <w:r w:rsidRPr="00883549">
        <w:rPr>
          <w:rFonts w:hint="eastAsia"/>
        </w:rPr>
        <w:t>1</w:t>
      </w:r>
      <w:r w:rsidRPr="00883549">
        <w:t>2</w:t>
      </w:r>
      <w:r w:rsidRPr="00883549">
        <w:t>月</w:t>
      </w:r>
      <w:r w:rsidRPr="00883549">
        <w:rPr>
          <w:rFonts w:hint="eastAsia"/>
        </w:rPr>
        <w:t>，在</w:t>
      </w:r>
      <w:r w:rsidRPr="00883549">
        <w:t>互联</w:t>
      </w:r>
      <w:proofErr w:type="gramStart"/>
      <w:r w:rsidRPr="00883549">
        <w:t>网上市</w:t>
      </w:r>
      <w:proofErr w:type="gramEnd"/>
      <w:r w:rsidRPr="00883549">
        <w:t>企业中，</w:t>
      </w:r>
      <w:r w:rsidRPr="00883549">
        <w:rPr>
          <w:rFonts w:hint="eastAsia"/>
        </w:rPr>
        <w:t>网络游戏类企业数量最多，占总体的</w:t>
      </w:r>
      <w:r w:rsidRPr="00883549">
        <w:t>20.8%</w:t>
      </w:r>
      <w:r w:rsidR="002E1D9E" w:rsidRPr="00883549">
        <w:rPr>
          <w:rFonts w:hint="eastAsia"/>
        </w:rPr>
        <w:t>；其次是电子商务类和文化娱乐类企业，均占总体</w:t>
      </w:r>
      <w:r w:rsidRPr="00883549">
        <w:rPr>
          <w:rFonts w:hint="eastAsia"/>
        </w:rPr>
        <w:t>的</w:t>
      </w:r>
      <w:r w:rsidRPr="00883549">
        <w:t>15.1%</w:t>
      </w:r>
      <w:r w:rsidRPr="00883549">
        <w:rPr>
          <w:rFonts w:hint="eastAsia"/>
        </w:rPr>
        <w:t>。</w:t>
      </w:r>
    </w:p>
    <w:p w14:paraId="5DB97B11" w14:textId="77777777" w:rsidR="0099331E" w:rsidRPr="00883549" w:rsidRDefault="0099331E" w:rsidP="00DF05C0">
      <w:pPr>
        <w:keepNext/>
        <w:ind w:firstLine="420"/>
        <w:jc w:val="center"/>
        <w:rPr>
          <w:szCs w:val="21"/>
        </w:rPr>
      </w:pPr>
      <w:r w:rsidRPr="00883549">
        <w:rPr>
          <w:rFonts w:hint="eastAsia"/>
          <w:noProof/>
          <w:szCs w:val="21"/>
        </w:rPr>
        <w:lastRenderedPageBreak/>
        <w:drawing>
          <wp:inline distT="0" distB="0" distL="0" distR="0" wp14:anchorId="55C693C8" wp14:editId="6BB7CD06">
            <wp:extent cx="4600575" cy="2381250"/>
            <wp:effectExtent l="0" t="0" r="9525" b="0"/>
            <wp:docPr id="48" name="图表 48"/>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4FEC852E" w14:textId="141D8AAD" w:rsidR="00D85EE7" w:rsidRDefault="00D85EE7" w:rsidP="00D85EE7">
      <w:pPr>
        <w:pStyle w:val="a4"/>
        <w:spacing w:before="156"/>
        <w:rPr>
          <w:szCs w:val="20"/>
        </w:rPr>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47</w:t>
      </w:r>
      <w:r w:rsidRPr="00883549">
        <w:fldChar w:fldCharType="end"/>
      </w:r>
      <w:r w:rsidRPr="00883549">
        <w:rPr>
          <w:szCs w:val="20"/>
        </w:rPr>
        <w:t xml:space="preserve"> </w:t>
      </w:r>
      <w:r w:rsidRPr="00883549">
        <w:rPr>
          <w:rFonts w:hint="eastAsia"/>
          <w:szCs w:val="20"/>
        </w:rPr>
        <w:t xml:space="preserve"> </w:t>
      </w:r>
      <w:r w:rsidRPr="00883549">
        <w:rPr>
          <w:rFonts w:hint="eastAsia"/>
          <w:szCs w:val="20"/>
        </w:rPr>
        <w:t>互联</w:t>
      </w:r>
      <w:proofErr w:type="gramStart"/>
      <w:r w:rsidRPr="00883549">
        <w:rPr>
          <w:rFonts w:hint="eastAsia"/>
          <w:szCs w:val="20"/>
        </w:rPr>
        <w:t>网上市</w:t>
      </w:r>
      <w:proofErr w:type="gramEnd"/>
      <w:r w:rsidRPr="00883549">
        <w:rPr>
          <w:rFonts w:hint="eastAsia"/>
          <w:szCs w:val="20"/>
        </w:rPr>
        <w:t>企业类型分布</w:t>
      </w:r>
    </w:p>
    <w:p w14:paraId="304B218C" w14:textId="77777777" w:rsidR="0070025D" w:rsidRPr="0070025D" w:rsidRDefault="0070025D" w:rsidP="0070025D">
      <w:pPr>
        <w:ind w:firstLine="420"/>
      </w:pPr>
    </w:p>
    <w:tbl>
      <w:tblPr>
        <w:tblStyle w:val="aff2"/>
        <w:tblW w:w="0" w:type="auto"/>
        <w:jc w:val="center"/>
        <w:tblLook w:val="04A0" w:firstRow="1" w:lastRow="0" w:firstColumn="1" w:lastColumn="0" w:noHBand="0" w:noVBand="1"/>
      </w:tblPr>
      <w:tblGrid>
        <w:gridCol w:w="8256"/>
      </w:tblGrid>
      <w:tr w:rsidR="004A02AA" w:rsidRPr="00883549" w14:paraId="1FC1613F" w14:textId="77777777" w:rsidTr="00251549">
        <w:trPr>
          <w:trHeight w:val="188"/>
          <w:jc w:val="center"/>
        </w:trPr>
        <w:tc>
          <w:tcPr>
            <w:tcW w:w="8256" w:type="dxa"/>
            <w:tcBorders>
              <w:top w:val="single" w:sz="4" w:space="0" w:color="auto"/>
              <w:left w:val="single" w:sz="4" w:space="0" w:color="auto"/>
              <w:bottom w:val="single" w:sz="4" w:space="0" w:color="auto"/>
              <w:right w:val="single" w:sz="4" w:space="0" w:color="auto"/>
            </w:tcBorders>
            <w:vAlign w:val="center"/>
          </w:tcPr>
          <w:p w14:paraId="18AF7FAA" w14:textId="77777777" w:rsidR="004A02AA" w:rsidRPr="00883549" w:rsidRDefault="004A02AA" w:rsidP="00DF05C0">
            <w:pPr>
              <w:ind w:firstLineChars="0" w:firstLine="0"/>
              <w:jc w:val="center"/>
              <w:rPr>
                <w:color w:val="000000" w:themeColor="text1"/>
              </w:rPr>
            </w:pPr>
            <w:r w:rsidRPr="00883549">
              <w:rPr>
                <w:rFonts w:hint="eastAsia"/>
                <w:color w:val="000000" w:themeColor="text1"/>
              </w:rPr>
              <w:t>专栏</w:t>
            </w:r>
            <w:r w:rsidRPr="00883549">
              <w:rPr>
                <w:color w:val="000000" w:themeColor="text1"/>
              </w:rPr>
              <w:t xml:space="preserve">  </w:t>
            </w:r>
            <w:r w:rsidRPr="00883549">
              <w:rPr>
                <w:rFonts w:hint="eastAsia"/>
                <w:color w:val="000000" w:themeColor="text1"/>
              </w:rPr>
              <w:t>互联网相关领域投融资</w:t>
            </w:r>
            <w:r w:rsidRPr="00883549">
              <w:rPr>
                <w:color w:val="000000" w:themeColor="text1"/>
                <w:spacing w:val="2"/>
                <w:szCs w:val="21"/>
                <w:vertAlign w:val="superscript"/>
              </w:rPr>
              <w:footnoteReference w:id="78"/>
            </w:r>
          </w:p>
        </w:tc>
      </w:tr>
      <w:tr w:rsidR="00995B41" w:rsidRPr="00883549" w14:paraId="33D30828" w14:textId="77777777" w:rsidTr="00251549">
        <w:trPr>
          <w:jc w:val="center"/>
        </w:trPr>
        <w:tc>
          <w:tcPr>
            <w:tcW w:w="8256" w:type="dxa"/>
            <w:tcBorders>
              <w:top w:val="single" w:sz="4" w:space="0" w:color="auto"/>
              <w:left w:val="single" w:sz="4" w:space="0" w:color="auto"/>
              <w:bottom w:val="single" w:sz="4" w:space="0" w:color="auto"/>
              <w:right w:val="single" w:sz="4" w:space="0" w:color="auto"/>
            </w:tcBorders>
          </w:tcPr>
          <w:p w14:paraId="5785C38A" w14:textId="77777777" w:rsidR="00D331B5" w:rsidRPr="00883549" w:rsidRDefault="00D331B5" w:rsidP="00DF05C0">
            <w:pPr>
              <w:overflowPunct w:val="0"/>
              <w:topLinePunct/>
              <w:ind w:firstLine="428"/>
              <w:rPr>
                <w:color w:val="000000" w:themeColor="text1"/>
                <w:spacing w:val="2"/>
                <w:szCs w:val="21"/>
              </w:rPr>
            </w:pPr>
            <w:r w:rsidRPr="00883549">
              <w:rPr>
                <w:color w:val="000000" w:themeColor="text1"/>
                <w:spacing w:val="2"/>
                <w:szCs w:val="21"/>
              </w:rPr>
              <w:t>2022</w:t>
            </w:r>
            <w:r w:rsidRPr="00883549">
              <w:rPr>
                <w:rFonts w:hint="eastAsia"/>
                <w:color w:val="000000" w:themeColor="text1"/>
                <w:spacing w:val="2"/>
                <w:szCs w:val="21"/>
              </w:rPr>
              <w:t>年，工业和信息化部等有关部门出台《关于开展“携手行动”促进大中小企业融通创新（</w:t>
            </w:r>
            <w:r w:rsidRPr="00883549">
              <w:rPr>
                <w:color w:val="000000" w:themeColor="text1"/>
                <w:spacing w:val="2"/>
                <w:szCs w:val="21"/>
              </w:rPr>
              <w:t>2022-2025</w:t>
            </w:r>
            <w:r w:rsidRPr="00883549">
              <w:rPr>
                <w:rFonts w:hint="eastAsia"/>
                <w:color w:val="000000" w:themeColor="text1"/>
                <w:spacing w:val="2"/>
                <w:szCs w:val="21"/>
              </w:rPr>
              <w:t>年）的通知》等多项政策，提出加大金融支持力度，以资金</w:t>
            </w:r>
            <w:proofErr w:type="gramStart"/>
            <w:r w:rsidRPr="00883549">
              <w:rPr>
                <w:rFonts w:hint="eastAsia"/>
                <w:color w:val="000000" w:themeColor="text1"/>
                <w:spacing w:val="2"/>
                <w:szCs w:val="21"/>
              </w:rPr>
              <w:t>链推动</w:t>
            </w:r>
            <w:proofErr w:type="gramEnd"/>
            <w:r w:rsidRPr="00883549">
              <w:rPr>
                <w:rFonts w:hint="eastAsia"/>
                <w:color w:val="000000" w:themeColor="text1"/>
                <w:spacing w:val="2"/>
                <w:szCs w:val="21"/>
              </w:rPr>
              <w:t>产业链协同创新，促进企业特别是中小企业的健康发展。在此背景下，互联网相关领域投融资市场持续发展。</w:t>
            </w:r>
          </w:p>
          <w:p w14:paraId="41AB627E" w14:textId="77777777" w:rsidR="00D331B5" w:rsidRPr="00883549" w:rsidRDefault="00D331B5" w:rsidP="00DF05C0">
            <w:pPr>
              <w:ind w:firstLine="430"/>
              <w:rPr>
                <w:color w:val="000000" w:themeColor="text1"/>
                <w:spacing w:val="2"/>
                <w:szCs w:val="21"/>
              </w:rPr>
            </w:pPr>
            <w:r w:rsidRPr="00883549">
              <w:rPr>
                <w:rFonts w:hint="eastAsia"/>
                <w:b/>
                <w:bCs/>
                <w:color w:val="000000" w:themeColor="text1"/>
                <w:spacing w:val="2"/>
                <w:szCs w:val="21"/>
              </w:rPr>
              <w:t>从产业整体来看，互联网相关领域投融资市场持续发展。</w:t>
            </w:r>
            <w:r w:rsidRPr="00883549">
              <w:rPr>
                <w:color w:val="000000" w:themeColor="text1"/>
                <w:spacing w:val="2"/>
                <w:szCs w:val="21"/>
              </w:rPr>
              <w:t>2022</w:t>
            </w:r>
            <w:r w:rsidRPr="00883549">
              <w:rPr>
                <w:rFonts w:hint="eastAsia"/>
                <w:color w:val="000000" w:themeColor="text1"/>
                <w:spacing w:val="2"/>
                <w:szCs w:val="21"/>
              </w:rPr>
              <w:t>年，互联网相关领域投融资事件数占所有领域投融资事件总数的比重达</w:t>
            </w:r>
            <w:r w:rsidRPr="00883549">
              <w:rPr>
                <w:rFonts w:hint="eastAsia"/>
                <w:color w:val="000000" w:themeColor="text1"/>
                <w:spacing w:val="2"/>
                <w:szCs w:val="21"/>
              </w:rPr>
              <w:t>23.0</w:t>
            </w:r>
            <w:r w:rsidRPr="00883549">
              <w:rPr>
                <w:color w:val="000000" w:themeColor="text1"/>
                <w:spacing w:val="2"/>
                <w:szCs w:val="21"/>
              </w:rPr>
              <w:t>%</w:t>
            </w:r>
            <w:r w:rsidRPr="00883549">
              <w:rPr>
                <w:rFonts w:hint="eastAsia"/>
                <w:color w:val="000000" w:themeColor="text1"/>
                <w:spacing w:val="2"/>
                <w:szCs w:val="21"/>
              </w:rPr>
              <w:t>，投融资金额占所有领域投融资总金额的比重达</w:t>
            </w:r>
            <w:r w:rsidRPr="00883549">
              <w:rPr>
                <w:rFonts w:hint="eastAsia"/>
                <w:color w:val="000000" w:themeColor="text1"/>
                <w:spacing w:val="2"/>
                <w:szCs w:val="21"/>
              </w:rPr>
              <w:t>14.8</w:t>
            </w:r>
            <w:r w:rsidRPr="00883549">
              <w:rPr>
                <w:color w:val="000000" w:themeColor="text1"/>
                <w:spacing w:val="2"/>
                <w:szCs w:val="21"/>
              </w:rPr>
              <w:t>%</w:t>
            </w:r>
            <w:r w:rsidRPr="00883549">
              <w:rPr>
                <w:rFonts w:hint="eastAsia"/>
                <w:color w:val="000000" w:themeColor="text1"/>
                <w:spacing w:val="2"/>
                <w:szCs w:val="21"/>
              </w:rPr>
              <w:t>。从轮次分布来看，互联网相关领域早期投融资事件</w:t>
            </w:r>
            <w:r w:rsidRPr="00883549">
              <w:rPr>
                <w:color w:val="000000" w:themeColor="text1"/>
                <w:spacing w:val="2"/>
                <w:szCs w:val="21"/>
                <w:vertAlign w:val="superscript"/>
              </w:rPr>
              <w:footnoteReference w:id="79"/>
            </w:r>
            <w:r w:rsidRPr="00883549">
              <w:rPr>
                <w:rFonts w:hint="eastAsia"/>
                <w:color w:val="000000" w:themeColor="text1"/>
                <w:spacing w:val="2"/>
                <w:szCs w:val="21"/>
              </w:rPr>
              <w:t>数占该领域投融资事件总数的比重达</w:t>
            </w:r>
            <w:r w:rsidRPr="00883549">
              <w:rPr>
                <w:rFonts w:hint="eastAsia"/>
                <w:color w:val="000000" w:themeColor="text1"/>
                <w:spacing w:val="2"/>
                <w:szCs w:val="21"/>
              </w:rPr>
              <w:t>63.0</w:t>
            </w:r>
            <w:r w:rsidRPr="00883549">
              <w:rPr>
                <w:color w:val="000000" w:themeColor="text1"/>
                <w:spacing w:val="2"/>
                <w:szCs w:val="21"/>
              </w:rPr>
              <w:t>%</w:t>
            </w:r>
            <w:r w:rsidRPr="00883549">
              <w:rPr>
                <w:rFonts w:hint="eastAsia"/>
                <w:color w:val="000000" w:themeColor="text1"/>
                <w:spacing w:val="2"/>
                <w:szCs w:val="21"/>
              </w:rPr>
              <w:t>，较</w:t>
            </w:r>
            <w:r w:rsidRPr="00883549">
              <w:rPr>
                <w:color w:val="000000" w:themeColor="text1"/>
                <w:spacing w:val="2"/>
                <w:szCs w:val="21"/>
              </w:rPr>
              <w:t>2021</w:t>
            </w:r>
            <w:r w:rsidRPr="00883549">
              <w:rPr>
                <w:rFonts w:hint="eastAsia"/>
                <w:color w:val="000000" w:themeColor="text1"/>
                <w:spacing w:val="2"/>
                <w:szCs w:val="21"/>
              </w:rPr>
              <w:t>年增长</w:t>
            </w:r>
            <w:r w:rsidRPr="00883549">
              <w:rPr>
                <w:rFonts w:hint="eastAsia"/>
                <w:color w:val="000000" w:themeColor="text1"/>
                <w:spacing w:val="2"/>
                <w:szCs w:val="21"/>
              </w:rPr>
              <w:t>7.7</w:t>
            </w:r>
            <w:r w:rsidRPr="00883549">
              <w:rPr>
                <w:rFonts w:hint="eastAsia"/>
                <w:color w:val="000000" w:themeColor="text1"/>
                <w:spacing w:val="2"/>
                <w:szCs w:val="21"/>
              </w:rPr>
              <w:t>个百分点。从金额分布来看，互联网相关领域高额投融资事件</w:t>
            </w:r>
            <w:r w:rsidRPr="00883549">
              <w:rPr>
                <w:color w:val="000000" w:themeColor="text1"/>
                <w:spacing w:val="2"/>
                <w:szCs w:val="21"/>
                <w:vertAlign w:val="superscript"/>
              </w:rPr>
              <w:footnoteReference w:id="80"/>
            </w:r>
            <w:r w:rsidRPr="00883549">
              <w:rPr>
                <w:rFonts w:hint="eastAsia"/>
                <w:color w:val="000000" w:themeColor="text1"/>
                <w:spacing w:val="2"/>
                <w:szCs w:val="21"/>
              </w:rPr>
              <w:t>数占该领域投融资事件总数的比重达</w:t>
            </w:r>
            <w:r w:rsidRPr="00883549">
              <w:rPr>
                <w:rFonts w:hint="eastAsia"/>
                <w:color w:val="000000" w:themeColor="text1"/>
                <w:spacing w:val="2"/>
                <w:szCs w:val="21"/>
              </w:rPr>
              <w:t>3.0</w:t>
            </w:r>
            <w:r w:rsidRPr="00883549">
              <w:rPr>
                <w:color w:val="000000" w:themeColor="text1"/>
                <w:spacing w:val="2"/>
                <w:szCs w:val="21"/>
              </w:rPr>
              <w:t>%</w:t>
            </w:r>
            <w:r w:rsidRPr="00883549">
              <w:rPr>
                <w:rFonts w:hint="eastAsia"/>
                <w:color w:val="000000" w:themeColor="text1"/>
                <w:spacing w:val="2"/>
                <w:szCs w:val="21"/>
              </w:rPr>
              <w:t>，与</w:t>
            </w:r>
            <w:r w:rsidRPr="00883549">
              <w:rPr>
                <w:color w:val="000000" w:themeColor="text1"/>
                <w:spacing w:val="2"/>
                <w:szCs w:val="21"/>
              </w:rPr>
              <w:t>2021</w:t>
            </w:r>
            <w:r w:rsidRPr="00883549">
              <w:rPr>
                <w:rFonts w:hint="eastAsia"/>
                <w:color w:val="000000" w:themeColor="text1"/>
                <w:spacing w:val="2"/>
                <w:szCs w:val="21"/>
              </w:rPr>
              <w:t>年基本持平。</w:t>
            </w:r>
            <w:r w:rsidRPr="00883549">
              <w:rPr>
                <w:rFonts w:hint="eastAsia"/>
                <w:color w:val="070707"/>
              </w:rPr>
              <w:t>从地区分布来看，北京、上海、广东、浙江、江苏互联网相关领域投融资热度位列全国前五，其事件数占总体的比重合计达</w:t>
            </w:r>
            <w:r w:rsidRPr="00883549">
              <w:rPr>
                <w:rFonts w:hint="eastAsia"/>
                <w:color w:val="070707"/>
              </w:rPr>
              <w:t>79.9</w:t>
            </w:r>
            <w:r w:rsidRPr="00883549">
              <w:rPr>
                <w:color w:val="070707"/>
              </w:rPr>
              <w:t>%</w:t>
            </w:r>
            <w:r w:rsidRPr="00883549">
              <w:rPr>
                <w:rFonts w:hint="eastAsia"/>
                <w:color w:val="070707"/>
              </w:rPr>
              <w:t>，其金额数占总体的比重合计达</w:t>
            </w:r>
            <w:r w:rsidRPr="00883549">
              <w:rPr>
                <w:rFonts w:hint="eastAsia"/>
                <w:color w:val="070707"/>
              </w:rPr>
              <w:t>82.4</w:t>
            </w:r>
            <w:r w:rsidRPr="00883549">
              <w:rPr>
                <w:color w:val="070707"/>
              </w:rPr>
              <w:t>%</w:t>
            </w:r>
            <w:r w:rsidRPr="00883549">
              <w:rPr>
                <w:rFonts w:hint="eastAsia"/>
                <w:color w:val="070707"/>
              </w:rPr>
              <w:t>。</w:t>
            </w:r>
          </w:p>
          <w:p w14:paraId="66EE620C" w14:textId="77777777" w:rsidR="00D331B5" w:rsidRPr="00883549" w:rsidRDefault="00D331B5" w:rsidP="00DF05C0">
            <w:pPr>
              <w:ind w:firstLine="430"/>
              <w:rPr>
                <w:color w:val="000000" w:themeColor="text1"/>
                <w:spacing w:val="2"/>
                <w:szCs w:val="21"/>
              </w:rPr>
            </w:pPr>
            <w:r w:rsidRPr="00883549">
              <w:rPr>
                <w:rFonts w:hint="eastAsia"/>
                <w:b/>
                <w:bCs/>
                <w:color w:val="000000" w:themeColor="text1"/>
                <w:spacing w:val="2"/>
                <w:szCs w:val="21"/>
              </w:rPr>
              <w:t>从行业细分来看，互联网相关领域投融资市场转型加速。</w:t>
            </w:r>
            <w:r w:rsidRPr="00883549">
              <w:rPr>
                <w:color w:val="000000" w:themeColor="text1"/>
                <w:spacing w:val="2"/>
                <w:szCs w:val="21"/>
              </w:rPr>
              <w:t>2022</w:t>
            </w:r>
            <w:r w:rsidRPr="00883549">
              <w:rPr>
                <w:rFonts w:hint="eastAsia"/>
                <w:color w:val="000000" w:themeColor="text1"/>
                <w:spacing w:val="2"/>
                <w:szCs w:val="21"/>
              </w:rPr>
              <w:t>年，</w:t>
            </w:r>
            <w:r w:rsidRPr="00883549">
              <w:rPr>
                <w:rFonts w:hint="eastAsia"/>
                <w:bCs/>
                <w:color w:val="000000" w:themeColor="text1"/>
                <w:spacing w:val="2"/>
                <w:szCs w:val="21"/>
              </w:rPr>
              <w:t>企业服务、工</w:t>
            </w:r>
            <w:r w:rsidRPr="00883549">
              <w:rPr>
                <w:rFonts w:hint="eastAsia"/>
                <w:bCs/>
                <w:color w:val="000000" w:themeColor="text1"/>
                <w:spacing w:val="2"/>
                <w:szCs w:val="21"/>
              </w:rPr>
              <w:lastRenderedPageBreak/>
              <w:t>业互联网等</w:t>
            </w:r>
            <w:r w:rsidRPr="00883549">
              <w:rPr>
                <w:rFonts w:hint="eastAsia"/>
                <w:color w:val="000000" w:themeColor="text1"/>
                <w:spacing w:val="2"/>
                <w:szCs w:val="21"/>
              </w:rPr>
              <w:t>领域持续获得资本助力，进一步体现互联网对企业特别是制造业企业数字化转型的关键作用。</w:t>
            </w:r>
            <w:r w:rsidRPr="00883549">
              <w:rPr>
                <w:rFonts w:hint="eastAsia"/>
                <w:b/>
                <w:bCs/>
                <w:color w:val="000000" w:themeColor="text1"/>
                <w:spacing w:val="2"/>
                <w:szCs w:val="21"/>
              </w:rPr>
              <w:t>一是企业服务领域，</w:t>
            </w:r>
            <w:r w:rsidRPr="00883549">
              <w:rPr>
                <w:rFonts w:hint="eastAsia"/>
                <w:color w:val="000000" w:themeColor="text1"/>
                <w:spacing w:val="2"/>
                <w:szCs w:val="21"/>
              </w:rPr>
              <w:t>投融资事件数占比达</w:t>
            </w:r>
            <w:r w:rsidRPr="00883549">
              <w:rPr>
                <w:rFonts w:hint="eastAsia"/>
                <w:color w:val="000000" w:themeColor="text1"/>
                <w:spacing w:val="2"/>
                <w:szCs w:val="21"/>
              </w:rPr>
              <w:t>34.2</w:t>
            </w:r>
            <w:r w:rsidRPr="00883549">
              <w:rPr>
                <w:color w:val="000000" w:themeColor="text1"/>
                <w:spacing w:val="2"/>
                <w:szCs w:val="21"/>
              </w:rPr>
              <w:t>%</w:t>
            </w:r>
            <w:r w:rsidRPr="00883549">
              <w:rPr>
                <w:rFonts w:hint="eastAsia"/>
                <w:color w:val="000000" w:themeColor="text1"/>
                <w:spacing w:val="2"/>
                <w:szCs w:val="21"/>
              </w:rPr>
              <w:t>，投融资金额数占比达</w:t>
            </w:r>
            <w:r w:rsidRPr="00883549">
              <w:rPr>
                <w:rFonts w:hint="eastAsia"/>
                <w:color w:val="000000" w:themeColor="text1"/>
                <w:spacing w:val="2"/>
                <w:szCs w:val="21"/>
              </w:rPr>
              <w:t>28.1</w:t>
            </w:r>
            <w:r w:rsidRPr="00883549">
              <w:rPr>
                <w:color w:val="000000" w:themeColor="text1"/>
                <w:spacing w:val="2"/>
                <w:szCs w:val="21"/>
              </w:rPr>
              <w:t>%</w:t>
            </w:r>
            <w:r w:rsidRPr="00883549">
              <w:rPr>
                <w:rFonts w:hint="eastAsia"/>
                <w:color w:val="000000" w:themeColor="text1"/>
                <w:spacing w:val="2"/>
                <w:szCs w:val="21"/>
              </w:rPr>
              <w:t>，均位列第一，推动产业转型升级持续提速。二</w:t>
            </w:r>
            <w:r w:rsidRPr="00883549">
              <w:rPr>
                <w:rFonts w:hint="eastAsia"/>
                <w:b/>
                <w:bCs/>
                <w:color w:val="000000" w:themeColor="text1"/>
                <w:spacing w:val="2"/>
                <w:szCs w:val="21"/>
              </w:rPr>
              <w:t>是工业互联网及网络设备制造领域，</w:t>
            </w:r>
            <w:r w:rsidRPr="00883549">
              <w:rPr>
                <w:rFonts w:hint="eastAsia"/>
                <w:color w:val="000000" w:themeColor="text1"/>
                <w:spacing w:val="2"/>
                <w:szCs w:val="21"/>
              </w:rPr>
              <w:t>投融资事件数占比达</w:t>
            </w:r>
            <w:r w:rsidRPr="00883549">
              <w:rPr>
                <w:rFonts w:hint="eastAsia"/>
                <w:color w:val="000000" w:themeColor="text1"/>
                <w:spacing w:val="2"/>
                <w:szCs w:val="21"/>
              </w:rPr>
              <w:t>10.2</w:t>
            </w:r>
            <w:r w:rsidRPr="00883549">
              <w:rPr>
                <w:color w:val="000000" w:themeColor="text1"/>
                <w:spacing w:val="2"/>
                <w:szCs w:val="21"/>
              </w:rPr>
              <w:t>%</w:t>
            </w:r>
            <w:r w:rsidRPr="00883549">
              <w:rPr>
                <w:rFonts w:hint="eastAsia"/>
                <w:color w:val="000000" w:themeColor="text1"/>
                <w:spacing w:val="2"/>
                <w:szCs w:val="21"/>
              </w:rPr>
              <w:t>，投融资金额占比达</w:t>
            </w:r>
            <w:r w:rsidRPr="00883549">
              <w:rPr>
                <w:rFonts w:hint="eastAsia"/>
                <w:color w:val="000000" w:themeColor="text1"/>
                <w:spacing w:val="2"/>
                <w:szCs w:val="21"/>
              </w:rPr>
              <w:t>17.5</w:t>
            </w:r>
            <w:r w:rsidRPr="00883549">
              <w:rPr>
                <w:color w:val="000000" w:themeColor="text1"/>
                <w:spacing w:val="2"/>
                <w:szCs w:val="21"/>
              </w:rPr>
              <w:t>%</w:t>
            </w:r>
            <w:r w:rsidRPr="00883549">
              <w:rPr>
                <w:rFonts w:hint="eastAsia"/>
                <w:color w:val="000000" w:themeColor="text1"/>
                <w:spacing w:val="2"/>
                <w:szCs w:val="21"/>
              </w:rPr>
              <w:t>，均位列第二，体现高端制造业良好的发展态势。</w:t>
            </w:r>
            <w:r w:rsidRPr="00883549">
              <w:rPr>
                <w:rFonts w:hint="eastAsia"/>
                <w:b/>
                <w:bCs/>
                <w:color w:val="000000" w:themeColor="text1"/>
                <w:spacing w:val="2"/>
                <w:szCs w:val="21"/>
              </w:rPr>
              <w:t>三是电商零售领域，</w:t>
            </w:r>
            <w:r w:rsidRPr="00883549">
              <w:rPr>
                <w:rFonts w:hint="eastAsia"/>
                <w:color w:val="000000" w:themeColor="text1"/>
                <w:spacing w:val="2"/>
                <w:szCs w:val="21"/>
              </w:rPr>
              <w:t>投融资事件数占比达</w:t>
            </w:r>
            <w:r w:rsidRPr="00883549">
              <w:rPr>
                <w:rFonts w:hint="eastAsia"/>
                <w:color w:val="000000" w:themeColor="text1"/>
                <w:spacing w:val="2"/>
                <w:szCs w:val="21"/>
              </w:rPr>
              <w:t>9.1%</w:t>
            </w:r>
            <w:r w:rsidRPr="00883549">
              <w:rPr>
                <w:rFonts w:hint="eastAsia"/>
                <w:color w:val="000000" w:themeColor="text1"/>
                <w:spacing w:val="2"/>
                <w:szCs w:val="21"/>
              </w:rPr>
              <w:t>，位列第三，保持相对较高的投融资热度。</w:t>
            </w:r>
            <w:r w:rsidRPr="00883549">
              <w:rPr>
                <w:rFonts w:hint="eastAsia"/>
                <w:b/>
                <w:bCs/>
                <w:color w:val="000000" w:themeColor="text1"/>
                <w:spacing w:val="2"/>
                <w:szCs w:val="21"/>
              </w:rPr>
              <w:t>四是智慧交通领域，</w:t>
            </w:r>
            <w:r w:rsidRPr="00883549">
              <w:rPr>
                <w:rFonts w:hint="eastAsia"/>
                <w:color w:val="000000" w:themeColor="text1"/>
                <w:spacing w:val="2"/>
                <w:szCs w:val="21"/>
              </w:rPr>
              <w:t>投融资金额数占比达</w:t>
            </w:r>
            <w:r w:rsidRPr="00883549">
              <w:rPr>
                <w:rFonts w:hint="eastAsia"/>
                <w:color w:val="000000" w:themeColor="text1"/>
                <w:spacing w:val="2"/>
                <w:szCs w:val="21"/>
              </w:rPr>
              <w:t>11.6%</w:t>
            </w:r>
            <w:r w:rsidRPr="00883549">
              <w:rPr>
                <w:rFonts w:hint="eastAsia"/>
                <w:color w:val="000000" w:themeColor="text1"/>
                <w:spacing w:val="2"/>
                <w:szCs w:val="21"/>
              </w:rPr>
              <w:t>，位列第三，体现资本市场对该领域的持续投入。</w:t>
            </w:r>
          </w:p>
          <w:p w14:paraId="6234643D" w14:textId="77777777" w:rsidR="00D331B5" w:rsidRPr="00883549" w:rsidRDefault="00D331B5" w:rsidP="00DF05C0">
            <w:pPr>
              <w:ind w:firstLineChars="0" w:firstLine="0"/>
              <w:rPr>
                <w:color w:val="000000" w:themeColor="text1"/>
                <w:spacing w:val="2"/>
                <w:szCs w:val="21"/>
              </w:rPr>
            </w:pPr>
            <w:r w:rsidRPr="00883549">
              <w:rPr>
                <w:noProof/>
                <w:color w:val="000000" w:themeColor="text1"/>
              </w:rPr>
              <w:drawing>
                <wp:inline distT="0" distB="0" distL="0" distR="0" wp14:anchorId="2EE5E5D3" wp14:editId="1959F6B8">
                  <wp:extent cx="5081270" cy="2628900"/>
                  <wp:effectExtent l="0" t="0" r="5080" b="0"/>
                  <wp:docPr id="273" name="图表 273"/>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p>
          <w:p w14:paraId="7A7A2AF7" w14:textId="3E7F0891" w:rsidR="00C20404" w:rsidRPr="00883549" w:rsidRDefault="00C20404" w:rsidP="00C20404">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48</w:t>
            </w:r>
            <w:r w:rsidRPr="00883549">
              <w:fldChar w:fldCharType="end"/>
            </w:r>
            <w:r w:rsidRPr="00883549">
              <w:t xml:space="preserve">  </w:t>
            </w:r>
            <w:r w:rsidRPr="00883549">
              <w:rPr>
                <w:rFonts w:hint="eastAsia"/>
              </w:rPr>
              <w:t>互联网相关领域投融资事件数占比</w:t>
            </w:r>
          </w:p>
          <w:p w14:paraId="1B9A9154" w14:textId="77777777" w:rsidR="00D331B5" w:rsidRPr="00883549" w:rsidRDefault="00D331B5" w:rsidP="00DF05C0">
            <w:pPr>
              <w:ind w:firstLineChars="0" w:firstLine="0"/>
            </w:pPr>
            <w:r w:rsidRPr="00883549">
              <w:rPr>
                <w:noProof/>
                <w:color w:val="000000" w:themeColor="text1"/>
              </w:rPr>
              <w:drawing>
                <wp:inline distT="0" distB="0" distL="0" distR="0" wp14:anchorId="7792C784" wp14:editId="04C7047D">
                  <wp:extent cx="5081270" cy="2628900"/>
                  <wp:effectExtent l="0" t="0" r="5080" b="0"/>
                  <wp:docPr id="274" name="图表 274"/>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p>
          <w:p w14:paraId="65777BBE" w14:textId="2B0C7AE2" w:rsidR="00995B41" w:rsidRPr="00883549" w:rsidRDefault="00C20404" w:rsidP="00C20404">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49</w:t>
            </w:r>
            <w:r w:rsidRPr="00883549">
              <w:fldChar w:fldCharType="end"/>
            </w:r>
            <w:r w:rsidRPr="00883549">
              <w:t xml:space="preserve">  </w:t>
            </w:r>
            <w:r w:rsidRPr="00883549">
              <w:rPr>
                <w:rFonts w:hint="eastAsia"/>
              </w:rPr>
              <w:t>互联网相关领域投融资金额占比</w:t>
            </w:r>
          </w:p>
        </w:tc>
      </w:tr>
    </w:tbl>
    <w:p w14:paraId="62B389AA" w14:textId="6BDF9ABE" w:rsidR="00D9150D" w:rsidRDefault="00D9150D" w:rsidP="00DF05C0">
      <w:pPr>
        <w:ind w:firstLine="420"/>
      </w:pPr>
      <w:r w:rsidRPr="00883549">
        <w:lastRenderedPageBreak/>
        <w:br w:type="page"/>
      </w:r>
    </w:p>
    <w:p w14:paraId="7C4056B1" w14:textId="2EACC5EF" w:rsidR="00F85DF8" w:rsidRDefault="00F85DF8" w:rsidP="00DF05C0">
      <w:pPr>
        <w:ind w:firstLine="420"/>
      </w:pPr>
      <w:r>
        <w:lastRenderedPageBreak/>
        <w:br w:type="page"/>
      </w:r>
    </w:p>
    <w:p w14:paraId="735C965A" w14:textId="77777777" w:rsidR="00AA6A8C" w:rsidRPr="00883549" w:rsidRDefault="000E2C05" w:rsidP="00DF05C0">
      <w:pPr>
        <w:pStyle w:val="1"/>
        <w:numPr>
          <w:ilvl w:val="0"/>
          <w:numId w:val="2"/>
        </w:numPr>
        <w:spacing w:before="120" w:after="600" w:line="312" w:lineRule="auto"/>
        <w:ind w:left="0" w:firstLineChars="0" w:firstLine="0"/>
        <w:rPr>
          <w:rFonts w:eastAsia="仿宋_GB2312"/>
          <w:b/>
          <w:color w:val="000000" w:themeColor="text1"/>
          <w:sz w:val="52"/>
          <w:szCs w:val="52"/>
        </w:rPr>
      </w:pPr>
      <w:bookmarkStart w:id="506" w:name="_Toc30699"/>
      <w:bookmarkStart w:id="507" w:name="_Toc31362"/>
      <w:bookmarkStart w:id="508" w:name="_Toc25315"/>
      <w:bookmarkStart w:id="509" w:name="_Toc17484"/>
      <w:bookmarkStart w:id="510" w:name="_Toc14594"/>
      <w:bookmarkStart w:id="511" w:name="_Toc130371079"/>
      <w:r w:rsidRPr="00883549">
        <w:rPr>
          <w:rFonts w:eastAsia="仿宋_GB2312"/>
          <w:b/>
          <w:color w:val="000000" w:themeColor="text1"/>
          <w:sz w:val="52"/>
          <w:szCs w:val="52"/>
        </w:rPr>
        <w:lastRenderedPageBreak/>
        <w:t>工业互联网发展状况</w:t>
      </w:r>
      <w:bookmarkEnd w:id="506"/>
      <w:bookmarkEnd w:id="507"/>
      <w:bookmarkEnd w:id="508"/>
      <w:bookmarkEnd w:id="509"/>
      <w:bookmarkEnd w:id="510"/>
      <w:bookmarkEnd w:id="511"/>
    </w:p>
    <w:p w14:paraId="4200E791" w14:textId="51BF8DE5" w:rsidR="00460472" w:rsidRPr="00883549" w:rsidRDefault="00460472" w:rsidP="00DF05C0">
      <w:pPr>
        <w:keepNext/>
        <w:keepLines/>
        <w:numPr>
          <w:ilvl w:val="0"/>
          <w:numId w:val="16"/>
        </w:numPr>
        <w:topLinePunct/>
        <w:snapToGrid w:val="0"/>
        <w:spacing w:before="400" w:after="300" w:line="312" w:lineRule="auto"/>
        <w:ind w:firstLineChars="0"/>
        <w:outlineLvl w:val="1"/>
        <w:rPr>
          <w:rFonts w:eastAsia="黑体"/>
          <w:color w:val="000000" w:themeColor="text1"/>
          <w:sz w:val="36"/>
          <w:szCs w:val="36"/>
          <w:u w:color="999999"/>
        </w:rPr>
      </w:pPr>
      <w:bookmarkStart w:id="512" w:name="_Toc28072"/>
      <w:bookmarkStart w:id="513" w:name="_Toc121294624"/>
      <w:bookmarkStart w:id="514" w:name="_Toc5014"/>
      <w:bookmarkStart w:id="515" w:name="_Toc26022"/>
      <w:bookmarkStart w:id="516" w:name="_Toc19755"/>
      <w:bookmarkStart w:id="517" w:name="_Toc11508"/>
      <w:bookmarkStart w:id="518" w:name="_Toc130371080"/>
      <w:r w:rsidRPr="00883549">
        <w:rPr>
          <w:rFonts w:eastAsia="黑体"/>
          <w:color w:val="000000" w:themeColor="text1"/>
          <w:sz w:val="36"/>
          <w:szCs w:val="36"/>
          <w:u w:color="999999"/>
        </w:rPr>
        <w:t>工业互联网</w:t>
      </w:r>
      <w:bookmarkEnd w:id="512"/>
      <w:bookmarkEnd w:id="513"/>
      <w:bookmarkEnd w:id="514"/>
      <w:bookmarkEnd w:id="515"/>
      <w:bookmarkEnd w:id="516"/>
      <w:bookmarkEnd w:id="517"/>
      <w:r w:rsidR="00710B70">
        <w:rPr>
          <w:rFonts w:eastAsia="黑体" w:hint="eastAsia"/>
          <w:color w:val="000000" w:themeColor="text1"/>
          <w:sz w:val="36"/>
          <w:szCs w:val="36"/>
          <w:u w:color="999999"/>
        </w:rPr>
        <w:t>概况</w:t>
      </w:r>
      <w:bookmarkEnd w:id="518"/>
    </w:p>
    <w:p w14:paraId="37C07CAB" w14:textId="77777777" w:rsidR="00460472" w:rsidRPr="00883549" w:rsidRDefault="00A37ADF" w:rsidP="00DF05C0">
      <w:pPr>
        <w:autoSpaceDE w:val="0"/>
        <w:ind w:firstLine="420"/>
      </w:pPr>
      <w:r w:rsidRPr="00883549">
        <w:rPr>
          <w:rFonts w:hint="eastAsia"/>
        </w:rPr>
        <w:t>党的二十大报告指出，坚持把发展经济的着力点放在实体经济上，推进新型工业化，加快建设制造强国、质量强国、航天强国、交通强国、网络强国、数字中国。</w:t>
      </w:r>
      <w:r w:rsidR="00460472" w:rsidRPr="00883549">
        <w:rPr>
          <w:rFonts w:hint="eastAsia"/>
        </w:rPr>
        <w:t>近年来，随着数字经济的快速发展，新一代信息技术正在加速</w:t>
      </w:r>
      <w:r w:rsidR="00460472" w:rsidRPr="00883549">
        <w:t>从消费领域向生产领域延伸，</w:t>
      </w:r>
      <w:r w:rsidR="00460472" w:rsidRPr="00883549">
        <w:rPr>
          <w:rFonts w:hint="eastAsia"/>
        </w:rPr>
        <w:t>工业互联网已成为我国加快制造业数字化转型和支撑经济高质量发展的重要力量</w:t>
      </w:r>
      <w:r w:rsidR="00460472" w:rsidRPr="00883549">
        <w:t>。</w:t>
      </w:r>
    </w:p>
    <w:p w14:paraId="6E7B8189" w14:textId="77777777" w:rsidR="00460472" w:rsidRPr="00883549" w:rsidRDefault="00460472" w:rsidP="006E208B">
      <w:pPr>
        <w:keepLines/>
        <w:numPr>
          <w:ilvl w:val="0"/>
          <w:numId w:val="33"/>
        </w:numPr>
        <w:topLinePunct/>
        <w:snapToGrid w:val="0"/>
        <w:spacing w:before="320" w:after="200"/>
        <w:ind w:left="0" w:firstLineChars="0" w:firstLine="0"/>
        <w:outlineLvl w:val="2"/>
        <w:rPr>
          <w:rFonts w:eastAsia="楷体_GB2312"/>
          <w:color w:val="000000" w:themeColor="text1"/>
          <w:sz w:val="30"/>
          <w:szCs w:val="30"/>
        </w:rPr>
      </w:pPr>
      <w:bookmarkStart w:id="519" w:name="_Toc12900"/>
      <w:bookmarkStart w:id="520" w:name="_Toc6286"/>
      <w:bookmarkStart w:id="521" w:name="_Toc121294625"/>
      <w:bookmarkStart w:id="522" w:name="_Toc3476"/>
      <w:bookmarkStart w:id="523" w:name="_Toc8852"/>
      <w:bookmarkStart w:id="524" w:name="_Toc22019"/>
      <w:bookmarkStart w:id="525" w:name="_Toc130371081"/>
      <w:r w:rsidRPr="00883549">
        <w:rPr>
          <w:rFonts w:eastAsia="楷体_GB2312"/>
          <w:color w:val="000000" w:themeColor="text1"/>
          <w:sz w:val="30"/>
          <w:szCs w:val="30"/>
        </w:rPr>
        <w:t>工业互联网总体发展状况</w:t>
      </w:r>
      <w:bookmarkEnd w:id="519"/>
      <w:bookmarkEnd w:id="520"/>
      <w:bookmarkEnd w:id="521"/>
      <w:bookmarkEnd w:id="522"/>
      <w:bookmarkEnd w:id="523"/>
      <w:bookmarkEnd w:id="524"/>
      <w:bookmarkEnd w:id="525"/>
    </w:p>
    <w:p w14:paraId="132567AC" w14:textId="32733D6A" w:rsidR="00460472" w:rsidRPr="00883549" w:rsidRDefault="00460472" w:rsidP="00DF05C0">
      <w:pPr>
        <w:ind w:firstLine="420"/>
        <w:rPr>
          <w:b/>
          <w:bCs/>
        </w:rPr>
      </w:pPr>
      <w:r w:rsidRPr="00883549">
        <w:rPr>
          <w:bCs/>
        </w:rPr>
        <w:t>2022</w:t>
      </w:r>
      <w:r w:rsidRPr="00883549">
        <w:rPr>
          <w:rFonts w:hint="eastAsia"/>
          <w:bCs/>
        </w:rPr>
        <w:t>年</w:t>
      </w:r>
      <w:r w:rsidRPr="00883549">
        <w:rPr>
          <w:rFonts w:hint="eastAsia"/>
          <w:bCs/>
        </w:rPr>
        <w:t>1</w:t>
      </w:r>
      <w:r w:rsidRPr="00883549">
        <w:rPr>
          <w:bCs/>
        </w:rPr>
        <w:t>2</w:t>
      </w:r>
      <w:r w:rsidRPr="00883549">
        <w:rPr>
          <w:rFonts w:hint="eastAsia"/>
          <w:bCs/>
        </w:rPr>
        <w:t>月，</w:t>
      </w:r>
      <w:r w:rsidR="0058061E" w:rsidRPr="00883549">
        <w:rPr>
          <w:rFonts w:hint="eastAsia"/>
          <w:bCs/>
        </w:rPr>
        <w:t>中共中央、</w:t>
      </w:r>
      <w:r w:rsidR="0058061E" w:rsidRPr="00883549">
        <w:rPr>
          <w:rFonts w:hint="eastAsia"/>
          <w:color w:val="333333"/>
          <w:shd w:val="clear" w:color="auto" w:fill="FFFFFF"/>
        </w:rPr>
        <w:t>国</w:t>
      </w:r>
      <w:r w:rsidR="0066570B" w:rsidRPr="00883549">
        <w:rPr>
          <w:rFonts w:hint="eastAsia"/>
          <w:bCs/>
        </w:rPr>
        <w:t>务院印发</w:t>
      </w:r>
      <w:r w:rsidRPr="00883549">
        <w:rPr>
          <w:rFonts w:hint="eastAsia"/>
          <w:bCs/>
        </w:rPr>
        <w:t>《扩大内需战略规划纲要（</w:t>
      </w:r>
      <w:r w:rsidRPr="00883549">
        <w:rPr>
          <w:rFonts w:hint="eastAsia"/>
          <w:bCs/>
        </w:rPr>
        <w:t>2022</w:t>
      </w:r>
      <w:r w:rsidRPr="00883549">
        <w:rPr>
          <w:rFonts w:hint="eastAsia"/>
          <w:bCs/>
        </w:rPr>
        <w:t>—</w:t>
      </w:r>
      <w:r w:rsidRPr="00883549">
        <w:rPr>
          <w:rFonts w:hint="eastAsia"/>
          <w:bCs/>
        </w:rPr>
        <w:t>2035</w:t>
      </w:r>
      <w:r w:rsidRPr="00883549">
        <w:rPr>
          <w:rFonts w:hint="eastAsia"/>
          <w:bCs/>
        </w:rPr>
        <w:t>年）》</w:t>
      </w:r>
      <w:r w:rsidR="00C21B21" w:rsidRPr="00883549">
        <w:rPr>
          <w:rFonts w:hint="eastAsia"/>
          <w:bCs/>
        </w:rPr>
        <w:t>，提出</w:t>
      </w:r>
      <w:r w:rsidRPr="00883549">
        <w:rPr>
          <w:rFonts w:hint="eastAsia"/>
          <w:bCs/>
        </w:rPr>
        <w:t>加快物联网、工业互联网、卫星互联网、</w:t>
      </w:r>
      <w:proofErr w:type="gramStart"/>
      <w:r w:rsidRPr="00883549">
        <w:rPr>
          <w:rFonts w:hint="eastAsia"/>
          <w:bCs/>
        </w:rPr>
        <w:t>千兆光</w:t>
      </w:r>
      <w:proofErr w:type="gramEnd"/>
      <w:r w:rsidRPr="00883549">
        <w:rPr>
          <w:rFonts w:hint="eastAsia"/>
          <w:bCs/>
        </w:rPr>
        <w:t>网建设，深入实施工业互联网创新发展战略</w:t>
      </w:r>
      <w:r w:rsidRPr="00883549">
        <w:rPr>
          <w:rStyle w:val="affc"/>
          <w:rFonts w:hint="eastAsia"/>
          <w:bCs/>
        </w:rPr>
        <w:footnoteReference w:id="81"/>
      </w:r>
      <w:r w:rsidRPr="00883549">
        <w:rPr>
          <w:rFonts w:hint="eastAsia"/>
          <w:bCs/>
        </w:rPr>
        <w:t>。</w:t>
      </w:r>
      <w:r w:rsidR="00591142" w:rsidRPr="00883549">
        <w:rPr>
          <w:rFonts w:hint="eastAsia"/>
          <w:color w:val="000000" w:themeColor="text1"/>
        </w:rPr>
        <w:t>工业互联网</w:t>
      </w:r>
      <w:r w:rsidRPr="00883549">
        <w:rPr>
          <w:rFonts w:hint="eastAsia"/>
          <w:color w:val="000000" w:themeColor="text1"/>
        </w:rPr>
        <w:t>融入</w:t>
      </w:r>
      <w:r w:rsidRPr="00883549">
        <w:rPr>
          <w:rFonts w:hint="eastAsia"/>
          <w:color w:val="000000" w:themeColor="text1"/>
        </w:rPr>
        <w:t>45</w:t>
      </w:r>
      <w:r w:rsidRPr="00883549">
        <w:rPr>
          <w:rFonts w:hint="eastAsia"/>
          <w:color w:val="000000" w:themeColor="text1"/>
        </w:rPr>
        <w:t>个国民经济大类</w:t>
      </w:r>
      <w:r w:rsidRPr="00883549">
        <w:rPr>
          <w:rStyle w:val="affc"/>
          <w:rFonts w:hint="eastAsia"/>
          <w:color w:val="000000" w:themeColor="text1"/>
        </w:rPr>
        <w:footnoteReference w:id="82"/>
      </w:r>
      <w:r w:rsidRPr="00883549">
        <w:rPr>
          <w:rFonts w:hint="eastAsia"/>
          <w:color w:val="000000" w:themeColor="text1"/>
        </w:rPr>
        <w:t>，并不断向安全生产、绿色低碳、社会治理等领域拓展，对于做</w:t>
      </w:r>
      <w:proofErr w:type="gramStart"/>
      <w:r w:rsidRPr="00883549">
        <w:rPr>
          <w:rFonts w:hint="eastAsia"/>
          <w:color w:val="000000" w:themeColor="text1"/>
        </w:rPr>
        <w:t>强做</w:t>
      </w:r>
      <w:proofErr w:type="gramEnd"/>
      <w:r w:rsidRPr="00883549">
        <w:rPr>
          <w:rFonts w:hint="eastAsia"/>
          <w:color w:val="000000" w:themeColor="text1"/>
        </w:rPr>
        <w:t>优做大数字经济发挥着重要作用。</w:t>
      </w:r>
      <w:r w:rsidRPr="00883549">
        <w:rPr>
          <w:b/>
          <w:bCs/>
        </w:rPr>
        <w:t>一是网络体系</w:t>
      </w:r>
      <w:r w:rsidRPr="00883549">
        <w:rPr>
          <w:rFonts w:hint="eastAsia"/>
          <w:b/>
          <w:bCs/>
        </w:rPr>
        <w:t>建设快速壮大</w:t>
      </w:r>
      <w:r w:rsidRPr="00883549">
        <w:rPr>
          <w:b/>
          <w:bCs/>
        </w:rPr>
        <w:t>。</w:t>
      </w:r>
      <w:r w:rsidRPr="00883549">
        <w:rPr>
          <w:rFonts w:hint="eastAsia"/>
        </w:rPr>
        <w:t>随着网络强</w:t>
      </w:r>
      <w:proofErr w:type="gramStart"/>
      <w:r w:rsidRPr="00883549">
        <w:rPr>
          <w:rFonts w:hint="eastAsia"/>
        </w:rPr>
        <w:t>基行动</w:t>
      </w:r>
      <w:proofErr w:type="gramEnd"/>
      <w:r w:rsidRPr="00883549">
        <w:rPr>
          <w:rFonts w:hint="eastAsia"/>
        </w:rPr>
        <w:t>深化推进，企业高质量内网改造、外网建设初见成效。工业互联网高质量外网覆盖全国</w:t>
      </w:r>
      <w:r w:rsidRPr="00883549">
        <w:rPr>
          <w:rFonts w:hint="eastAsia"/>
        </w:rPr>
        <w:t>300</w:t>
      </w:r>
      <w:r w:rsidRPr="00883549">
        <w:rPr>
          <w:rFonts w:hint="eastAsia"/>
        </w:rPr>
        <w:t>多个</w:t>
      </w:r>
      <w:r w:rsidR="00C7615E" w:rsidRPr="00883549">
        <w:rPr>
          <w:rFonts w:hint="eastAsia"/>
        </w:rPr>
        <w:t>地市</w:t>
      </w:r>
      <w:r w:rsidRPr="00883549">
        <w:rPr>
          <w:rStyle w:val="affc"/>
        </w:rPr>
        <w:footnoteReference w:id="83"/>
      </w:r>
      <w:r w:rsidRPr="00883549">
        <w:rPr>
          <w:rFonts w:hint="eastAsia"/>
        </w:rPr>
        <w:t>，工业互联网总体网络架构国家标准正式发布。</w:t>
      </w:r>
      <w:r w:rsidR="009B094E" w:rsidRPr="00883549">
        <w:rPr>
          <w:rFonts w:hint="eastAsia"/>
        </w:rPr>
        <w:t>标识解析体系“</w:t>
      </w:r>
      <w:r w:rsidR="009B094E" w:rsidRPr="00883549">
        <w:rPr>
          <w:rFonts w:hint="eastAsia"/>
        </w:rPr>
        <w:t>5+2</w:t>
      </w:r>
      <w:r w:rsidR="009B094E" w:rsidRPr="00883549">
        <w:rPr>
          <w:rFonts w:hint="eastAsia"/>
        </w:rPr>
        <w:t>”国家顶级节点全面建成</w:t>
      </w:r>
      <w:r w:rsidRPr="00883549">
        <w:t>。</w:t>
      </w:r>
      <w:r w:rsidRPr="00883549">
        <w:rPr>
          <w:b/>
          <w:bCs/>
        </w:rPr>
        <w:t>二是平台</w:t>
      </w:r>
      <w:r w:rsidRPr="00883549">
        <w:rPr>
          <w:rFonts w:hint="eastAsia"/>
          <w:b/>
          <w:bCs/>
        </w:rPr>
        <w:t>体系构建逐步完善</w:t>
      </w:r>
      <w:r w:rsidR="00591142" w:rsidRPr="00883549">
        <w:rPr>
          <w:rFonts w:hint="eastAsia"/>
          <w:b/>
        </w:rPr>
        <w:t>。</w:t>
      </w:r>
      <w:r w:rsidR="00591142" w:rsidRPr="00883549">
        <w:rPr>
          <w:rFonts w:hint="eastAsia"/>
        </w:rPr>
        <w:t>“</w:t>
      </w:r>
      <w:r w:rsidRPr="00883549">
        <w:rPr>
          <w:rFonts w:hint="eastAsia"/>
        </w:rPr>
        <w:t>综合型</w:t>
      </w:r>
      <w:r w:rsidRPr="00883549">
        <w:rPr>
          <w:rFonts w:hint="eastAsia"/>
        </w:rPr>
        <w:t>+</w:t>
      </w:r>
      <w:r w:rsidRPr="00883549">
        <w:rPr>
          <w:rFonts w:hint="eastAsia"/>
        </w:rPr>
        <w:t>特色型</w:t>
      </w:r>
      <w:r w:rsidRPr="00883549">
        <w:rPr>
          <w:rFonts w:hint="eastAsia"/>
        </w:rPr>
        <w:t>+</w:t>
      </w:r>
      <w:r w:rsidRPr="00883549">
        <w:rPr>
          <w:rFonts w:hint="eastAsia"/>
        </w:rPr>
        <w:t>专业型”平台体系</w:t>
      </w:r>
      <w:r w:rsidR="00591142" w:rsidRPr="00883549">
        <w:rPr>
          <w:rFonts w:hint="eastAsia"/>
        </w:rPr>
        <w:t>基本形成</w:t>
      </w:r>
      <w:r w:rsidRPr="00883549">
        <w:rPr>
          <w:rFonts w:hint="eastAsia"/>
        </w:rPr>
        <w:t>，</w:t>
      </w:r>
      <w:r w:rsidR="00B30546" w:rsidRPr="00883549">
        <w:rPr>
          <w:rFonts w:hint="eastAsia"/>
        </w:rPr>
        <w:t>具有影响力的工业互联网平台达到了</w:t>
      </w:r>
      <w:r w:rsidR="00B30546" w:rsidRPr="00883549">
        <w:rPr>
          <w:rFonts w:hint="eastAsia"/>
        </w:rPr>
        <w:t>240</w:t>
      </w:r>
      <w:r w:rsidR="00B30546" w:rsidRPr="00883549">
        <w:rPr>
          <w:rFonts w:hint="eastAsia"/>
        </w:rPr>
        <w:t>个，</w:t>
      </w:r>
      <w:r w:rsidR="008046C6" w:rsidRPr="00883549">
        <w:rPr>
          <w:rFonts w:hint="eastAsia"/>
        </w:rPr>
        <w:t>其中跨行业跨领域平台达到</w:t>
      </w:r>
      <w:r w:rsidR="008046C6" w:rsidRPr="00883549">
        <w:rPr>
          <w:rFonts w:hint="eastAsia"/>
        </w:rPr>
        <w:t>28</w:t>
      </w:r>
      <w:r w:rsidR="008046C6" w:rsidRPr="00883549">
        <w:rPr>
          <w:rFonts w:hint="eastAsia"/>
        </w:rPr>
        <w:t>个，有力促进了产品全流程、生产各环节、供应链上下游的数据互通、资源协同，加速企业数字化转型</w:t>
      </w:r>
      <w:r w:rsidRPr="00883549">
        <w:rPr>
          <w:rStyle w:val="affc"/>
          <w:rFonts w:hint="eastAsia"/>
        </w:rPr>
        <w:footnoteReference w:id="84"/>
      </w:r>
      <w:r w:rsidRPr="00883549">
        <w:rPr>
          <w:rFonts w:hint="eastAsia"/>
        </w:rPr>
        <w:t>。</w:t>
      </w:r>
      <w:r w:rsidRPr="00883549">
        <w:rPr>
          <w:rFonts w:hint="eastAsia"/>
          <w:b/>
        </w:rPr>
        <w:t>三</w:t>
      </w:r>
      <w:r w:rsidRPr="00883549">
        <w:rPr>
          <w:b/>
          <w:bCs/>
        </w:rPr>
        <w:t>是安全</w:t>
      </w:r>
      <w:r w:rsidRPr="00883549">
        <w:rPr>
          <w:rFonts w:hint="eastAsia"/>
          <w:b/>
          <w:bCs/>
        </w:rPr>
        <w:t>保障能力日益增强</w:t>
      </w:r>
      <w:r w:rsidRPr="00883549">
        <w:rPr>
          <w:b/>
        </w:rPr>
        <w:t>。</w:t>
      </w:r>
      <w:r w:rsidRPr="00883549">
        <w:rPr>
          <w:rFonts w:hint="eastAsia"/>
          <w:bCs/>
        </w:rPr>
        <w:t>工业互联网安全制度建设、技术手段、服务能力同步提升</w:t>
      </w:r>
      <w:r w:rsidRPr="00883549">
        <w:rPr>
          <w:rFonts w:hint="eastAsia"/>
          <w:bCs/>
          <w:color w:val="070707"/>
        </w:rPr>
        <w:t>，</w:t>
      </w:r>
      <w:r w:rsidRPr="00883549">
        <w:rPr>
          <w:rFonts w:hint="eastAsia"/>
          <w:bCs/>
        </w:rPr>
        <w:t>依托试点示范、专项工程遴选一批典型场景安全解决方案，攻关一批网络安全关键技术，建设一批安全公共服务平台。</w:t>
      </w:r>
      <w:r w:rsidRPr="00883549">
        <w:rPr>
          <w:rFonts w:hint="eastAsia"/>
        </w:rPr>
        <w:t>国家、省、企业三级协同联动的技术监测服务体系基本建成</w:t>
      </w:r>
      <w:r w:rsidRPr="00883549">
        <w:t>。</w:t>
      </w:r>
      <w:r w:rsidRPr="00883549">
        <w:rPr>
          <w:rFonts w:hint="eastAsia"/>
          <w:b/>
        </w:rPr>
        <w:t>四</w:t>
      </w:r>
      <w:r w:rsidRPr="00883549">
        <w:rPr>
          <w:b/>
          <w:bCs/>
        </w:rPr>
        <w:t>是</w:t>
      </w:r>
      <w:r w:rsidRPr="00883549">
        <w:rPr>
          <w:rFonts w:hint="eastAsia"/>
          <w:b/>
          <w:bCs/>
        </w:rPr>
        <w:t>数据汇聚初见成效</w:t>
      </w:r>
      <w:r w:rsidRPr="00883549">
        <w:rPr>
          <w:b/>
        </w:rPr>
        <w:t>。</w:t>
      </w:r>
      <w:r w:rsidRPr="00883549">
        <w:rPr>
          <w:rFonts w:hint="eastAsia"/>
          <w:bCs/>
        </w:rPr>
        <w:t>国家工业互联网大数据中心已形成覆盖京津冀、长三角、粤港澳大湾区、成渝双城经济圈的体系化布局。国家工业互联网大数据行业分中心加快建设，面向石油、建材等行业全面开展产业链梳理工作。</w:t>
      </w:r>
    </w:p>
    <w:p w14:paraId="1D06F18D" w14:textId="77777777" w:rsidR="00460472" w:rsidRPr="00883549" w:rsidRDefault="00460472" w:rsidP="006E208B">
      <w:pPr>
        <w:keepLines/>
        <w:numPr>
          <w:ilvl w:val="0"/>
          <w:numId w:val="33"/>
        </w:numPr>
        <w:topLinePunct/>
        <w:snapToGrid w:val="0"/>
        <w:spacing w:before="320" w:after="200"/>
        <w:ind w:left="0" w:firstLineChars="0" w:firstLine="0"/>
        <w:outlineLvl w:val="2"/>
        <w:rPr>
          <w:rFonts w:eastAsia="楷体_GB2312"/>
          <w:color w:val="000000" w:themeColor="text1"/>
          <w:sz w:val="30"/>
          <w:szCs w:val="30"/>
        </w:rPr>
      </w:pPr>
      <w:bookmarkStart w:id="526" w:name="_Toc28273"/>
      <w:bookmarkStart w:id="527" w:name="_Toc29352"/>
      <w:bookmarkStart w:id="528" w:name="_Toc30694"/>
      <w:bookmarkStart w:id="529" w:name="_Toc17032"/>
      <w:bookmarkStart w:id="530" w:name="_Toc22557"/>
      <w:bookmarkStart w:id="531" w:name="_Toc121294626"/>
      <w:bookmarkStart w:id="532" w:name="_Toc130371082"/>
      <w:r w:rsidRPr="00883549">
        <w:rPr>
          <w:rFonts w:eastAsia="楷体_GB2312"/>
          <w:color w:val="000000" w:themeColor="text1"/>
          <w:sz w:val="30"/>
          <w:szCs w:val="30"/>
        </w:rPr>
        <w:lastRenderedPageBreak/>
        <w:t>各地工业互联网发展状况</w:t>
      </w:r>
      <w:bookmarkEnd w:id="526"/>
      <w:bookmarkEnd w:id="527"/>
      <w:bookmarkEnd w:id="528"/>
      <w:bookmarkEnd w:id="529"/>
      <w:bookmarkEnd w:id="530"/>
      <w:bookmarkEnd w:id="531"/>
      <w:bookmarkEnd w:id="532"/>
    </w:p>
    <w:p w14:paraId="2E6D6D50" w14:textId="2CED8958" w:rsidR="00460472" w:rsidRPr="00883549" w:rsidRDefault="00460472" w:rsidP="00DF05C0">
      <w:pPr>
        <w:ind w:firstLine="422"/>
      </w:pPr>
      <w:r w:rsidRPr="00883549">
        <w:rPr>
          <w:rFonts w:hint="eastAsia"/>
          <w:b/>
          <w:bCs/>
        </w:rPr>
        <w:t>全国各地因地制宜</w:t>
      </w:r>
      <w:r w:rsidRPr="00883549">
        <w:rPr>
          <w:b/>
          <w:bCs/>
        </w:rPr>
        <w:t>，</w:t>
      </w:r>
      <w:r w:rsidRPr="00883549">
        <w:rPr>
          <w:rFonts w:hint="eastAsia"/>
          <w:b/>
          <w:bCs/>
        </w:rPr>
        <w:t>持续</w:t>
      </w:r>
      <w:r w:rsidRPr="00883549">
        <w:rPr>
          <w:b/>
          <w:bCs/>
        </w:rPr>
        <w:t>推动工业互联网</w:t>
      </w:r>
      <w:r w:rsidRPr="00883549">
        <w:rPr>
          <w:rFonts w:hint="eastAsia"/>
          <w:b/>
          <w:bCs/>
        </w:rPr>
        <w:t>创新</w:t>
      </w:r>
      <w:r w:rsidRPr="00883549">
        <w:rPr>
          <w:b/>
          <w:bCs/>
        </w:rPr>
        <w:t>发展。</w:t>
      </w:r>
      <w:r w:rsidRPr="00883549">
        <w:rPr>
          <w:rFonts w:hint="eastAsia"/>
          <w:bCs/>
        </w:rPr>
        <w:t>工业和信息化</w:t>
      </w:r>
      <w:proofErr w:type="gramStart"/>
      <w:r w:rsidRPr="00883549">
        <w:rPr>
          <w:rFonts w:hint="eastAsia"/>
          <w:bCs/>
        </w:rPr>
        <w:t>部支持</w:t>
      </w:r>
      <w:proofErr w:type="gramEnd"/>
      <w:r w:rsidRPr="00883549">
        <w:rPr>
          <w:rFonts w:hint="eastAsia"/>
          <w:bCs/>
        </w:rPr>
        <w:t>长三角三省一市</w:t>
      </w:r>
      <w:r w:rsidR="001E1AFC" w:rsidRPr="00883549">
        <w:rPr>
          <w:rStyle w:val="affc"/>
          <w:bCs/>
        </w:rPr>
        <w:footnoteReference w:id="85"/>
      </w:r>
      <w:r w:rsidRPr="00883549">
        <w:rPr>
          <w:rFonts w:hint="eastAsia"/>
          <w:bCs/>
        </w:rPr>
        <w:t>、广东、山东、成渝、京津冀、湖南等地创建工业互</w:t>
      </w:r>
      <w:r w:rsidR="00A57D65" w:rsidRPr="00883549">
        <w:rPr>
          <w:rFonts w:hint="eastAsia"/>
          <w:bCs/>
        </w:rPr>
        <w:t>联网示范区，鼓励先行先试、改革创新，打造工业互联网创新发展高地</w:t>
      </w:r>
      <w:r w:rsidRPr="00883549">
        <w:rPr>
          <w:rFonts w:hint="eastAsia"/>
          <w:bCs/>
        </w:rPr>
        <w:t>。</w:t>
      </w:r>
      <w:r w:rsidRPr="00883549">
        <w:rPr>
          <w:b/>
        </w:rPr>
        <w:t>在京津冀地区，</w:t>
      </w:r>
      <w:r w:rsidR="0091208E" w:rsidRPr="00883549">
        <w:rPr>
          <w:rFonts w:hint="eastAsia"/>
        </w:rPr>
        <w:t>京津</w:t>
      </w:r>
      <w:proofErr w:type="gramStart"/>
      <w:r w:rsidR="0091208E" w:rsidRPr="00883549">
        <w:rPr>
          <w:rFonts w:hint="eastAsia"/>
        </w:rPr>
        <w:t>冀工业</w:t>
      </w:r>
      <w:proofErr w:type="gramEnd"/>
      <w:r w:rsidR="0091208E" w:rsidRPr="00883549">
        <w:rPr>
          <w:rFonts w:hint="eastAsia"/>
        </w:rPr>
        <w:t>互联网协同发展座谈会</w:t>
      </w:r>
      <w:r w:rsidR="00FD09B4" w:rsidRPr="00883549">
        <w:rPr>
          <w:rFonts w:hint="eastAsia"/>
        </w:rPr>
        <w:t>讨论通过</w:t>
      </w:r>
      <w:r w:rsidR="00E27660" w:rsidRPr="00883549">
        <w:rPr>
          <w:rFonts w:hint="eastAsia"/>
        </w:rPr>
        <w:t>《京津冀工业互联网协同发展</w:t>
      </w:r>
      <w:r w:rsidR="00E27660" w:rsidRPr="00883549">
        <w:rPr>
          <w:rFonts w:hint="eastAsia"/>
        </w:rPr>
        <w:t>2022</w:t>
      </w:r>
      <w:r w:rsidR="00E27660" w:rsidRPr="00883549">
        <w:rPr>
          <w:rFonts w:hint="eastAsia"/>
        </w:rPr>
        <w:t>年工作方案》，确定了构建“</w:t>
      </w:r>
      <w:r w:rsidR="00E27660" w:rsidRPr="00883549">
        <w:rPr>
          <w:rFonts w:hint="eastAsia"/>
        </w:rPr>
        <w:t>1+3+1+1</w:t>
      </w:r>
      <w:r w:rsidR="00E27660" w:rsidRPr="00883549">
        <w:rPr>
          <w:rFonts w:hint="eastAsia"/>
        </w:rPr>
        <w:t>”发展体系的整体思路，明确了四个方面</w:t>
      </w:r>
      <w:r w:rsidR="00E27660" w:rsidRPr="00883549">
        <w:rPr>
          <w:rFonts w:hint="eastAsia"/>
        </w:rPr>
        <w:t>9</w:t>
      </w:r>
      <w:r w:rsidR="00E27660" w:rsidRPr="00883549">
        <w:rPr>
          <w:rFonts w:hint="eastAsia"/>
        </w:rPr>
        <w:t>项重点工作任务和</w:t>
      </w:r>
      <w:r w:rsidR="00E27660" w:rsidRPr="00883549">
        <w:rPr>
          <w:rFonts w:hint="eastAsia"/>
        </w:rPr>
        <w:t>9</w:t>
      </w:r>
      <w:r w:rsidR="00E27660" w:rsidRPr="00883549">
        <w:rPr>
          <w:rFonts w:hint="eastAsia"/>
        </w:rPr>
        <w:t>项重</w:t>
      </w:r>
      <w:r w:rsidR="009A0409" w:rsidRPr="00883549">
        <w:rPr>
          <w:rFonts w:hint="eastAsia"/>
        </w:rPr>
        <w:t>点合作对接活动内容，落实了京津冀三地各项工作任务的年度工作目标</w:t>
      </w:r>
      <w:r w:rsidR="00BD519B" w:rsidRPr="00883549">
        <w:rPr>
          <w:rStyle w:val="affc"/>
        </w:rPr>
        <w:footnoteReference w:id="86"/>
      </w:r>
      <w:r w:rsidRPr="00883549">
        <w:rPr>
          <w:rFonts w:hint="eastAsia"/>
        </w:rPr>
        <w:t>。</w:t>
      </w:r>
      <w:r w:rsidRPr="00883549">
        <w:rPr>
          <w:b/>
        </w:rPr>
        <w:t>在长三角地区，</w:t>
      </w:r>
      <w:r w:rsidRPr="00883549">
        <w:rPr>
          <w:rFonts w:hint="eastAsia"/>
        </w:rPr>
        <w:t>上海市数字化办印发《上海市制造业数字化转型实施方案》</w:t>
      </w:r>
      <w:r w:rsidRPr="00883549">
        <w:rPr>
          <w:rStyle w:val="affc"/>
        </w:rPr>
        <w:footnoteReference w:id="87"/>
      </w:r>
      <w:r w:rsidRPr="00883549">
        <w:rPr>
          <w:rFonts w:hint="eastAsia"/>
        </w:rPr>
        <w:t>，</w:t>
      </w:r>
      <w:r w:rsidR="00460995" w:rsidRPr="00883549">
        <w:rPr>
          <w:rFonts w:hint="eastAsia"/>
        </w:rPr>
        <w:t>坚持数字产业化和产业数字化协同发展，</w:t>
      </w:r>
      <w:r w:rsidR="007215E5" w:rsidRPr="00883549">
        <w:rPr>
          <w:rFonts w:hint="eastAsia"/>
        </w:rPr>
        <w:t>聚焦“</w:t>
      </w:r>
      <w:r w:rsidR="007215E5" w:rsidRPr="00883549">
        <w:rPr>
          <w:rFonts w:hint="eastAsia"/>
        </w:rPr>
        <w:t>3+6</w:t>
      </w:r>
      <w:r w:rsidR="007215E5" w:rsidRPr="00883549">
        <w:rPr>
          <w:rFonts w:hint="eastAsia"/>
        </w:rPr>
        <w:t>”新型产业体系，以新一代信息技术与制造业深度融合为主线</w:t>
      </w:r>
      <w:r w:rsidR="00460995" w:rsidRPr="00883549">
        <w:rPr>
          <w:rFonts w:hint="eastAsia"/>
        </w:rPr>
        <w:t>，形成“链主”平台、智能工厂、超级场景、创新生态“四位一体”的制造业数字化转型发展体系</w:t>
      </w:r>
      <w:r w:rsidRPr="00883549">
        <w:rPr>
          <w:rFonts w:hint="eastAsia"/>
        </w:rPr>
        <w:t>。</w:t>
      </w:r>
      <w:r w:rsidRPr="00883549">
        <w:rPr>
          <w:b/>
        </w:rPr>
        <w:t>在成渝地区，</w:t>
      </w:r>
      <w:r w:rsidRPr="00883549">
        <w:rPr>
          <w:rFonts w:hint="eastAsia"/>
        </w:rPr>
        <w:t>四川省经济和信息化厅、重庆市经济和信息化委员会联合制定了《</w:t>
      </w:r>
      <w:r w:rsidRPr="00883549">
        <w:rPr>
          <w:rFonts w:hint="eastAsia"/>
        </w:rPr>
        <w:t>2022</w:t>
      </w:r>
      <w:r w:rsidRPr="00883549">
        <w:rPr>
          <w:rFonts w:hint="eastAsia"/>
        </w:rPr>
        <w:t>年成渝地区工业互联网一体化发展示范区建设工作要点》</w:t>
      </w:r>
      <w:r w:rsidRPr="00883549">
        <w:rPr>
          <w:vertAlign w:val="superscript"/>
        </w:rPr>
        <w:footnoteReference w:id="88"/>
      </w:r>
      <w:r w:rsidRPr="00883549">
        <w:t>，</w:t>
      </w:r>
      <w:r w:rsidRPr="00883549">
        <w:rPr>
          <w:rFonts w:hint="eastAsia"/>
        </w:rPr>
        <w:t>共同打造行业型工业互联网平台，围绕电子信息、汽车制造、装备制造、食品饮料、先进材料、能源化工等重点产业和细分领域</w:t>
      </w:r>
      <w:r w:rsidR="00BD519B" w:rsidRPr="00883549">
        <w:rPr>
          <w:rFonts w:hint="eastAsia"/>
        </w:rPr>
        <w:t>，</w:t>
      </w:r>
      <w:r w:rsidRPr="00883549">
        <w:rPr>
          <w:rFonts w:hint="eastAsia"/>
        </w:rPr>
        <w:t>支持产业</w:t>
      </w:r>
      <w:proofErr w:type="gramStart"/>
      <w:r w:rsidRPr="00883549">
        <w:rPr>
          <w:rFonts w:hint="eastAsia"/>
        </w:rPr>
        <w:t>链重点</w:t>
      </w:r>
      <w:proofErr w:type="gramEnd"/>
      <w:r w:rsidRPr="00883549">
        <w:rPr>
          <w:rFonts w:hint="eastAsia"/>
        </w:rPr>
        <w:t>企业建设行业型工业互联网平台，带动产业链上下游企业协同发展。</w:t>
      </w:r>
    </w:p>
    <w:p w14:paraId="37076DA8" w14:textId="6B95861E" w:rsidR="00460472" w:rsidRPr="00883549" w:rsidRDefault="00460472" w:rsidP="00DF05C0">
      <w:pPr>
        <w:keepNext/>
        <w:keepLines/>
        <w:numPr>
          <w:ilvl w:val="0"/>
          <w:numId w:val="16"/>
        </w:numPr>
        <w:topLinePunct/>
        <w:snapToGrid w:val="0"/>
        <w:spacing w:before="400" w:after="300" w:line="312" w:lineRule="auto"/>
        <w:ind w:firstLineChars="0"/>
        <w:outlineLvl w:val="1"/>
        <w:rPr>
          <w:rFonts w:eastAsia="黑体"/>
          <w:color w:val="000000" w:themeColor="text1"/>
          <w:sz w:val="36"/>
          <w:szCs w:val="36"/>
          <w:u w:color="999999"/>
        </w:rPr>
      </w:pPr>
      <w:bookmarkStart w:id="533" w:name="_Toc121294627"/>
      <w:bookmarkStart w:id="534" w:name="_Toc29767"/>
      <w:bookmarkStart w:id="535" w:name="_Toc10261"/>
      <w:bookmarkStart w:id="536" w:name="_Toc13513"/>
      <w:bookmarkStart w:id="537" w:name="_Toc3560"/>
      <w:bookmarkStart w:id="538" w:name="_Toc18032"/>
      <w:bookmarkStart w:id="539" w:name="_Toc130371083"/>
      <w:r w:rsidRPr="00883549">
        <w:rPr>
          <w:rFonts w:eastAsia="黑体"/>
          <w:color w:val="000000" w:themeColor="text1"/>
          <w:sz w:val="36"/>
          <w:szCs w:val="36"/>
          <w:u w:color="999999"/>
        </w:rPr>
        <w:t>5G+</w:t>
      </w:r>
      <w:r w:rsidRPr="00883549">
        <w:rPr>
          <w:rFonts w:eastAsia="黑体"/>
          <w:color w:val="000000" w:themeColor="text1"/>
          <w:sz w:val="36"/>
          <w:szCs w:val="36"/>
          <w:u w:color="999999"/>
        </w:rPr>
        <w:t>工业互联网应用</w:t>
      </w:r>
      <w:r w:rsidR="007F0C1A" w:rsidRPr="00883549">
        <w:rPr>
          <w:rStyle w:val="affc"/>
          <w:rFonts w:eastAsia="黑体"/>
          <w:color w:val="000000" w:themeColor="text1"/>
          <w:sz w:val="36"/>
          <w:szCs w:val="36"/>
          <w:u w:color="999999"/>
        </w:rPr>
        <w:footnoteReference w:id="89"/>
      </w:r>
      <w:r w:rsidRPr="00883549">
        <w:rPr>
          <w:rFonts w:eastAsia="黑体"/>
          <w:color w:val="000000" w:themeColor="text1"/>
          <w:sz w:val="36"/>
          <w:szCs w:val="36"/>
          <w:u w:color="999999"/>
        </w:rPr>
        <w:t>发展</w:t>
      </w:r>
      <w:bookmarkEnd w:id="533"/>
      <w:bookmarkEnd w:id="534"/>
      <w:bookmarkEnd w:id="535"/>
      <w:bookmarkEnd w:id="536"/>
      <w:bookmarkEnd w:id="537"/>
      <w:bookmarkEnd w:id="538"/>
      <w:bookmarkEnd w:id="539"/>
    </w:p>
    <w:p w14:paraId="33068678" w14:textId="0DD04702" w:rsidR="00460472" w:rsidRPr="00883549" w:rsidRDefault="0089491F" w:rsidP="00DF05C0">
      <w:pPr>
        <w:ind w:firstLine="420"/>
        <w:jc w:val="left"/>
      </w:pPr>
      <w:r w:rsidRPr="00883549">
        <w:rPr>
          <w:rFonts w:eastAsiaTheme="minorEastAsia" w:hint="eastAsia"/>
        </w:rPr>
        <w:t>“</w:t>
      </w:r>
      <w:r w:rsidRPr="00883549">
        <w:rPr>
          <w:rFonts w:eastAsiaTheme="minorEastAsia"/>
        </w:rPr>
        <w:t>5G+</w:t>
      </w:r>
      <w:r w:rsidRPr="00883549">
        <w:rPr>
          <w:rFonts w:eastAsiaTheme="minorEastAsia"/>
        </w:rPr>
        <w:t>工业互联网</w:t>
      </w:r>
      <w:r w:rsidRPr="00883549">
        <w:rPr>
          <w:rFonts w:eastAsiaTheme="minorEastAsia" w:hint="eastAsia"/>
        </w:rPr>
        <w:t>”</w:t>
      </w:r>
      <w:r w:rsidR="00460472" w:rsidRPr="00883549">
        <w:rPr>
          <w:rFonts w:eastAsiaTheme="minorEastAsia"/>
        </w:rPr>
        <w:t>的发展</w:t>
      </w:r>
      <w:r w:rsidR="0093248C" w:rsidRPr="00883549">
        <w:rPr>
          <w:rFonts w:eastAsiaTheme="minorEastAsia" w:hint="eastAsia"/>
        </w:rPr>
        <w:t>促进</w:t>
      </w:r>
      <w:r w:rsidR="00460472" w:rsidRPr="00883549">
        <w:rPr>
          <w:rFonts w:eastAsiaTheme="minorEastAsia"/>
        </w:rPr>
        <w:t>了传统工业技术升级换代的</w:t>
      </w:r>
      <w:r w:rsidR="0093248C" w:rsidRPr="00883549">
        <w:rPr>
          <w:rFonts w:eastAsiaTheme="minorEastAsia" w:hint="eastAsia"/>
        </w:rPr>
        <w:t>步伐</w:t>
      </w:r>
      <w:r w:rsidR="00460472" w:rsidRPr="00883549">
        <w:rPr>
          <w:rFonts w:eastAsiaTheme="minorEastAsia"/>
        </w:rPr>
        <w:t>，加速人、机、物全面连接的新型生产方式落地普及，成为推动制造业高端化、智能化、绿色化发展的重要支撑。</w:t>
      </w:r>
      <w:r w:rsidR="00460472" w:rsidRPr="00883549">
        <w:rPr>
          <w:rFonts w:hint="eastAsia"/>
        </w:rPr>
        <w:t>“</w:t>
      </w:r>
      <w:r w:rsidR="00460472" w:rsidRPr="00883549">
        <w:rPr>
          <w:rFonts w:hint="eastAsia"/>
        </w:rPr>
        <w:t>5G+</w:t>
      </w:r>
      <w:r w:rsidR="00460472" w:rsidRPr="00883549">
        <w:rPr>
          <w:rFonts w:hint="eastAsia"/>
        </w:rPr>
        <w:t>工业互联网”发展已进入快车道，一大批国民经济支柱产业开展创新实践，全国</w:t>
      </w:r>
      <w:r w:rsidR="00710B70" w:rsidRPr="00883549">
        <w:rPr>
          <w:rFonts w:hint="eastAsia"/>
        </w:rPr>
        <w:t>“</w:t>
      </w:r>
      <w:r w:rsidR="00710B70" w:rsidRPr="00883549">
        <w:rPr>
          <w:rFonts w:hint="eastAsia"/>
        </w:rPr>
        <w:t>5G+</w:t>
      </w:r>
      <w:r w:rsidR="00710B70" w:rsidRPr="00883549">
        <w:rPr>
          <w:rFonts w:hint="eastAsia"/>
        </w:rPr>
        <w:t>工业互联网”</w:t>
      </w:r>
      <w:r w:rsidR="00460472" w:rsidRPr="00883549">
        <w:rPr>
          <w:rFonts w:hint="eastAsia"/>
        </w:rPr>
        <w:t>项目超过</w:t>
      </w:r>
      <w:r w:rsidR="00460472" w:rsidRPr="00883549">
        <w:rPr>
          <w:rFonts w:hint="eastAsia"/>
        </w:rPr>
        <w:t>4000</w:t>
      </w:r>
      <w:r w:rsidR="00460472" w:rsidRPr="00883549">
        <w:rPr>
          <w:rFonts w:hint="eastAsia"/>
        </w:rPr>
        <w:t>个</w:t>
      </w:r>
      <w:r w:rsidR="00460472" w:rsidRPr="00883549">
        <w:rPr>
          <w:rStyle w:val="affc"/>
          <w:rFonts w:hint="eastAsia"/>
        </w:rPr>
        <w:footnoteReference w:id="90"/>
      </w:r>
      <w:r w:rsidR="00710B70">
        <w:rPr>
          <w:rFonts w:hint="eastAsia"/>
        </w:rPr>
        <w:t>。发布《</w:t>
      </w:r>
      <w:r w:rsidR="00710B70">
        <w:rPr>
          <w:rFonts w:hint="eastAsia"/>
        </w:rPr>
        <w:t>5</w:t>
      </w:r>
      <w:r w:rsidR="00710B70">
        <w:t>G</w:t>
      </w:r>
      <w:r w:rsidR="00710B70">
        <w:t>全连接工厂</w:t>
      </w:r>
      <w:r w:rsidR="00710B70">
        <w:rPr>
          <w:rFonts w:hint="eastAsia"/>
        </w:rPr>
        <w:t>建设</w:t>
      </w:r>
      <w:r w:rsidR="00710B70">
        <w:t>指南</w:t>
      </w:r>
      <w:r w:rsidR="00710B70">
        <w:rPr>
          <w:rFonts w:hint="eastAsia"/>
        </w:rPr>
        <w:t>》，</w:t>
      </w:r>
      <w:r w:rsidR="00460472" w:rsidRPr="00883549">
        <w:rPr>
          <w:rFonts w:hint="eastAsia"/>
        </w:rPr>
        <w:t>培育一批高水平的</w:t>
      </w:r>
      <w:r w:rsidR="00460472" w:rsidRPr="00883549">
        <w:rPr>
          <w:rFonts w:hint="eastAsia"/>
        </w:rPr>
        <w:t>5G</w:t>
      </w:r>
      <w:r w:rsidR="00460472" w:rsidRPr="00883549">
        <w:rPr>
          <w:rFonts w:hint="eastAsia"/>
        </w:rPr>
        <w:t>全连接工厂标杆</w:t>
      </w:r>
      <w:r w:rsidR="00460472" w:rsidRPr="00883549">
        <w:rPr>
          <w:rFonts w:eastAsiaTheme="minorEastAsia"/>
        </w:rPr>
        <w:t>。</w:t>
      </w:r>
    </w:p>
    <w:p w14:paraId="1C618B87"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40" w:name="_Toc121294628"/>
      <w:bookmarkStart w:id="541" w:name="_Toc130371084"/>
      <w:r w:rsidRPr="00883549">
        <w:rPr>
          <w:rFonts w:eastAsia="楷体_GB2312" w:hint="eastAsia"/>
          <w:color w:val="000000" w:themeColor="text1"/>
          <w:sz w:val="30"/>
          <w:szCs w:val="30"/>
        </w:rPr>
        <w:lastRenderedPageBreak/>
        <w:t>航空航天</w:t>
      </w:r>
      <w:r w:rsidRPr="00883549">
        <w:rPr>
          <w:rFonts w:eastAsia="楷体_GB2312"/>
          <w:color w:val="000000" w:themeColor="text1"/>
          <w:sz w:val="30"/>
          <w:szCs w:val="30"/>
        </w:rPr>
        <w:t>行业应用</w:t>
      </w:r>
      <w:bookmarkEnd w:id="540"/>
      <w:bookmarkEnd w:id="541"/>
    </w:p>
    <w:p w14:paraId="65327D07" w14:textId="3240FEBE" w:rsidR="00460472" w:rsidRPr="00883549" w:rsidRDefault="00460472" w:rsidP="00DF05C0">
      <w:pPr>
        <w:ind w:firstLine="420"/>
      </w:pPr>
      <w:r w:rsidRPr="00883549">
        <w:rPr>
          <w:rFonts w:hint="eastAsia"/>
          <w:bCs/>
        </w:rPr>
        <w:t>航空航天行业，尤其是航空工业</w:t>
      </w:r>
      <w:r w:rsidRPr="00883549">
        <w:rPr>
          <w:bCs/>
        </w:rPr>
        <w:t>企业</w:t>
      </w:r>
      <w:r w:rsidRPr="00883549">
        <w:rPr>
          <w:rFonts w:hint="eastAsia"/>
          <w:bCs/>
        </w:rPr>
        <w:t>加大网络系统、工况检测</w:t>
      </w:r>
      <w:r w:rsidRPr="00883549">
        <w:rPr>
          <w:bCs/>
        </w:rPr>
        <w:t>、</w:t>
      </w:r>
      <w:r w:rsidRPr="00883549">
        <w:rPr>
          <w:rFonts w:hint="eastAsia"/>
          <w:bCs/>
        </w:rPr>
        <w:t>数字系统</w:t>
      </w:r>
      <w:r w:rsidRPr="00883549">
        <w:rPr>
          <w:bCs/>
        </w:rPr>
        <w:t>等</w:t>
      </w:r>
      <w:r w:rsidRPr="00883549">
        <w:rPr>
          <w:rFonts w:hint="eastAsia"/>
          <w:bCs/>
        </w:rPr>
        <w:t>技术创新，实现高效质检</w:t>
      </w:r>
      <w:r w:rsidRPr="00883549">
        <w:rPr>
          <w:bCs/>
        </w:rPr>
        <w:t>、</w:t>
      </w:r>
      <w:r w:rsidRPr="00883549">
        <w:rPr>
          <w:rFonts w:hint="eastAsia"/>
          <w:bCs/>
        </w:rPr>
        <w:t>保障生产稳定</w:t>
      </w:r>
      <w:r w:rsidRPr="00883549">
        <w:rPr>
          <w:bCs/>
        </w:rPr>
        <w:t>、</w:t>
      </w:r>
      <w:r w:rsidRPr="00883549">
        <w:rPr>
          <w:rFonts w:hint="eastAsia"/>
          <w:bCs/>
        </w:rPr>
        <w:t>提高维修效率。</w:t>
      </w:r>
      <w:r w:rsidRPr="00883549">
        <w:rPr>
          <w:rFonts w:hint="eastAsia"/>
          <w:b/>
          <w:bCs/>
        </w:rPr>
        <w:t>一是构建智能网络系统，实现高效质检。</w:t>
      </w:r>
      <w:proofErr w:type="gramStart"/>
      <w:r w:rsidR="00250EBC" w:rsidRPr="00883549">
        <w:rPr>
          <w:rFonts w:hint="eastAsia"/>
          <w:bCs/>
        </w:rPr>
        <w:t>中国商飞与</w:t>
      </w:r>
      <w:proofErr w:type="gramEnd"/>
      <w:r w:rsidR="00250EBC" w:rsidRPr="00883549">
        <w:rPr>
          <w:rFonts w:hint="eastAsia"/>
          <w:bCs/>
        </w:rPr>
        <w:t>中国联通合作建成</w:t>
      </w:r>
      <w:r w:rsidR="00250EBC" w:rsidRPr="00883549">
        <w:rPr>
          <w:rFonts w:hint="eastAsia"/>
          <w:bCs/>
        </w:rPr>
        <w:t>5G</w:t>
      </w:r>
      <w:r w:rsidR="00250EBC" w:rsidRPr="00883549">
        <w:rPr>
          <w:rFonts w:hint="eastAsia"/>
          <w:bCs/>
        </w:rPr>
        <w:t>全连接工厂，实现制造过程数据共享、敏捷互联、应用云化、设计制造协同、设计试验协同，从成本、效率、质量等方面</w:t>
      </w:r>
      <w:proofErr w:type="gramStart"/>
      <w:r w:rsidR="00250EBC" w:rsidRPr="00883549">
        <w:rPr>
          <w:rFonts w:hint="eastAsia"/>
          <w:bCs/>
        </w:rPr>
        <w:t>助力商飞</w:t>
      </w:r>
      <w:proofErr w:type="gramEnd"/>
      <w:r w:rsidR="00250EBC" w:rsidRPr="00883549">
        <w:rPr>
          <w:rFonts w:hint="eastAsia"/>
          <w:bCs/>
        </w:rPr>
        <w:t>高质量智能制造的实施。</w:t>
      </w:r>
      <w:r w:rsidRPr="00883549">
        <w:rPr>
          <w:rFonts w:hint="eastAsia"/>
          <w:bCs/>
        </w:rPr>
        <w:t>企业借助“</w:t>
      </w:r>
      <w:r w:rsidRPr="00883549">
        <w:rPr>
          <w:rFonts w:hint="eastAsia"/>
          <w:bCs/>
        </w:rPr>
        <w:t>5G+</w:t>
      </w:r>
      <w:r w:rsidRPr="00883549">
        <w:rPr>
          <w:rFonts w:hint="eastAsia"/>
          <w:bCs/>
        </w:rPr>
        <w:t>工业互联网”在飞机表面铆钉检测环节实现质检效率的提升。</w:t>
      </w:r>
      <w:r w:rsidRPr="00883549">
        <w:rPr>
          <w:rFonts w:hint="eastAsia"/>
          <w:b/>
          <w:bCs/>
        </w:rPr>
        <w:t>二</w:t>
      </w:r>
      <w:r w:rsidRPr="00883549">
        <w:rPr>
          <w:b/>
          <w:bCs/>
        </w:rPr>
        <w:t>是</w:t>
      </w:r>
      <w:r w:rsidRPr="00883549">
        <w:rPr>
          <w:rFonts w:hint="eastAsia"/>
          <w:b/>
          <w:bCs/>
        </w:rPr>
        <w:t>实现工况高效</w:t>
      </w:r>
      <w:r w:rsidRPr="00883549">
        <w:rPr>
          <w:b/>
          <w:bCs/>
        </w:rPr>
        <w:t>监测</w:t>
      </w:r>
      <w:r w:rsidRPr="00883549">
        <w:rPr>
          <w:rFonts w:hint="eastAsia"/>
          <w:b/>
          <w:bCs/>
        </w:rPr>
        <w:t>，保障生产稳定</w:t>
      </w:r>
      <w:r w:rsidRPr="00883549">
        <w:rPr>
          <w:b/>
          <w:bCs/>
        </w:rPr>
        <w:t>。</w:t>
      </w:r>
      <w:r w:rsidR="00363D90" w:rsidRPr="00883549">
        <w:rPr>
          <w:rFonts w:hint="eastAsia"/>
          <w:bCs/>
        </w:rPr>
        <w:t>中国航发南方公司</w:t>
      </w:r>
      <w:r w:rsidRPr="00883549">
        <w:t>与中国电信合作，</w:t>
      </w:r>
      <w:r w:rsidRPr="00883549">
        <w:rPr>
          <w:rFonts w:hint="eastAsia"/>
        </w:rPr>
        <w:t>实现生产单元模拟场景</w:t>
      </w:r>
      <w:r w:rsidRPr="00883549">
        <w:t>的应用。</w:t>
      </w:r>
      <w:r w:rsidRPr="00883549">
        <w:rPr>
          <w:rFonts w:hint="eastAsia"/>
        </w:rPr>
        <w:t>企业实施“</w:t>
      </w:r>
      <w:r w:rsidRPr="00883549">
        <w:rPr>
          <w:rFonts w:hint="eastAsia"/>
        </w:rPr>
        <w:t>5G</w:t>
      </w:r>
      <w:r w:rsidRPr="00883549">
        <w:rPr>
          <w:rFonts w:hint="eastAsia"/>
        </w:rPr>
        <w:t>智能工厂”技术方案，实时</w:t>
      </w:r>
      <w:proofErr w:type="gramStart"/>
      <w:r w:rsidRPr="00883549">
        <w:rPr>
          <w:rFonts w:hint="eastAsia"/>
        </w:rPr>
        <w:t>监控叶盘生产</w:t>
      </w:r>
      <w:proofErr w:type="gramEnd"/>
      <w:r w:rsidRPr="00883549">
        <w:rPr>
          <w:rFonts w:hint="eastAsia"/>
        </w:rPr>
        <w:t>过程，精准高效地掌握生产制造等流程，</w:t>
      </w:r>
      <w:r w:rsidR="001B5A56" w:rsidRPr="00883549">
        <w:rPr>
          <w:rFonts w:hint="eastAsia"/>
        </w:rPr>
        <w:t>提高良品率。企业的工业互联网平台从智能传感器和机器控制系统收集实时数据，进行大数据分析，</w:t>
      </w:r>
      <w:r w:rsidRPr="00883549">
        <w:rPr>
          <w:rFonts w:hint="eastAsia"/>
        </w:rPr>
        <w:t>使设备</w:t>
      </w:r>
      <w:r w:rsidR="001B5A56" w:rsidRPr="00883549">
        <w:rPr>
          <w:rFonts w:hint="eastAsia"/>
        </w:rPr>
        <w:t>达到</w:t>
      </w:r>
      <w:r w:rsidRPr="00883549">
        <w:rPr>
          <w:rFonts w:hint="eastAsia"/>
        </w:rPr>
        <w:t>最佳生产状态。</w:t>
      </w:r>
      <w:r w:rsidRPr="00883549">
        <w:rPr>
          <w:rFonts w:hint="eastAsia"/>
          <w:b/>
          <w:bCs/>
        </w:rPr>
        <w:t>三</w:t>
      </w:r>
      <w:r w:rsidRPr="00883549">
        <w:rPr>
          <w:b/>
          <w:bCs/>
        </w:rPr>
        <w:t>是</w:t>
      </w:r>
      <w:r w:rsidRPr="00883549">
        <w:rPr>
          <w:rFonts w:hint="eastAsia"/>
          <w:b/>
          <w:bCs/>
        </w:rPr>
        <w:t>打造智能数字系统</w:t>
      </w:r>
      <w:r w:rsidRPr="00883549">
        <w:rPr>
          <w:b/>
          <w:bCs/>
        </w:rPr>
        <w:t>，</w:t>
      </w:r>
      <w:r w:rsidRPr="00883549">
        <w:rPr>
          <w:rFonts w:hint="eastAsia"/>
          <w:b/>
          <w:bCs/>
        </w:rPr>
        <w:t>提升维修效率</w:t>
      </w:r>
      <w:r w:rsidRPr="00883549">
        <w:rPr>
          <w:b/>
          <w:bCs/>
        </w:rPr>
        <w:t>。</w:t>
      </w:r>
      <w:r w:rsidR="005E0A91" w:rsidRPr="00883549">
        <w:rPr>
          <w:rFonts w:hint="eastAsia"/>
        </w:rPr>
        <w:t>中国南方航空</w:t>
      </w:r>
      <w:r w:rsidRPr="00883549">
        <w:rPr>
          <w:rFonts w:hint="eastAsia"/>
        </w:rPr>
        <w:t>联合中国电信，引入</w:t>
      </w:r>
      <w:r w:rsidRPr="00883549">
        <w:rPr>
          <w:rFonts w:hint="eastAsia"/>
        </w:rPr>
        <w:t>AI</w:t>
      </w:r>
      <w:r w:rsidRPr="00883549">
        <w:rPr>
          <w:rFonts w:hint="eastAsia"/>
        </w:rPr>
        <w:t>、</w:t>
      </w:r>
      <w:r w:rsidRPr="00883549">
        <w:rPr>
          <w:rFonts w:hint="eastAsia"/>
        </w:rPr>
        <w:t>AR</w:t>
      </w:r>
      <w:r w:rsidRPr="00883549">
        <w:rPr>
          <w:rFonts w:hint="eastAsia"/>
        </w:rPr>
        <w:t>、</w:t>
      </w:r>
      <w:proofErr w:type="gramStart"/>
      <w:r w:rsidRPr="00883549">
        <w:rPr>
          <w:rFonts w:hint="eastAsia"/>
        </w:rPr>
        <w:t>云计算</w:t>
      </w:r>
      <w:proofErr w:type="gramEnd"/>
      <w:r w:rsidRPr="00883549">
        <w:rPr>
          <w:rFonts w:hint="eastAsia"/>
        </w:rPr>
        <w:t>等技术，打造“数字飞机”，提升民航维修业务的全流程精准管控水平，实现设备故障诊断场景的应用。企业</w:t>
      </w:r>
      <w:proofErr w:type="gramStart"/>
      <w:r w:rsidRPr="00883549">
        <w:rPr>
          <w:rFonts w:hint="eastAsia"/>
        </w:rPr>
        <w:t>构建云</w:t>
      </w:r>
      <w:proofErr w:type="gramEnd"/>
      <w:r w:rsidRPr="00883549">
        <w:rPr>
          <w:rFonts w:hint="eastAsia"/>
        </w:rPr>
        <w:t>平台和维修设施的实时通信、海量传感器与人工智能平台的信息交互，结合</w:t>
      </w:r>
      <w:r w:rsidRPr="00883549">
        <w:rPr>
          <w:rFonts w:hint="eastAsia"/>
        </w:rPr>
        <w:t>5G</w:t>
      </w:r>
      <w:r w:rsidRPr="00883549">
        <w:rPr>
          <w:rFonts w:hint="eastAsia"/>
        </w:rPr>
        <w:t>网络高带宽、低时延等特性，为企业提升维修效率。</w:t>
      </w:r>
    </w:p>
    <w:p w14:paraId="5CF35E37"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42" w:name="_Toc12161"/>
      <w:bookmarkStart w:id="543" w:name="_Toc121294629"/>
      <w:bookmarkStart w:id="544" w:name="_Toc6001"/>
      <w:bookmarkStart w:id="545" w:name="_Toc20234"/>
      <w:bookmarkStart w:id="546" w:name="_Toc60"/>
      <w:bookmarkStart w:id="547" w:name="_Toc6029"/>
      <w:bookmarkStart w:id="548" w:name="_Toc130371085"/>
      <w:r w:rsidRPr="00883549">
        <w:rPr>
          <w:rFonts w:eastAsia="楷体_GB2312"/>
          <w:color w:val="000000" w:themeColor="text1"/>
          <w:sz w:val="30"/>
          <w:szCs w:val="30"/>
        </w:rPr>
        <w:t>石化化工行业应用</w:t>
      </w:r>
      <w:bookmarkEnd w:id="542"/>
      <w:bookmarkEnd w:id="543"/>
      <w:bookmarkEnd w:id="544"/>
      <w:bookmarkEnd w:id="545"/>
      <w:bookmarkEnd w:id="546"/>
      <w:bookmarkEnd w:id="547"/>
      <w:bookmarkEnd w:id="548"/>
    </w:p>
    <w:p w14:paraId="7F725AAA" w14:textId="26805F5D" w:rsidR="00460472" w:rsidRPr="00883549" w:rsidRDefault="00460472" w:rsidP="00DF05C0">
      <w:pPr>
        <w:ind w:firstLine="420"/>
      </w:pPr>
      <w:r w:rsidRPr="00883549">
        <w:rPr>
          <w:bCs/>
        </w:rPr>
        <w:t>石化化工</w:t>
      </w:r>
      <w:r w:rsidR="000353A9" w:rsidRPr="00883549">
        <w:rPr>
          <w:rFonts w:hint="eastAsia"/>
          <w:bCs/>
        </w:rPr>
        <w:t>行业</w:t>
      </w:r>
      <w:r w:rsidRPr="00883549">
        <w:rPr>
          <w:bCs/>
        </w:rPr>
        <w:t>企业</w:t>
      </w:r>
      <w:r w:rsidRPr="00883549">
        <w:rPr>
          <w:rFonts w:hint="eastAsia"/>
          <w:bCs/>
        </w:rPr>
        <w:t>加大智能分析、</w:t>
      </w:r>
      <w:r w:rsidR="006B45B5" w:rsidRPr="00883549">
        <w:rPr>
          <w:rFonts w:hint="eastAsia"/>
          <w:bCs/>
        </w:rPr>
        <w:t>智能巡检</w:t>
      </w:r>
      <w:r w:rsidRPr="00883549">
        <w:rPr>
          <w:bCs/>
        </w:rPr>
        <w:t>、</w:t>
      </w:r>
      <w:r w:rsidRPr="00883549">
        <w:rPr>
          <w:rFonts w:hint="eastAsia"/>
          <w:bCs/>
        </w:rPr>
        <w:t>数字</w:t>
      </w:r>
      <w:proofErr w:type="gramStart"/>
      <w:r w:rsidRPr="00883549">
        <w:rPr>
          <w:rFonts w:hint="eastAsia"/>
          <w:bCs/>
        </w:rPr>
        <w:t>孪生</w:t>
      </w:r>
      <w:r w:rsidRPr="00883549">
        <w:rPr>
          <w:bCs/>
        </w:rPr>
        <w:t>等</w:t>
      </w:r>
      <w:proofErr w:type="gramEnd"/>
      <w:r w:rsidRPr="00883549">
        <w:rPr>
          <w:rFonts w:hint="eastAsia"/>
          <w:bCs/>
        </w:rPr>
        <w:t>技术创新，实现主动运维</w:t>
      </w:r>
      <w:r w:rsidRPr="00883549">
        <w:rPr>
          <w:bCs/>
        </w:rPr>
        <w:t>、</w:t>
      </w:r>
      <w:r w:rsidRPr="00883549">
        <w:rPr>
          <w:rFonts w:hint="eastAsia"/>
          <w:bCs/>
        </w:rPr>
        <w:t>提高检测效率</w:t>
      </w:r>
      <w:r w:rsidRPr="00883549">
        <w:rPr>
          <w:bCs/>
        </w:rPr>
        <w:t>、</w:t>
      </w:r>
      <w:r w:rsidRPr="00883549">
        <w:rPr>
          <w:rFonts w:hint="eastAsia"/>
          <w:bCs/>
        </w:rPr>
        <w:t>降低生产成本。</w:t>
      </w:r>
      <w:r w:rsidRPr="00883549">
        <w:rPr>
          <w:rFonts w:hint="eastAsia"/>
          <w:b/>
          <w:bCs/>
        </w:rPr>
        <w:t>一是打造智能分析系统，实现主动运维。</w:t>
      </w:r>
      <w:r w:rsidR="00F74D49" w:rsidRPr="00883549">
        <w:rPr>
          <w:rFonts w:hint="eastAsia"/>
          <w:bCs/>
        </w:rPr>
        <w:t>中国海洋</w:t>
      </w:r>
      <w:r w:rsidR="00F74D49" w:rsidRPr="00883549">
        <w:rPr>
          <w:bCs/>
        </w:rPr>
        <w:t>石油</w:t>
      </w:r>
      <w:r w:rsidRPr="00883549">
        <w:rPr>
          <w:rFonts w:hint="eastAsia"/>
          <w:bCs/>
        </w:rPr>
        <w:t>集团与中国移动合作，开展“</w:t>
      </w:r>
      <w:r w:rsidRPr="00883549">
        <w:rPr>
          <w:rFonts w:hint="eastAsia"/>
          <w:bCs/>
        </w:rPr>
        <w:t>5G</w:t>
      </w:r>
      <w:r w:rsidRPr="00883549">
        <w:rPr>
          <w:rFonts w:hint="eastAsia"/>
          <w:bCs/>
        </w:rPr>
        <w:t>智慧海油”项</w:t>
      </w:r>
      <w:r w:rsidR="006B45B5" w:rsidRPr="00883549">
        <w:rPr>
          <w:rFonts w:hint="eastAsia"/>
          <w:bCs/>
        </w:rPr>
        <w:t>目建设，实现</w:t>
      </w:r>
      <w:r w:rsidRPr="00883549">
        <w:rPr>
          <w:rFonts w:hint="eastAsia"/>
          <w:bCs/>
        </w:rPr>
        <w:t>设备预测维护</w:t>
      </w:r>
      <w:r w:rsidR="006B45B5" w:rsidRPr="00883549">
        <w:rPr>
          <w:rFonts w:hint="eastAsia"/>
          <w:bCs/>
        </w:rPr>
        <w:t>的</w:t>
      </w:r>
      <w:r w:rsidRPr="00883549">
        <w:rPr>
          <w:rFonts w:hint="eastAsia"/>
          <w:bCs/>
        </w:rPr>
        <w:t>应用。企业通过独享的</w:t>
      </w:r>
      <w:r w:rsidRPr="00883549">
        <w:rPr>
          <w:rFonts w:hint="eastAsia"/>
          <w:bCs/>
        </w:rPr>
        <w:t>5G</w:t>
      </w:r>
      <w:r w:rsidR="006B45B5" w:rsidRPr="00883549">
        <w:rPr>
          <w:rFonts w:hint="eastAsia"/>
          <w:bCs/>
        </w:rPr>
        <w:t>基站远距离实时采集、传输井口平台生产设备的温度、压力、电压、水温、电流、损耗等</w:t>
      </w:r>
      <w:r w:rsidRPr="00883549">
        <w:rPr>
          <w:rFonts w:hint="eastAsia"/>
          <w:bCs/>
        </w:rPr>
        <w:t>数据至中心平台。企业中心平台基于设备大数据和故障模型，利用人工智能等技术，实时分析设备运行参数和历史健康数据，判断设备健康状态，提前预测设备故障，变被动运维为主动运维。</w:t>
      </w:r>
      <w:r w:rsidRPr="00883549">
        <w:rPr>
          <w:rFonts w:hint="eastAsia"/>
          <w:b/>
          <w:bCs/>
        </w:rPr>
        <w:t>二是</w:t>
      </w:r>
      <w:r w:rsidR="0058530D" w:rsidRPr="00883549">
        <w:rPr>
          <w:rFonts w:hint="eastAsia"/>
          <w:b/>
          <w:bCs/>
        </w:rPr>
        <w:t>应用</w:t>
      </w:r>
      <w:r w:rsidRPr="00883549">
        <w:rPr>
          <w:rFonts w:hint="eastAsia"/>
          <w:b/>
          <w:bCs/>
        </w:rPr>
        <w:t>智能巡检，提高检测效率。</w:t>
      </w:r>
      <w:r w:rsidRPr="00883549">
        <w:rPr>
          <w:rFonts w:hint="eastAsia"/>
          <w:bCs/>
        </w:rPr>
        <w:t>某</w:t>
      </w:r>
      <w:r w:rsidRPr="00883549">
        <w:rPr>
          <w:rFonts w:hint="eastAsia"/>
        </w:rPr>
        <w:t>炼化企业与中国移动合作，</w:t>
      </w:r>
      <w:r w:rsidR="006B45B5" w:rsidRPr="00883549">
        <w:rPr>
          <w:rFonts w:hint="eastAsia"/>
        </w:rPr>
        <w:t>建立炼化一体化智能生产管控平台，实现无人智能巡检场景的</w:t>
      </w:r>
      <w:r w:rsidRPr="00883549">
        <w:rPr>
          <w:rFonts w:hint="eastAsia"/>
        </w:rPr>
        <w:t>应用。企业通过</w:t>
      </w:r>
      <w:r w:rsidRPr="00883549">
        <w:t>5G+</w:t>
      </w:r>
      <w:r w:rsidRPr="00883549">
        <w:rPr>
          <w:rFonts w:hint="eastAsia"/>
        </w:rPr>
        <w:t>机器人技术赋能炼化生产巡检，利用机器人搭载</w:t>
      </w:r>
      <w:r w:rsidR="006B45B5" w:rsidRPr="00883549">
        <w:rPr>
          <w:rFonts w:hint="eastAsia"/>
        </w:rPr>
        <w:t>的仪器</w:t>
      </w:r>
      <w:r w:rsidRPr="00883549">
        <w:rPr>
          <w:rFonts w:hint="eastAsia"/>
        </w:rPr>
        <w:t>查找泄漏点和测定泄漏浓度，检测生产、输送和储存过程中</w:t>
      </w:r>
      <w:r w:rsidRPr="00883549">
        <w:t>VOC</w:t>
      </w:r>
      <w:r w:rsidR="00A126E3" w:rsidRPr="00883549">
        <w:rPr>
          <w:rStyle w:val="affc"/>
        </w:rPr>
        <w:footnoteReference w:id="91"/>
      </w:r>
      <w:r w:rsidR="006B45B5" w:rsidRPr="00883549">
        <w:rPr>
          <w:rFonts w:hint="eastAsia"/>
        </w:rPr>
        <w:t>的</w:t>
      </w:r>
      <w:r w:rsidRPr="00883549">
        <w:rPr>
          <w:rFonts w:hint="eastAsia"/>
        </w:rPr>
        <w:t>泄漏情况，并对超过一定浓度的泄漏点进行修复，提高了检测效率。</w:t>
      </w:r>
      <w:r w:rsidRPr="00883549">
        <w:rPr>
          <w:rFonts w:hint="eastAsia"/>
          <w:b/>
          <w:bCs/>
        </w:rPr>
        <w:t>三是构建数字孪生系统，降低生产成本。</w:t>
      </w:r>
      <w:r w:rsidR="007F0C1A" w:rsidRPr="00883549">
        <w:rPr>
          <w:rFonts w:hint="eastAsia"/>
          <w:bCs/>
        </w:rPr>
        <w:t>江西蓝星星火有机硅有限公司</w:t>
      </w:r>
      <w:r w:rsidRPr="00883549">
        <w:rPr>
          <w:rFonts w:hint="eastAsia"/>
        </w:rPr>
        <w:t>与中国电信合作，</w:t>
      </w:r>
      <w:r w:rsidRPr="00883549">
        <w:rPr>
          <w:rFonts w:hint="eastAsia"/>
        </w:rPr>
        <w:lastRenderedPageBreak/>
        <w:t>打造“</w:t>
      </w:r>
      <w:r w:rsidRPr="00883549">
        <w:rPr>
          <w:rFonts w:hint="eastAsia"/>
        </w:rPr>
        <w:t>5G+</w:t>
      </w:r>
      <w:r w:rsidRPr="00883549">
        <w:rPr>
          <w:rFonts w:hint="eastAsia"/>
        </w:rPr>
        <w:t>智能化工”项目，实现生产单元模拟。企业通过智能手环、</w:t>
      </w:r>
      <w:r w:rsidRPr="00883549">
        <w:rPr>
          <w:rFonts w:hint="eastAsia"/>
        </w:rPr>
        <w:t>5G</w:t>
      </w:r>
      <w:r w:rsidRPr="00883549">
        <w:rPr>
          <w:rFonts w:hint="eastAsia"/>
        </w:rPr>
        <w:t>工业网关等对工厂里的人、机、物等多种要素进行数据采集，汇聚到企业数据中心。企业进而将采集的数据与三维模型数据进行融合，实现虚拟设备与物理设备的联动控制、静态数据查询和运行状态</w:t>
      </w:r>
      <w:r w:rsidR="0038583F" w:rsidRPr="00883549">
        <w:rPr>
          <w:rFonts w:hint="eastAsia"/>
        </w:rPr>
        <w:t>的</w:t>
      </w:r>
      <w:r w:rsidRPr="00883549">
        <w:rPr>
          <w:rFonts w:hint="eastAsia"/>
        </w:rPr>
        <w:t>实时展示，有利于降低生产管理成本。</w:t>
      </w:r>
    </w:p>
    <w:p w14:paraId="610D212B"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49" w:name="_Toc14390"/>
      <w:bookmarkStart w:id="550" w:name="_Toc4658"/>
      <w:bookmarkStart w:id="551" w:name="_Toc10360"/>
      <w:bookmarkStart w:id="552" w:name="_Toc24884"/>
      <w:bookmarkStart w:id="553" w:name="_Toc121294630"/>
      <w:bookmarkStart w:id="554" w:name="_Toc26837"/>
      <w:bookmarkStart w:id="555" w:name="_Toc130371086"/>
      <w:r w:rsidRPr="00883549">
        <w:rPr>
          <w:rFonts w:eastAsia="楷体_GB2312"/>
          <w:color w:val="000000" w:themeColor="text1"/>
          <w:sz w:val="30"/>
          <w:szCs w:val="30"/>
        </w:rPr>
        <w:t>建材行业应用</w:t>
      </w:r>
      <w:bookmarkEnd w:id="549"/>
      <w:bookmarkEnd w:id="550"/>
      <w:bookmarkEnd w:id="551"/>
      <w:bookmarkEnd w:id="552"/>
      <w:bookmarkEnd w:id="553"/>
      <w:bookmarkEnd w:id="554"/>
      <w:bookmarkEnd w:id="555"/>
    </w:p>
    <w:p w14:paraId="4FBE60BC" w14:textId="6AA19F19" w:rsidR="00460472" w:rsidRPr="00883549" w:rsidRDefault="00460472" w:rsidP="00DF05C0">
      <w:pPr>
        <w:ind w:firstLine="420"/>
      </w:pPr>
      <w:r w:rsidRPr="00883549">
        <w:rPr>
          <w:bCs/>
        </w:rPr>
        <w:t>建材</w:t>
      </w:r>
      <w:r w:rsidR="000353A9" w:rsidRPr="00883549">
        <w:rPr>
          <w:rFonts w:hint="eastAsia"/>
          <w:bCs/>
        </w:rPr>
        <w:t>行业</w:t>
      </w:r>
      <w:r w:rsidRPr="00883549">
        <w:rPr>
          <w:bCs/>
        </w:rPr>
        <w:t>企业</w:t>
      </w:r>
      <w:r w:rsidRPr="00883549">
        <w:rPr>
          <w:rFonts w:hint="eastAsia"/>
          <w:bCs/>
        </w:rPr>
        <w:t>基于工业互联网进行数据分析、回溯管理和</w:t>
      </w:r>
      <w:r w:rsidR="0058530D" w:rsidRPr="00883549">
        <w:rPr>
          <w:rFonts w:hint="eastAsia"/>
          <w:bCs/>
        </w:rPr>
        <w:t>现场监测</w:t>
      </w:r>
      <w:r w:rsidRPr="00883549">
        <w:rPr>
          <w:rFonts w:hint="eastAsia"/>
          <w:bCs/>
        </w:rPr>
        <w:t>等技术创新，保障生产运行、</w:t>
      </w:r>
      <w:r w:rsidRPr="00883549">
        <w:rPr>
          <w:bCs/>
        </w:rPr>
        <w:t>降低运营成本、提高生产效率。</w:t>
      </w:r>
      <w:r w:rsidRPr="00883549">
        <w:rPr>
          <w:rFonts w:hint="eastAsia"/>
          <w:b/>
          <w:bCs/>
        </w:rPr>
        <w:t>一</w:t>
      </w:r>
      <w:r w:rsidRPr="00883549">
        <w:rPr>
          <w:b/>
          <w:bCs/>
        </w:rPr>
        <w:t>是</w:t>
      </w:r>
      <w:r w:rsidR="0038583F" w:rsidRPr="00883549">
        <w:rPr>
          <w:rFonts w:hint="eastAsia"/>
          <w:b/>
          <w:bCs/>
        </w:rPr>
        <w:t>开展</w:t>
      </w:r>
      <w:r w:rsidR="00DD4F4C" w:rsidRPr="00883549">
        <w:rPr>
          <w:rFonts w:hint="eastAsia"/>
          <w:b/>
          <w:bCs/>
        </w:rPr>
        <w:t>过程</w:t>
      </w:r>
      <w:r w:rsidRPr="00883549">
        <w:rPr>
          <w:rFonts w:hint="eastAsia"/>
          <w:b/>
          <w:bCs/>
        </w:rPr>
        <w:t>数据分析</w:t>
      </w:r>
      <w:r w:rsidRPr="00883549">
        <w:rPr>
          <w:b/>
          <w:bCs/>
        </w:rPr>
        <w:t>，</w:t>
      </w:r>
      <w:r w:rsidRPr="00883549">
        <w:rPr>
          <w:rFonts w:hint="eastAsia"/>
          <w:b/>
          <w:bCs/>
        </w:rPr>
        <w:t>保障生产运行</w:t>
      </w:r>
      <w:r w:rsidRPr="00883549">
        <w:rPr>
          <w:b/>
          <w:bCs/>
        </w:rPr>
        <w:t>。</w:t>
      </w:r>
      <w:r w:rsidR="00AB659C" w:rsidRPr="00883549">
        <w:rPr>
          <w:rFonts w:hint="eastAsia"/>
          <w:bCs/>
        </w:rPr>
        <w:t>泰山玻璃纤维有限公司</w:t>
      </w:r>
      <w:r w:rsidRPr="00883549">
        <w:rPr>
          <w:rFonts w:hint="eastAsia"/>
          <w:bCs/>
        </w:rPr>
        <w:t>与中国移动合作，开展</w:t>
      </w:r>
      <w:r w:rsidRPr="00883549">
        <w:rPr>
          <w:rFonts w:hint="eastAsia"/>
        </w:rPr>
        <w:t>了“</w:t>
      </w:r>
      <w:r w:rsidRPr="00883549">
        <w:t>5G</w:t>
      </w:r>
      <w:r w:rsidRPr="00883549">
        <w:rPr>
          <w:rFonts w:hint="eastAsia"/>
        </w:rPr>
        <w:t>智慧工厂”项目的建设，实现了厂区智能理货。企业基于</w:t>
      </w:r>
      <w:r w:rsidRPr="00883549">
        <w:rPr>
          <w:rFonts w:hint="eastAsia"/>
        </w:rPr>
        <w:t>5G</w:t>
      </w:r>
      <w:r w:rsidRPr="00883549">
        <w:rPr>
          <w:rFonts w:hint="eastAsia"/>
        </w:rPr>
        <w:t>网络对</w:t>
      </w:r>
      <w:r w:rsidR="0038583F" w:rsidRPr="00883549">
        <w:rPr>
          <w:rFonts w:hint="eastAsia"/>
        </w:rPr>
        <w:t>生产</w:t>
      </w:r>
      <w:r w:rsidRPr="00883549">
        <w:rPr>
          <w:rFonts w:hint="eastAsia"/>
        </w:rPr>
        <w:t>过程数</w:t>
      </w:r>
      <w:r w:rsidR="00262B88" w:rsidRPr="00883549">
        <w:rPr>
          <w:rFonts w:hint="eastAsia"/>
        </w:rPr>
        <w:t>据进行实时采集、上传和分析处理，实现了各类型纱团的自动分拣。企业系统</w:t>
      </w:r>
      <w:r w:rsidRPr="00883549">
        <w:rPr>
          <w:rFonts w:hint="eastAsia"/>
        </w:rPr>
        <w:t>根据收到的出入库单据或人工指令下达出入库任务，实现了物料</w:t>
      </w:r>
      <w:r w:rsidR="000353A9" w:rsidRPr="00883549">
        <w:rPr>
          <w:rFonts w:hint="eastAsia"/>
        </w:rPr>
        <w:t>及产品的自动出入库，保证了拉丝、烘干、包装等重要环节的连续运行</w:t>
      </w:r>
      <w:r w:rsidRPr="00883549">
        <w:rPr>
          <w:rFonts w:hint="eastAsia"/>
        </w:rPr>
        <w:t>。</w:t>
      </w:r>
      <w:r w:rsidRPr="00883549">
        <w:rPr>
          <w:rFonts w:hint="eastAsia"/>
          <w:b/>
          <w:bCs/>
        </w:rPr>
        <w:t>二是</w:t>
      </w:r>
      <w:r w:rsidRPr="00883549">
        <w:rPr>
          <w:rFonts w:hint="eastAsia"/>
          <w:b/>
        </w:rPr>
        <w:t>形成生产回溯系统</w:t>
      </w:r>
      <w:r w:rsidRPr="00883549">
        <w:rPr>
          <w:rFonts w:hint="eastAsia"/>
          <w:b/>
          <w:bCs/>
        </w:rPr>
        <w:t>，降低运营成本。</w:t>
      </w:r>
      <w:r w:rsidR="00AD0A46" w:rsidRPr="00883549">
        <w:rPr>
          <w:rFonts w:hint="eastAsia"/>
          <w:bCs/>
        </w:rPr>
        <w:t>福建良瓷科技有限公司</w:t>
      </w:r>
      <w:r w:rsidRPr="00883549">
        <w:rPr>
          <w:rFonts w:hint="eastAsia"/>
        </w:rPr>
        <w:t>与中国电信合作，开展“</w:t>
      </w:r>
      <w:r w:rsidRPr="00883549">
        <w:rPr>
          <w:rFonts w:hint="eastAsia"/>
        </w:rPr>
        <w:t>5G</w:t>
      </w:r>
      <w:r w:rsidRPr="00883549">
        <w:rPr>
          <w:rFonts w:hint="eastAsia"/>
        </w:rPr>
        <w:t>智慧工厂”项目建设，在生产过程溯源中开展应用。企业对卫浴陶瓷生产设备进行</w:t>
      </w:r>
      <w:r w:rsidRPr="00883549">
        <w:rPr>
          <w:rFonts w:hint="eastAsia"/>
        </w:rPr>
        <w:t>5G</w:t>
      </w:r>
      <w:r w:rsidRPr="00883549">
        <w:rPr>
          <w:rFonts w:hint="eastAsia"/>
        </w:rPr>
        <w:t>智能化升级，提高了成型、烧成、包装等环节的生产效率。企业利用</w:t>
      </w:r>
      <w:r w:rsidRPr="00883549">
        <w:rPr>
          <w:rFonts w:hint="eastAsia"/>
        </w:rPr>
        <w:t>5G+MEC</w:t>
      </w:r>
      <w:r w:rsidRPr="00883549">
        <w:rPr>
          <w:rStyle w:val="affc"/>
        </w:rPr>
        <w:footnoteReference w:id="92"/>
      </w:r>
      <w:r w:rsidRPr="00883549">
        <w:rPr>
          <w:rFonts w:hint="eastAsia"/>
        </w:rPr>
        <w:t>+</w:t>
      </w:r>
      <w:r w:rsidRPr="00883549">
        <w:rPr>
          <w:rFonts w:hint="eastAsia"/>
        </w:rPr>
        <w:t>天</w:t>
      </w:r>
      <w:proofErr w:type="gramStart"/>
      <w:r w:rsidRPr="00883549">
        <w:rPr>
          <w:rFonts w:hint="eastAsia"/>
        </w:rPr>
        <w:t>翼云实现云网</w:t>
      </w:r>
      <w:proofErr w:type="gramEnd"/>
      <w:r w:rsidRPr="00883549">
        <w:rPr>
          <w:rFonts w:hint="eastAsia"/>
        </w:rPr>
        <w:t>融合，采集生产物料的一物一码等数据，实时传输至云平台，提高了追溯效率及准确性，降低运营成本。</w:t>
      </w:r>
      <w:r w:rsidRPr="00883549">
        <w:rPr>
          <w:rFonts w:hint="eastAsia"/>
          <w:b/>
          <w:bCs/>
        </w:rPr>
        <w:t>三是进行生产现场监测，提升生产效率。</w:t>
      </w:r>
      <w:r w:rsidR="00B83B41" w:rsidRPr="00883549">
        <w:rPr>
          <w:rFonts w:hint="eastAsia"/>
        </w:rPr>
        <w:t>某水泥生产企业</w:t>
      </w:r>
      <w:r w:rsidRPr="00883549">
        <w:rPr>
          <w:rFonts w:hint="eastAsia"/>
        </w:rPr>
        <w:t>与中国移动合作，打造水泥生产智能管控系统，实现了生产现场监测。该系统将采剥生产计划</w:t>
      </w:r>
      <w:r w:rsidR="00DD4F4C" w:rsidRPr="00883549">
        <w:rPr>
          <w:rFonts w:hint="eastAsia"/>
        </w:rPr>
        <w:t>、</w:t>
      </w:r>
      <w:r w:rsidRPr="00883549">
        <w:rPr>
          <w:rFonts w:hint="eastAsia"/>
        </w:rPr>
        <w:t>配矿作业计划</w:t>
      </w:r>
      <w:r w:rsidR="00DD4F4C" w:rsidRPr="00883549">
        <w:rPr>
          <w:rFonts w:hint="eastAsia"/>
        </w:rPr>
        <w:t>、</w:t>
      </w:r>
      <w:r w:rsidRPr="00883549">
        <w:rPr>
          <w:rFonts w:hint="eastAsia"/>
        </w:rPr>
        <w:t>装、运、</w:t>
      </w:r>
      <w:proofErr w:type="gramStart"/>
      <w:r w:rsidRPr="00883549">
        <w:rPr>
          <w:rFonts w:hint="eastAsia"/>
        </w:rPr>
        <w:t>卸生产</w:t>
      </w:r>
      <w:proofErr w:type="gramEnd"/>
      <w:r w:rsidRPr="00883549">
        <w:rPr>
          <w:rFonts w:hint="eastAsia"/>
        </w:rPr>
        <w:t>调度</w:t>
      </w:r>
      <w:r w:rsidR="00DD4F4C" w:rsidRPr="00883549">
        <w:rPr>
          <w:rFonts w:hint="eastAsia"/>
        </w:rPr>
        <w:t>等</w:t>
      </w:r>
      <w:r w:rsidRPr="00883549">
        <w:rPr>
          <w:rFonts w:hint="eastAsia"/>
        </w:rPr>
        <w:t>集成为一体，可实现对生产过程的实时数据采集、判断、显示、控制与管理，实时监控和优化调度电动车、挖掘机等设备的运行，对水泥生产的数据进行监测及控制，实现生产效率的提升。</w:t>
      </w:r>
    </w:p>
    <w:p w14:paraId="5591FEA3"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56" w:name="_Toc16902"/>
      <w:bookmarkStart w:id="557" w:name="_Toc5315"/>
      <w:bookmarkStart w:id="558" w:name="_Toc121294631"/>
      <w:bookmarkStart w:id="559" w:name="_Toc30562"/>
      <w:bookmarkStart w:id="560" w:name="_Toc4809"/>
      <w:bookmarkStart w:id="561" w:name="_Toc29256"/>
      <w:bookmarkStart w:id="562" w:name="_Toc130371087"/>
      <w:r w:rsidRPr="00883549">
        <w:rPr>
          <w:rFonts w:eastAsia="楷体_GB2312"/>
          <w:color w:val="000000" w:themeColor="text1"/>
          <w:sz w:val="30"/>
          <w:szCs w:val="30"/>
        </w:rPr>
        <w:t>港口行业应用</w:t>
      </w:r>
      <w:bookmarkEnd w:id="556"/>
      <w:bookmarkEnd w:id="557"/>
      <w:bookmarkEnd w:id="558"/>
      <w:bookmarkEnd w:id="559"/>
      <w:bookmarkEnd w:id="560"/>
      <w:bookmarkEnd w:id="561"/>
      <w:bookmarkEnd w:id="562"/>
    </w:p>
    <w:p w14:paraId="5CE29418" w14:textId="670349F7" w:rsidR="00460472" w:rsidRPr="00883549" w:rsidRDefault="00460472" w:rsidP="00DF05C0">
      <w:pPr>
        <w:ind w:firstLine="420"/>
        <w:rPr>
          <w:highlight w:val="yellow"/>
        </w:rPr>
      </w:pPr>
      <w:r w:rsidRPr="00883549">
        <w:rPr>
          <w:bCs/>
        </w:rPr>
        <w:t>港口</w:t>
      </w:r>
      <w:r w:rsidRPr="00883549">
        <w:rPr>
          <w:rFonts w:hint="eastAsia"/>
          <w:bCs/>
        </w:rPr>
        <w:t>行业企业发展工业互联网，进行高精度测量、</w:t>
      </w:r>
      <w:r w:rsidR="00F7109F" w:rsidRPr="00883549">
        <w:rPr>
          <w:rFonts w:hint="eastAsia"/>
          <w:bCs/>
        </w:rPr>
        <w:t>通讯</w:t>
      </w:r>
      <w:r w:rsidR="000353A9" w:rsidRPr="00883549">
        <w:rPr>
          <w:rFonts w:hint="eastAsia"/>
          <w:bCs/>
        </w:rPr>
        <w:t>控制</w:t>
      </w:r>
      <w:r w:rsidRPr="00883549">
        <w:rPr>
          <w:rFonts w:hint="eastAsia"/>
          <w:bCs/>
        </w:rPr>
        <w:t>、设备管控等技术创新，实现无人煤料装载</w:t>
      </w:r>
      <w:r w:rsidRPr="00883549">
        <w:rPr>
          <w:bCs/>
        </w:rPr>
        <w:t>、</w:t>
      </w:r>
      <w:r w:rsidRPr="00883549">
        <w:rPr>
          <w:rFonts w:hint="eastAsia"/>
          <w:bCs/>
        </w:rPr>
        <w:t>远程设备操控</w:t>
      </w:r>
      <w:r w:rsidRPr="00883549">
        <w:rPr>
          <w:bCs/>
        </w:rPr>
        <w:t>、</w:t>
      </w:r>
      <w:r w:rsidR="00EE270A" w:rsidRPr="00883549">
        <w:rPr>
          <w:rFonts w:hint="eastAsia"/>
          <w:bCs/>
        </w:rPr>
        <w:t>节能</w:t>
      </w:r>
      <w:r w:rsidR="00737D29" w:rsidRPr="00883549">
        <w:rPr>
          <w:rFonts w:hint="eastAsia"/>
          <w:bCs/>
        </w:rPr>
        <w:t>管理提升</w:t>
      </w:r>
      <w:r w:rsidRPr="00883549">
        <w:rPr>
          <w:bCs/>
        </w:rPr>
        <w:t>。</w:t>
      </w:r>
      <w:r w:rsidRPr="00883549">
        <w:rPr>
          <w:rFonts w:hint="eastAsia"/>
          <w:b/>
        </w:rPr>
        <w:t>一</w:t>
      </w:r>
      <w:r w:rsidRPr="00883549">
        <w:rPr>
          <w:b/>
        </w:rPr>
        <w:t>是</w:t>
      </w:r>
      <w:r w:rsidRPr="00883549">
        <w:rPr>
          <w:rFonts w:hint="eastAsia"/>
          <w:b/>
        </w:rPr>
        <w:t>打造高精度测量</w:t>
      </w:r>
      <w:r w:rsidRPr="00883549">
        <w:rPr>
          <w:b/>
        </w:rPr>
        <w:t>，</w:t>
      </w:r>
      <w:r w:rsidRPr="00883549">
        <w:rPr>
          <w:rFonts w:hint="eastAsia"/>
          <w:b/>
        </w:rPr>
        <w:t>实现</w:t>
      </w:r>
      <w:proofErr w:type="gramStart"/>
      <w:r w:rsidRPr="00883549">
        <w:rPr>
          <w:rFonts w:hint="eastAsia"/>
          <w:b/>
        </w:rPr>
        <w:t>无人化</w:t>
      </w:r>
      <w:proofErr w:type="gramEnd"/>
      <w:r w:rsidRPr="00883549">
        <w:rPr>
          <w:rFonts w:hint="eastAsia"/>
          <w:b/>
        </w:rPr>
        <w:t>装载</w:t>
      </w:r>
      <w:r w:rsidRPr="00883549">
        <w:rPr>
          <w:b/>
        </w:rPr>
        <w:t>。</w:t>
      </w:r>
      <w:r w:rsidR="00F74D49" w:rsidRPr="00883549">
        <w:rPr>
          <w:rFonts w:hint="eastAsia"/>
        </w:rPr>
        <w:t>国家能源集团黄骅港务</w:t>
      </w:r>
      <w:r w:rsidR="00F74D49" w:rsidRPr="00883549">
        <w:t>责任</w:t>
      </w:r>
      <w:r w:rsidR="00F74D49" w:rsidRPr="00883549">
        <w:rPr>
          <w:rFonts w:hint="eastAsia"/>
        </w:rPr>
        <w:t>有限</w:t>
      </w:r>
      <w:r w:rsidR="00F74D49" w:rsidRPr="00883549">
        <w:t>公司</w:t>
      </w:r>
      <w:r w:rsidRPr="00883549">
        <w:rPr>
          <w:rFonts w:hint="eastAsia"/>
        </w:rPr>
        <w:t>与中国联通合作，开展了“</w:t>
      </w:r>
      <w:r w:rsidRPr="00883549">
        <w:rPr>
          <w:rFonts w:hint="eastAsia"/>
        </w:rPr>
        <w:t>5G</w:t>
      </w:r>
      <w:r w:rsidR="00590A8D" w:rsidRPr="00883549">
        <w:rPr>
          <w:rFonts w:hint="eastAsia"/>
        </w:rPr>
        <w:t>港口”项目建设，实现</w:t>
      </w:r>
      <w:r w:rsidRPr="00883549">
        <w:rPr>
          <w:rFonts w:hint="eastAsia"/>
        </w:rPr>
        <w:t>精准动态作业的场景应用。企业自主研制“</w:t>
      </w:r>
      <w:r w:rsidRPr="00883549">
        <w:rPr>
          <w:rFonts w:hint="eastAsia"/>
        </w:rPr>
        <w:t>5G+</w:t>
      </w:r>
      <w:r w:rsidRPr="00883549">
        <w:rPr>
          <w:rFonts w:hint="eastAsia"/>
        </w:rPr>
        <w:t>北斗”船舶高精度位姿测量设备，实现</w:t>
      </w:r>
      <w:r w:rsidRPr="00883549">
        <w:rPr>
          <w:rFonts w:hint="eastAsia"/>
        </w:rPr>
        <w:lastRenderedPageBreak/>
        <w:t>大型万吨级</w:t>
      </w:r>
      <w:proofErr w:type="gramStart"/>
      <w:r w:rsidRPr="00883549">
        <w:rPr>
          <w:rFonts w:hint="eastAsia"/>
        </w:rPr>
        <w:t>船舶航姿的</w:t>
      </w:r>
      <w:proofErr w:type="gramEnd"/>
      <w:r w:rsidRPr="00883549">
        <w:rPr>
          <w:rFonts w:hint="eastAsia"/>
        </w:rPr>
        <w:t>连续、稳定、高精度测量。企业对测量数据进行系统化处理，实现“船岸协同”的无人自动化煤料装载闭环控制，缩短装船时间，提升泊位利用率。</w:t>
      </w:r>
      <w:r w:rsidRPr="00883549">
        <w:rPr>
          <w:rFonts w:hint="eastAsia"/>
          <w:b/>
        </w:rPr>
        <w:t>二是</w:t>
      </w:r>
      <w:r w:rsidR="000B0241" w:rsidRPr="00883549">
        <w:rPr>
          <w:rFonts w:hint="eastAsia"/>
          <w:b/>
        </w:rPr>
        <w:t>实施</w:t>
      </w:r>
      <w:r w:rsidR="003C7066" w:rsidRPr="00883549">
        <w:rPr>
          <w:rFonts w:hint="eastAsia"/>
          <w:b/>
        </w:rPr>
        <w:t>通讯</w:t>
      </w:r>
      <w:r w:rsidRPr="00883549">
        <w:rPr>
          <w:rFonts w:hint="eastAsia"/>
          <w:b/>
        </w:rPr>
        <w:t>控制，实现远程设备操控。</w:t>
      </w:r>
      <w:r w:rsidRPr="00883549">
        <w:rPr>
          <w:rFonts w:hint="eastAsia"/>
        </w:rPr>
        <w:t>某港口企业与中国移动合作，开展基于</w:t>
      </w:r>
      <w:r w:rsidRPr="00883549">
        <w:rPr>
          <w:rFonts w:hint="eastAsia"/>
        </w:rPr>
        <w:t>5G</w:t>
      </w:r>
      <w:r w:rsidRPr="00883549">
        <w:rPr>
          <w:rFonts w:hint="eastAsia"/>
        </w:rPr>
        <w:t>的</w:t>
      </w:r>
      <w:r w:rsidRPr="00883549">
        <w:rPr>
          <w:rFonts w:hint="eastAsia"/>
        </w:rPr>
        <w:t>AGV</w:t>
      </w:r>
      <w:r w:rsidR="000B0241" w:rsidRPr="00883549">
        <w:rPr>
          <w:rStyle w:val="affc"/>
          <w:rFonts w:hint="eastAsia"/>
        </w:rPr>
        <w:footnoteReference w:id="93"/>
      </w:r>
      <w:r w:rsidRPr="00883549">
        <w:rPr>
          <w:rFonts w:hint="eastAsia"/>
        </w:rPr>
        <w:t>远程控制试点项目建设，实现远程设备操控场景的应用。</w:t>
      </w:r>
      <w:r w:rsidR="00590A8D" w:rsidRPr="00883549">
        <w:rPr>
          <w:rFonts w:hint="eastAsia"/>
        </w:rPr>
        <w:t>企业</w:t>
      </w:r>
      <w:r w:rsidRPr="00883549">
        <w:rPr>
          <w:rFonts w:hint="eastAsia"/>
        </w:rPr>
        <w:t>通过</w:t>
      </w:r>
      <w:r w:rsidRPr="00883549">
        <w:rPr>
          <w:rFonts w:hint="eastAsia"/>
        </w:rPr>
        <w:t>5G</w:t>
      </w:r>
      <w:r w:rsidRPr="00883549">
        <w:rPr>
          <w:rFonts w:hint="eastAsia"/>
        </w:rPr>
        <w:t>网络</w:t>
      </w:r>
      <w:r w:rsidR="00590A8D" w:rsidRPr="00883549">
        <w:rPr>
          <w:rFonts w:hint="eastAsia"/>
        </w:rPr>
        <w:t>提升了网络承载能力，解决了过去</w:t>
      </w:r>
      <w:r w:rsidRPr="00883549">
        <w:rPr>
          <w:rFonts w:hint="eastAsia"/>
        </w:rPr>
        <w:t>AGV</w:t>
      </w:r>
      <w:r w:rsidR="00590A8D" w:rsidRPr="00883549">
        <w:rPr>
          <w:rFonts w:hint="eastAsia"/>
        </w:rPr>
        <w:t>由于</w:t>
      </w:r>
      <w:r w:rsidRPr="00883549">
        <w:rPr>
          <w:rFonts w:hint="eastAsia"/>
        </w:rPr>
        <w:t>网络中断、时延过高</w:t>
      </w:r>
      <w:r w:rsidR="00590A8D" w:rsidRPr="00883549">
        <w:rPr>
          <w:rFonts w:hint="eastAsia"/>
        </w:rPr>
        <w:t>等原因</w:t>
      </w:r>
      <w:r w:rsidRPr="00883549">
        <w:rPr>
          <w:rFonts w:hint="eastAsia"/>
        </w:rPr>
        <w:t>无法收到控制指令</w:t>
      </w:r>
      <w:r w:rsidR="00590A8D" w:rsidRPr="00883549">
        <w:rPr>
          <w:rFonts w:hint="eastAsia"/>
        </w:rPr>
        <w:t>的问题</w:t>
      </w:r>
      <w:r w:rsidRPr="00883549">
        <w:rPr>
          <w:rFonts w:hint="eastAsia"/>
        </w:rPr>
        <w:t>，大幅提高</w:t>
      </w:r>
      <w:r w:rsidRPr="00883549">
        <w:rPr>
          <w:rFonts w:hint="eastAsia"/>
        </w:rPr>
        <w:t>AGV</w:t>
      </w:r>
      <w:r w:rsidRPr="00883549">
        <w:rPr>
          <w:rFonts w:hint="eastAsia"/>
        </w:rPr>
        <w:t>小车的连续作业能力与作业可靠性，提升港口整体运营效率。</w:t>
      </w:r>
      <w:r w:rsidRPr="00883549">
        <w:rPr>
          <w:rFonts w:hint="eastAsia"/>
          <w:b/>
        </w:rPr>
        <w:t>三是管</w:t>
      </w:r>
      <w:proofErr w:type="gramStart"/>
      <w:r w:rsidRPr="00883549">
        <w:rPr>
          <w:rFonts w:hint="eastAsia"/>
          <w:b/>
        </w:rPr>
        <w:t>控生产</w:t>
      </w:r>
      <w:proofErr w:type="gramEnd"/>
      <w:r w:rsidRPr="00883549">
        <w:rPr>
          <w:rFonts w:hint="eastAsia"/>
          <w:b/>
        </w:rPr>
        <w:t>设备，</w:t>
      </w:r>
      <w:r w:rsidR="00EE270A" w:rsidRPr="00883549">
        <w:rPr>
          <w:rFonts w:hint="eastAsia"/>
          <w:b/>
        </w:rPr>
        <w:t>进行节能管理</w:t>
      </w:r>
      <w:r w:rsidRPr="00883549">
        <w:rPr>
          <w:rFonts w:hint="eastAsia"/>
          <w:b/>
        </w:rPr>
        <w:t>。</w:t>
      </w:r>
      <w:r w:rsidR="00A560FA" w:rsidRPr="00883549">
        <w:rPr>
          <w:rFonts w:hint="eastAsia"/>
        </w:rPr>
        <w:t>山东港口青岛港集团</w:t>
      </w:r>
      <w:r w:rsidR="00A560FA" w:rsidRPr="00883549">
        <w:t>有限公司</w:t>
      </w:r>
      <w:r w:rsidRPr="00883549">
        <w:rPr>
          <w:rFonts w:hint="eastAsia"/>
        </w:rPr>
        <w:t>与中国联通合作，开展“</w:t>
      </w:r>
      <w:r w:rsidRPr="00883549">
        <w:rPr>
          <w:rFonts w:hint="eastAsia"/>
        </w:rPr>
        <w:t>5G</w:t>
      </w:r>
      <w:r w:rsidRPr="00883549">
        <w:rPr>
          <w:rFonts w:hint="eastAsia"/>
        </w:rPr>
        <w:t>智慧港口”项目建设，实现生产</w:t>
      </w:r>
      <w:proofErr w:type="gramStart"/>
      <w:r w:rsidRPr="00883549">
        <w:rPr>
          <w:rFonts w:hint="eastAsia"/>
        </w:rPr>
        <w:t>能效管</w:t>
      </w:r>
      <w:proofErr w:type="gramEnd"/>
      <w:r w:rsidRPr="00883549">
        <w:rPr>
          <w:rFonts w:hint="eastAsia"/>
        </w:rPr>
        <w:t>控场景的应用。企业通过</w:t>
      </w:r>
      <w:r w:rsidRPr="00883549">
        <w:rPr>
          <w:rFonts w:hint="eastAsia"/>
        </w:rPr>
        <w:t>5G</w:t>
      </w:r>
      <w:r w:rsidRPr="00883549">
        <w:rPr>
          <w:rFonts w:hint="eastAsia"/>
        </w:rPr>
        <w:t>网络将传感器采集的数据传输到数据管理平台，实现船岸两端设备的</w:t>
      </w:r>
      <w:proofErr w:type="gramStart"/>
      <w:r w:rsidRPr="00883549">
        <w:rPr>
          <w:rFonts w:hint="eastAsia"/>
        </w:rPr>
        <w:t>实时管</w:t>
      </w:r>
      <w:proofErr w:type="gramEnd"/>
      <w:r w:rsidRPr="00883549">
        <w:rPr>
          <w:rFonts w:hint="eastAsia"/>
        </w:rPr>
        <w:t>控。企业</w:t>
      </w:r>
      <w:r w:rsidR="00EE270A" w:rsidRPr="00883549">
        <w:rPr>
          <w:rFonts w:hint="eastAsia"/>
        </w:rPr>
        <w:t>通过大数据分析对船舶动力系统进行节能评估，动态调整船舶的经济航速，实现削峰填谷、节能减排。</w:t>
      </w:r>
    </w:p>
    <w:p w14:paraId="7B585799"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63" w:name="_Toc12655"/>
      <w:bookmarkStart w:id="564" w:name="_Toc27007"/>
      <w:bookmarkStart w:id="565" w:name="_Toc121294632"/>
      <w:bookmarkStart w:id="566" w:name="_Toc12801"/>
      <w:bookmarkStart w:id="567" w:name="_Toc8853"/>
      <w:bookmarkStart w:id="568" w:name="_Toc25209"/>
      <w:bookmarkStart w:id="569" w:name="_Toc130371088"/>
      <w:r w:rsidRPr="00883549">
        <w:rPr>
          <w:rFonts w:eastAsia="楷体_GB2312"/>
          <w:color w:val="000000" w:themeColor="text1"/>
          <w:sz w:val="30"/>
          <w:szCs w:val="30"/>
        </w:rPr>
        <w:t>纺织行业应用</w:t>
      </w:r>
      <w:bookmarkEnd w:id="563"/>
      <w:bookmarkEnd w:id="564"/>
      <w:bookmarkEnd w:id="565"/>
      <w:bookmarkEnd w:id="566"/>
      <w:bookmarkEnd w:id="567"/>
      <w:bookmarkEnd w:id="568"/>
      <w:bookmarkEnd w:id="569"/>
    </w:p>
    <w:p w14:paraId="07258498" w14:textId="29BDBEBF" w:rsidR="00CC5060" w:rsidRPr="00883549" w:rsidRDefault="00460472" w:rsidP="00DF05C0">
      <w:pPr>
        <w:ind w:firstLineChars="0" w:firstLine="420"/>
      </w:pPr>
      <w:r w:rsidRPr="00883549">
        <w:rPr>
          <w:bCs/>
        </w:rPr>
        <w:t>纺织</w:t>
      </w:r>
      <w:r w:rsidRPr="00883549">
        <w:rPr>
          <w:rFonts w:hint="eastAsia"/>
          <w:bCs/>
        </w:rPr>
        <w:t>行业企业进行实时信息分析</w:t>
      </w:r>
      <w:r w:rsidRPr="00883549">
        <w:rPr>
          <w:bCs/>
        </w:rPr>
        <w:t>、</w:t>
      </w:r>
      <w:r w:rsidRPr="00883549">
        <w:rPr>
          <w:rFonts w:hint="eastAsia"/>
          <w:bCs/>
        </w:rPr>
        <w:t>模拟系统开发</w:t>
      </w:r>
      <w:r w:rsidRPr="00883549">
        <w:rPr>
          <w:bCs/>
        </w:rPr>
        <w:t>、</w:t>
      </w:r>
      <w:r w:rsidRPr="00883549">
        <w:rPr>
          <w:rFonts w:hint="eastAsia"/>
          <w:bCs/>
        </w:rPr>
        <w:t>生产数据采集</w:t>
      </w:r>
      <w:r w:rsidRPr="00883549">
        <w:rPr>
          <w:bCs/>
        </w:rPr>
        <w:t>等</w:t>
      </w:r>
      <w:r w:rsidRPr="00883549">
        <w:rPr>
          <w:rFonts w:hint="eastAsia"/>
          <w:bCs/>
        </w:rPr>
        <w:t>技术创新</w:t>
      </w:r>
      <w:r w:rsidRPr="00883549">
        <w:rPr>
          <w:bCs/>
        </w:rPr>
        <w:t>，</w:t>
      </w:r>
      <w:r w:rsidRPr="00883549">
        <w:rPr>
          <w:rFonts w:hint="eastAsia"/>
          <w:bCs/>
        </w:rPr>
        <w:t>实现产品质量提升、决策效率增强和</w:t>
      </w:r>
      <w:r w:rsidR="0058530D" w:rsidRPr="00883549">
        <w:rPr>
          <w:rFonts w:hint="eastAsia"/>
          <w:bCs/>
        </w:rPr>
        <w:t>质量管理升级</w:t>
      </w:r>
      <w:r w:rsidRPr="00883549">
        <w:rPr>
          <w:bCs/>
        </w:rPr>
        <w:t>。</w:t>
      </w:r>
      <w:r w:rsidRPr="00883549">
        <w:rPr>
          <w:rFonts w:hint="eastAsia"/>
          <w:b/>
          <w:bCs/>
        </w:rPr>
        <w:t>一</w:t>
      </w:r>
      <w:r w:rsidRPr="00883549">
        <w:rPr>
          <w:b/>
          <w:bCs/>
        </w:rPr>
        <w:t>是</w:t>
      </w:r>
      <w:r w:rsidRPr="00883549">
        <w:rPr>
          <w:rFonts w:hint="eastAsia"/>
          <w:b/>
          <w:bCs/>
        </w:rPr>
        <w:t>分析实时生产信息</w:t>
      </w:r>
      <w:r w:rsidRPr="00883549">
        <w:rPr>
          <w:b/>
          <w:bCs/>
        </w:rPr>
        <w:t>，</w:t>
      </w:r>
      <w:r w:rsidRPr="00883549">
        <w:rPr>
          <w:rFonts w:hint="eastAsia"/>
          <w:b/>
          <w:bCs/>
        </w:rPr>
        <w:t>提升产品质量</w:t>
      </w:r>
      <w:r w:rsidRPr="00883549">
        <w:rPr>
          <w:b/>
          <w:bCs/>
        </w:rPr>
        <w:t>。</w:t>
      </w:r>
      <w:r w:rsidR="000945C3" w:rsidRPr="00883549">
        <w:rPr>
          <w:rFonts w:hint="eastAsia"/>
          <w:bCs/>
        </w:rPr>
        <w:t>艾莱依时尚股份有限公司</w:t>
      </w:r>
      <w:r w:rsidRPr="00883549">
        <w:rPr>
          <w:rFonts w:hint="eastAsia"/>
          <w:bCs/>
        </w:rPr>
        <w:t>与中国电信合作，开展“</w:t>
      </w:r>
      <w:r w:rsidRPr="00883549">
        <w:rPr>
          <w:rFonts w:hint="eastAsia"/>
          <w:bCs/>
        </w:rPr>
        <w:t>5G+</w:t>
      </w:r>
      <w:r w:rsidRPr="00883549">
        <w:rPr>
          <w:rFonts w:hint="eastAsia"/>
          <w:bCs/>
        </w:rPr>
        <w:t>工业互联网云平台”项目建设，实现了工艺合</w:t>
      </w:r>
      <w:proofErr w:type="gramStart"/>
      <w:r w:rsidRPr="00883549">
        <w:rPr>
          <w:rFonts w:hint="eastAsia"/>
          <w:bCs/>
        </w:rPr>
        <w:t>规</w:t>
      </w:r>
      <w:proofErr w:type="gramEnd"/>
      <w:r w:rsidRPr="00883549">
        <w:rPr>
          <w:rFonts w:hint="eastAsia"/>
          <w:bCs/>
        </w:rPr>
        <w:t>校验场景的应用。企业</w:t>
      </w:r>
      <w:proofErr w:type="gramStart"/>
      <w:r w:rsidRPr="00883549">
        <w:rPr>
          <w:rFonts w:hint="eastAsia"/>
          <w:bCs/>
        </w:rPr>
        <w:t>通过数采模块</w:t>
      </w:r>
      <w:proofErr w:type="gramEnd"/>
      <w:r w:rsidRPr="00883549">
        <w:rPr>
          <w:rFonts w:hint="eastAsia"/>
          <w:bCs/>
        </w:rPr>
        <w:t>对缝纫机实时数据进行采集，经过</w:t>
      </w:r>
      <w:r w:rsidRPr="00883549">
        <w:rPr>
          <w:rFonts w:hint="eastAsia"/>
          <w:bCs/>
        </w:rPr>
        <w:t>5G</w:t>
      </w:r>
      <w:r w:rsidRPr="00883549">
        <w:rPr>
          <w:rFonts w:hint="eastAsia"/>
          <w:bCs/>
        </w:rPr>
        <w:t>网络传输至</w:t>
      </w:r>
      <w:r w:rsidRPr="00883549">
        <w:rPr>
          <w:rFonts w:hint="eastAsia"/>
          <w:bCs/>
        </w:rPr>
        <w:t>5G+</w:t>
      </w:r>
      <w:r w:rsidRPr="00883549">
        <w:rPr>
          <w:rFonts w:hint="eastAsia"/>
          <w:bCs/>
        </w:rPr>
        <w:t>工业互联网云平台。企业利用云平台建模，精确分析员工、工作站、缝纫机在时间和地点的工作状态，</w:t>
      </w:r>
      <w:proofErr w:type="gramStart"/>
      <w:r w:rsidRPr="00883549">
        <w:rPr>
          <w:rFonts w:hint="eastAsia"/>
          <w:bCs/>
        </w:rPr>
        <w:t>计算产线的</w:t>
      </w:r>
      <w:proofErr w:type="gramEnd"/>
      <w:r w:rsidRPr="00883549">
        <w:rPr>
          <w:rFonts w:hint="eastAsia"/>
          <w:bCs/>
        </w:rPr>
        <w:t>工艺精准度，及时发现异常，进一步提升产品质量。</w:t>
      </w:r>
      <w:r w:rsidRPr="00883549">
        <w:rPr>
          <w:rFonts w:hint="eastAsia"/>
          <w:b/>
          <w:bCs/>
        </w:rPr>
        <w:t>二是开发生产模拟系统，提高工厂决策效率。</w:t>
      </w:r>
      <w:r w:rsidR="000945C3" w:rsidRPr="00883549">
        <w:rPr>
          <w:rFonts w:hint="eastAsia"/>
          <w:bCs/>
        </w:rPr>
        <w:t>雅戈尔服装制造有限公司</w:t>
      </w:r>
      <w:r w:rsidRPr="00883549">
        <w:rPr>
          <w:rFonts w:hint="eastAsia"/>
        </w:rPr>
        <w:t>与中国联通合作，开展“</w:t>
      </w:r>
      <w:r w:rsidRPr="00883549">
        <w:rPr>
          <w:rFonts w:hint="eastAsia"/>
        </w:rPr>
        <w:t>5G+</w:t>
      </w:r>
      <w:r w:rsidRPr="00883549">
        <w:rPr>
          <w:rFonts w:hint="eastAsia"/>
        </w:rPr>
        <w:t>数字孪生”项目建设，实现生产单元模拟场景的应用。企业基于数字孪生技术，在</w:t>
      </w:r>
      <w:r w:rsidR="00AF78EB" w:rsidRPr="00883549">
        <w:rPr>
          <w:rFonts w:hint="eastAsia"/>
        </w:rPr>
        <w:t>地理信息</w:t>
      </w:r>
      <w:r w:rsidRPr="00883549">
        <w:rPr>
          <w:rFonts w:hint="eastAsia"/>
        </w:rPr>
        <w:t>、</w:t>
      </w:r>
      <w:r w:rsidR="00AF78EB" w:rsidRPr="00883549">
        <w:rPr>
          <w:rFonts w:hint="eastAsia"/>
        </w:rPr>
        <w:t>物理</w:t>
      </w:r>
      <w:r w:rsidRPr="00883549">
        <w:rPr>
          <w:rFonts w:hint="eastAsia"/>
        </w:rPr>
        <w:t>信息、生产运行逻辑上</w:t>
      </w:r>
      <w:r w:rsidRPr="00883549">
        <w:rPr>
          <w:rFonts w:hint="eastAsia"/>
        </w:rPr>
        <w:t>1:1</w:t>
      </w:r>
      <w:r w:rsidRPr="00883549">
        <w:rPr>
          <w:rFonts w:hint="eastAsia"/>
        </w:rPr>
        <w:t>虚拟还原了服装工厂，</w:t>
      </w:r>
      <w:r w:rsidR="000B0241" w:rsidRPr="00883549">
        <w:rPr>
          <w:rFonts w:hint="eastAsia"/>
        </w:rPr>
        <w:t>通过</w:t>
      </w:r>
      <w:r w:rsidR="000B0241" w:rsidRPr="00883549">
        <w:rPr>
          <w:rFonts w:hint="eastAsia"/>
        </w:rPr>
        <w:t>5G</w:t>
      </w:r>
      <w:r w:rsidR="000B0241" w:rsidRPr="00883549">
        <w:rPr>
          <w:rFonts w:hint="eastAsia"/>
        </w:rPr>
        <w:t>网络将</w:t>
      </w:r>
      <w:r w:rsidRPr="00883549">
        <w:rPr>
          <w:rFonts w:hint="eastAsia"/>
        </w:rPr>
        <w:t>缝纫机运行数据、</w:t>
      </w:r>
      <w:r w:rsidRPr="00883549">
        <w:rPr>
          <w:rFonts w:hint="eastAsia"/>
        </w:rPr>
        <w:t>AGV</w:t>
      </w:r>
      <w:r w:rsidR="000B0241" w:rsidRPr="00883549">
        <w:rPr>
          <w:rFonts w:hint="eastAsia"/>
        </w:rPr>
        <w:t>状态信息</w:t>
      </w:r>
      <w:r w:rsidRPr="00883549">
        <w:rPr>
          <w:rFonts w:hint="eastAsia"/>
        </w:rPr>
        <w:t>上传至企业系统平台</w:t>
      </w:r>
      <w:r w:rsidR="000B0241" w:rsidRPr="00883549">
        <w:rPr>
          <w:rFonts w:hint="eastAsia"/>
        </w:rPr>
        <w:t>进行汇总</w:t>
      </w:r>
      <w:r w:rsidRPr="00883549">
        <w:rPr>
          <w:rFonts w:hint="eastAsia"/>
        </w:rPr>
        <w:t>。企业通过系统</w:t>
      </w:r>
      <w:r w:rsidR="000B0241" w:rsidRPr="00883549">
        <w:rPr>
          <w:rFonts w:hint="eastAsia"/>
        </w:rPr>
        <w:t>平台</w:t>
      </w:r>
      <w:r w:rsidRPr="00883549">
        <w:rPr>
          <w:rFonts w:hint="eastAsia"/>
        </w:rPr>
        <w:t>掌握工厂生产等全局信息，提高了工厂管理层决策效率。</w:t>
      </w:r>
      <w:r w:rsidR="00CC5060" w:rsidRPr="00883549">
        <w:rPr>
          <w:rFonts w:hint="eastAsia"/>
          <w:b/>
          <w:bCs/>
        </w:rPr>
        <w:t>三</w:t>
      </w:r>
      <w:r w:rsidR="00CC5060" w:rsidRPr="00883549">
        <w:rPr>
          <w:b/>
          <w:bCs/>
        </w:rPr>
        <w:t>是采集生产信息，</w:t>
      </w:r>
      <w:r w:rsidR="00234DF6" w:rsidRPr="00883549">
        <w:rPr>
          <w:rFonts w:hint="eastAsia"/>
          <w:b/>
        </w:rPr>
        <w:t>实现</w:t>
      </w:r>
      <w:r w:rsidR="00CC5060" w:rsidRPr="00883549">
        <w:rPr>
          <w:b/>
        </w:rPr>
        <w:t>产品质量追溯</w:t>
      </w:r>
      <w:r w:rsidR="00CC5060" w:rsidRPr="00883549">
        <w:rPr>
          <w:b/>
          <w:bCs/>
        </w:rPr>
        <w:t>。</w:t>
      </w:r>
      <w:proofErr w:type="gramStart"/>
      <w:r w:rsidR="000945C3" w:rsidRPr="00883549">
        <w:rPr>
          <w:rFonts w:hint="eastAsia"/>
          <w:bCs/>
        </w:rPr>
        <w:t>恒申集团</w:t>
      </w:r>
      <w:proofErr w:type="gramEnd"/>
      <w:r w:rsidR="000945C3" w:rsidRPr="00883549">
        <w:rPr>
          <w:rFonts w:hint="eastAsia"/>
          <w:bCs/>
        </w:rPr>
        <w:t>化纤板块河南基地</w:t>
      </w:r>
      <w:r w:rsidR="00CC5060" w:rsidRPr="00883549">
        <w:t>与中国移动合作，开展</w:t>
      </w:r>
      <w:r w:rsidR="00CC5060" w:rsidRPr="00883549">
        <w:rPr>
          <w:rFonts w:hint="eastAsia"/>
        </w:rPr>
        <w:t>“</w:t>
      </w:r>
      <w:r w:rsidR="00CC5060" w:rsidRPr="00883549">
        <w:t>锦纶长丝</w:t>
      </w:r>
      <w:r w:rsidR="00CC5060" w:rsidRPr="00883549">
        <w:t>5G+</w:t>
      </w:r>
      <w:r w:rsidR="00CC5060" w:rsidRPr="00883549">
        <w:t>工业互联网平台</w:t>
      </w:r>
      <w:r w:rsidR="00CC5060" w:rsidRPr="00883549">
        <w:rPr>
          <w:rFonts w:hint="eastAsia"/>
        </w:rPr>
        <w:t>”</w:t>
      </w:r>
      <w:r w:rsidR="00CC5060" w:rsidRPr="00883549">
        <w:t>项目建设，实现生产过程溯源场景的应用。</w:t>
      </w:r>
      <w:r w:rsidR="00CC5060" w:rsidRPr="00883549">
        <w:rPr>
          <w:rFonts w:hint="eastAsia"/>
        </w:rPr>
        <w:t>企业</w:t>
      </w:r>
      <w:r w:rsidR="00CC5060" w:rsidRPr="00883549">
        <w:t>采集丝锭的生产批次、生产线别、纺位等生产信息和工艺参数实时状态、卷绕报告、断丝报告、报警信息等生产过程数据，通过</w:t>
      </w:r>
      <w:r w:rsidR="00CC5060" w:rsidRPr="00883549">
        <w:t>5G</w:t>
      </w:r>
      <w:r w:rsidR="00CC5060" w:rsidRPr="00883549">
        <w:t>网络实时传输至锦纶长丝</w:t>
      </w:r>
      <w:r w:rsidR="00CC5060" w:rsidRPr="00883549">
        <w:t>5G+</w:t>
      </w:r>
      <w:r w:rsidR="00CC5060" w:rsidRPr="00883549">
        <w:t>工业互联网平台。</w:t>
      </w:r>
      <w:r w:rsidR="00CC5060" w:rsidRPr="00883549">
        <w:rPr>
          <w:rFonts w:hint="eastAsia"/>
        </w:rPr>
        <w:t>企业可一键追溯单个产品的全生产过程，实现包括质</w:t>
      </w:r>
      <w:r w:rsidR="00CC5060" w:rsidRPr="00883549">
        <w:rPr>
          <w:rFonts w:hint="eastAsia"/>
        </w:rPr>
        <w:lastRenderedPageBreak/>
        <w:t>量计划、过程控制、异常处理等环节在内的闭环控制</w:t>
      </w:r>
      <w:r w:rsidR="00CC5060" w:rsidRPr="00883549">
        <w:t>。</w:t>
      </w:r>
    </w:p>
    <w:p w14:paraId="455C6002" w14:textId="77777777" w:rsidR="00460472" w:rsidRPr="00883549" w:rsidRDefault="00460472" w:rsidP="00C07C9C">
      <w:pPr>
        <w:keepLines/>
        <w:numPr>
          <w:ilvl w:val="0"/>
          <w:numId w:val="18"/>
        </w:numPr>
        <w:topLinePunct/>
        <w:snapToGrid w:val="0"/>
        <w:spacing w:before="320" w:after="200"/>
        <w:ind w:left="0" w:firstLineChars="0" w:firstLine="0"/>
        <w:outlineLvl w:val="2"/>
        <w:rPr>
          <w:rFonts w:eastAsia="楷体_GB2312"/>
          <w:color w:val="000000" w:themeColor="text1"/>
          <w:sz w:val="30"/>
          <w:szCs w:val="30"/>
        </w:rPr>
      </w:pPr>
      <w:bookmarkStart w:id="570" w:name="_Toc12336"/>
      <w:bookmarkStart w:id="571" w:name="_Toc3379"/>
      <w:bookmarkStart w:id="572" w:name="_Toc11800"/>
      <w:bookmarkStart w:id="573" w:name="_Toc2833"/>
      <w:bookmarkStart w:id="574" w:name="_Toc121294633"/>
      <w:bookmarkStart w:id="575" w:name="_Toc13117"/>
      <w:bookmarkStart w:id="576" w:name="_Toc130371089"/>
      <w:r w:rsidRPr="00883549">
        <w:rPr>
          <w:rFonts w:eastAsia="楷体_GB2312"/>
          <w:color w:val="000000" w:themeColor="text1"/>
          <w:sz w:val="30"/>
          <w:szCs w:val="30"/>
        </w:rPr>
        <w:t>家电行业应用</w:t>
      </w:r>
      <w:bookmarkEnd w:id="570"/>
      <w:bookmarkEnd w:id="571"/>
      <w:bookmarkEnd w:id="572"/>
      <w:bookmarkEnd w:id="573"/>
      <w:bookmarkEnd w:id="574"/>
      <w:bookmarkEnd w:id="575"/>
      <w:bookmarkEnd w:id="576"/>
    </w:p>
    <w:p w14:paraId="03DC0DB0" w14:textId="1FC6FA03" w:rsidR="00AA6A8C" w:rsidRPr="00883549" w:rsidRDefault="00460472" w:rsidP="00DF05C0">
      <w:pPr>
        <w:ind w:firstLineChars="0" w:firstLine="420"/>
        <w:rPr>
          <w:rFonts w:eastAsia="黑体"/>
          <w:color w:val="000000" w:themeColor="text1"/>
          <w:kern w:val="44"/>
          <w:sz w:val="44"/>
          <w:szCs w:val="28"/>
          <w:highlight w:val="yellow"/>
        </w:rPr>
      </w:pPr>
      <w:r w:rsidRPr="00883549">
        <w:rPr>
          <w:rFonts w:hint="eastAsia"/>
          <w:bCs/>
        </w:rPr>
        <w:t>家电行业企业进行智能运维、</w:t>
      </w:r>
      <w:r w:rsidR="00CC5060" w:rsidRPr="00883549">
        <w:rPr>
          <w:rFonts w:hint="eastAsia"/>
          <w:bCs/>
        </w:rPr>
        <w:t>生产监控</w:t>
      </w:r>
      <w:r w:rsidRPr="00883549">
        <w:rPr>
          <w:rFonts w:hint="eastAsia"/>
          <w:bCs/>
        </w:rPr>
        <w:t>、定位引擎等技术创新，实现运维能力、</w:t>
      </w:r>
      <w:r w:rsidR="00BD519B" w:rsidRPr="00883549">
        <w:rPr>
          <w:rFonts w:hint="eastAsia"/>
          <w:bCs/>
        </w:rPr>
        <w:t>管控水平</w:t>
      </w:r>
      <w:r w:rsidRPr="00883549">
        <w:rPr>
          <w:rFonts w:hint="eastAsia"/>
          <w:bCs/>
        </w:rPr>
        <w:t>和仓储效率的提升</w:t>
      </w:r>
      <w:r w:rsidRPr="00883549">
        <w:rPr>
          <w:bCs/>
        </w:rPr>
        <w:t>。</w:t>
      </w:r>
      <w:r w:rsidRPr="00883549">
        <w:rPr>
          <w:rFonts w:hint="eastAsia"/>
          <w:b/>
          <w:bCs/>
        </w:rPr>
        <w:t>一</w:t>
      </w:r>
      <w:r w:rsidRPr="00883549">
        <w:rPr>
          <w:b/>
          <w:bCs/>
        </w:rPr>
        <w:t>是</w:t>
      </w:r>
      <w:r w:rsidRPr="00883549">
        <w:rPr>
          <w:rFonts w:hint="eastAsia"/>
          <w:b/>
          <w:bCs/>
        </w:rPr>
        <w:t>实现智能运维</w:t>
      </w:r>
      <w:r w:rsidRPr="00883549">
        <w:rPr>
          <w:b/>
          <w:bCs/>
        </w:rPr>
        <w:t>，</w:t>
      </w:r>
      <w:r w:rsidRPr="00883549">
        <w:rPr>
          <w:rFonts w:hint="eastAsia"/>
          <w:b/>
          <w:bCs/>
        </w:rPr>
        <w:t>提高运维能力</w:t>
      </w:r>
      <w:r w:rsidRPr="00883549">
        <w:rPr>
          <w:b/>
          <w:bCs/>
        </w:rPr>
        <w:t>。</w:t>
      </w:r>
      <w:r w:rsidR="000945C3" w:rsidRPr="00883549">
        <w:rPr>
          <w:rFonts w:hint="eastAsia"/>
          <w:bCs/>
        </w:rPr>
        <w:t>深圳创维</w:t>
      </w:r>
      <w:r w:rsidR="000945C3" w:rsidRPr="00883549">
        <w:rPr>
          <w:rFonts w:hint="eastAsia"/>
          <w:bCs/>
        </w:rPr>
        <w:t>-RGB</w:t>
      </w:r>
      <w:r w:rsidR="000945C3" w:rsidRPr="00883549">
        <w:rPr>
          <w:rFonts w:hint="eastAsia"/>
          <w:bCs/>
        </w:rPr>
        <w:t>电子集团有限公司</w:t>
      </w:r>
      <w:r w:rsidRPr="00883549">
        <w:rPr>
          <w:rFonts w:hint="eastAsia"/>
          <w:bCs/>
        </w:rPr>
        <w:t>与中国电信合作，开展了“</w:t>
      </w:r>
      <w:r w:rsidRPr="00883549">
        <w:rPr>
          <w:rFonts w:hint="eastAsia"/>
          <w:bCs/>
        </w:rPr>
        <w:t>5G+8K</w:t>
      </w:r>
      <w:r w:rsidRPr="00883549">
        <w:rPr>
          <w:rFonts w:hint="eastAsia"/>
          <w:bCs/>
        </w:rPr>
        <w:t>柔性智能工厂”项目建设，实现了虚拟现场服务的场景应用。企业利用自主研发的</w:t>
      </w:r>
      <w:r w:rsidRPr="00883549">
        <w:rPr>
          <w:rFonts w:hint="eastAsia"/>
          <w:bCs/>
        </w:rPr>
        <w:t>8K VR</w:t>
      </w:r>
      <w:r w:rsidRPr="00883549">
        <w:rPr>
          <w:rFonts w:hint="eastAsia"/>
          <w:bCs/>
        </w:rPr>
        <w:t>一体机设备和</w:t>
      </w:r>
      <w:r w:rsidRPr="00883549">
        <w:rPr>
          <w:rFonts w:hint="eastAsia"/>
          <w:bCs/>
        </w:rPr>
        <w:t>5G</w:t>
      </w:r>
      <w:r w:rsidRPr="00883549">
        <w:rPr>
          <w:rFonts w:hint="eastAsia"/>
          <w:bCs/>
        </w:rPr>
        <w:t>融合，形成“云管端”的整体解决方案。企业系统对疑似故障点进行动态跟踪，通过记录疑似故障点，自动产生复查清单列表，</w:t>
      </w:r>
      <w:proofErr w:type="gramStart"/>
      <w:r w:rsidRPr="00883549">
        <w:rPr>
          <w:rFonts w:hint="eastAsia"/>
          <w:bCs/>
        </w:rPr>
        <w:t>方便运维人员</w:t>
      </w:r>
      <w:proofErr w:type="gramEnd"/>
      <w:r w:rsidRPr="00883549">
        <w:rPr>
          <w:rFonts w:hint="eastAsia"/>
          <w:bCs/>
        </w:rPr>
        <w:t>开展工作，提高</w:t>
      </w:r>
      <w:r w:rsidR="00CC5060" w:rsidRPr="00883549">
        <w:rPr>
          <w:rFonts w:hint="eastAsia"/>
          <w:bCs/>
        </w:rPr>
        <w:t>工作效率</w:t>
      </w:r>
      <w:r w:rsidRPr="00883549">
        <w:rPr>
          <w:rFonts w:hint="eastAsia"/>
          <w:bCs/>
        </w:rPr>
        <w:t>。</w:t>
      </w:r>
      <w:r w:rsidR="00CC5060" w:rsidRPr="00883549">
        <w:rPr>
          <w:rFonts w:hint="eastAsia"/>
          <w:b/>
          <w:bCs/>
        </w:rPr>
        <w:t>二</w:t>
      </w:r>
      <w:r w:rsidR="00CC5060" w:rsidRPr="00883549">
        <w:rPr>
          <w:b/>
          <w:bCs/>
        </w:rPr>
        <w:t>是监控生产状态，</w:t>
      </w:r>
      <w:r w:rsidR="00B113E8" w:rsidRPr="00883549">
        <w:rPr>
          <w:rFonts w:hint="eastAsia"/>
          <w:b/>
          <w:bCs/>
        </w:rPr>
        <w:t>提升</w:t>
      </w:r>
      <w:r w:rsidR="00267A22" w:rsidRPr="00883549">
        <w:rPr>
          <w:rFonts w:hint="eastAsia"/>
          <w:b/>
          <w:bCs/>
        </w:rPr>
        <w:t>管控水平</w:t>
      </w:r>
      <w:r w:rsidR="00CC5060" w:rsidRPr="00883549">
        <w:rPr>
          <w:b/>
          <w:bCs/>
        </w:rPr>
        <w:t>。</w:t>
      </w:r>
      <w:r w:rsidR="000945C3" w:rsidRPr="00883549">
        <w:rPr>
          <w:rFonts w:hint="eastAsia"/>
          <w:bCs/>
        </w:rPr>
        <w:t>杭州老板电器股份有限公司</w:t>
      </w:r>
      <w:r w:rsidR="00CC5060" w:rsidRPr="00883549">
        <w:t>与中国移动合作，开展</w:t>
      </w:r>
      <w:r w:rsidR="00CC5060" w:rsidRPr="00883549">
        <w:rPr>
          <w:rFonts w:hint="eastAsia"/>
        </w:rPr>
        <w:t>“</w:t>
      </w:r>
      <w:r w:rsidR="00CC5060" w:rsidRPr="00883549">
        <w:t>5G</w:t>
      </w:r>
      <w:r w:rsidR="00CC5060" w:rsidRPr="00883549">
        <w:t>无人工厂</w:t>
      </w:r>
      <w:r w:rsidR="00CC5060" w:rsidRPr="00883549">
        <w:rPr>
          <w:rFonts w:hint="eastAsia"/>
        </w:rPr>
        <w:t>”</w:t>
      </w:r>
      <w:r w:rsidR="00CC5060" w:rsidRPr="00883549">
        <w:t>项目建设，实现生产单元模拟场景的应用。通过</w:t>
      </w:r>
      <w:r w:rsidR="00CC5060" w:rsidRPr="00883549">
        <w:t>5G</w:t>
      </w:r>
      <w:r w:rsidR="00CC5060" w:rsidRPr="00883549">
        <w:t>工业网关实时上传海量生产数据、设备状态数据，实现对厂房内工艺流程和布局的数字化建模，利用</w:t>
      </w:r>
      <w:r w:rsidR="00CC5060" w:rsidRPr="00883549">
        <w:t>5G</w:t>
      </w:r>
      <w:r w:rsidR="00CC5060" w:rsidRPr="00883549">
        <w:t>网络实时呈现车间</w:t>
      </w:r>
      <w:proofErr w:type="gramStart"/>
      <w:r w:rsidR="00CC5060" w:rsidRPr="00883549">
        <w:t>内产线生产</w:t>
      </w:r>
      <w:proofErr w:type="gramEnd"/>
      <w:r w:rsidR="00CC5060" w:rsidRPr="00883549">
        <w:t>状态和</w:t>
      </w:r>
      <w:r w:rsidR="00CC5060" w:rsidRPr="00883549">
        <w:t>AGV</w:t>
      </w:r>
      <w:r w:rsidR="00CC5060" w:rsidRPr="00883549">
        <w:t>位置信息。</w:t>
      </w:r>
      <w:r w:rsidR="00CC5060" w:rsidRPr="00883549">
        <w:rPr>
          <w:rFonts w:hint="eastAsia"/>
        </w:rPr>
        <w:t>企业实时掌握物流效率、设备负荷、瓶颈节点等关键信息，提升生产效率</w:t>
      </w:r>
      <w:r w:rsidR="00CC5060" w:rsidRPr="00883549">
        <w:t>。</w:t>
      </w:r>
      <w:r w:rsidRPr="00883549">
        <w:rPr>
          <w:rFonts w:hint="eastAsia"/>
          <w:b/>
          <w:bCs/>
        </w:rPr>
        <w:t>三是部署定位引擎，提高仓储效率。</w:t>
      </w:r>
      <w:r w:rsidR="000945C3" w:rsidRPr="00883549">
        <w:rPr>
          <w:rFonts w:hint="eastAsia"/>
          <w:bCs/>
        </w:rPr>
        <w:t>佛山市顺德区美的洗涤电器制造有限公司</w:t>
      </w:r>
      <w:r w:rsidRPr="00883549">
        <w:rPr>
          <w:rFonts w:hint="eastAsia"/>
        </w:rPr>
        <w:t>与中国联通合作，开展“</w:t>
      </w:r>
      <w:r w:rsidRPr="00883549">
        <w:rPr>
          <w:rFonts w:hint="eastAsia"/>
        </w:rPr>
        <w:t>5G+</w:t>
      </w:r>
      <w:r w:rsidRPr="00883549">
        <w:rPr>
          <w:rFonts w:hint="eastAsia"/>
        </w:rPr>
        <w:t>工业互联网”项目建设，实现精准动态作业的场景应用。企业本地化部署数字化定位引擎，融合</w:t>
      </w:r>
      <w:r w:rsidRPr="00883549">
        <w:rPr>
          <w:rFonts w:hint="eastAsia"/>
        </w:rPr>
        <w:t>5G</w:t>
      </w:r>
      <w:r w:rsidRPr="00883549">
        <w:rPr>
          <w:rFonts w:hint="eastAsia"/>
        </w:rPr>
        <w:t>蜂窝等多种定位方式，提供</w:t>
      </w:r>
      <w:r w:rsidRPr="00883549">
        <w:rPr>
          <w:rFonts w:hint="eastAsia"/>
        </w:rPr>
        <w:t>5G+</w:t>
      </w:r>
      <w:proofErr w:type="gramStart"/>
      <w:r w:rsidRPr="00883549">
        <w:rPr>
          <w:rFonts w:hint="eastAsia"/>
        </w:rPr>
        <w:t>蓝牙</w:t>
      </w:r>
      <w:proofErr w:type="spellStart"/>
      <w:proofErr w:type="gramEnd"/>
      <w:r w:rsidRPr="00883549">
        <w:rPr>
          <w:rFonts w:hint="eastAsia"/>
        </w:rPr>
        <w:t>A</w:t>
      </w:r>
      <w:r w:rsidR="00267A22" w:rsidRPr="00883549">
        <w:t>o</w:t>
      </w:r>
      <w:r w:rsidRPr="00883549">
        <w:rPr>
          <w:rFonts w:hint="eastAsia"/>
        </w:rPr>
        <w:t>A</w:t>
      </w:r>
      <w:proofErr w:type="spellEnd"/>
      <w:r w:rsidRPr="00883549">
        <w:rPr>
          <w:rStyle w:val="affc"/>
          <w:rFonts w:hint="eastAsia"/>
        </w:rPr>
        <w:footnoteReference w:id="94"/>
      </w:r>
      <w:r w:rsidRPr="00883549">
        <w:rPr>
          <w:rFonts w:hint="eastAsia"/>
        </w:rPr>
        <w:t>融合定位能力，并对接到企业生产系统。企业通过</w:t>
      </w:r>
      <w:r w:rsidRPr="00883549">
        <w:rPr>
          <w:rFonts w:hint="eastAsia"/>
        </w:rPr>
        <w:t>5G</w:t>
      </w:r>
      <w:r w:rsidRPr="00883549">
        <w:rPr>
          <w:rFonts w:hint="eastAsia"/>
        </w:rPr>
        <w:t>网络将位姿信息实时传送至仓储系统，实现与实物信息联动，降低仓库人工成本。</w:t>
      </w:r>
    </w:p>
    <w:p w14:paraId="2C05CE10" w14:textId="77777777" w:rsidR="00AA6A8C" w:rsidRPr="00883549" w:rsidRDefault="00AA6A8C" w:rsidP="00DF05C0">
      <w:pPr>
        <w:ind w:firstLine="420"/>
      </w:pPr>
    </w:p>
    <w:p w14:paraId="75BF0D55" w14:textId="77777777" w:rsidR="008E71F2" w:rsidRPr="00883549" w:rsidRDefault="008E71F2" w:rsidP="00DF05C0">
      <w:pPr>
        <w:ind w:firstLine="420"/>
      </w:pPr>
    </w:p>
    <w:p w14:paraId="3D6F67B2" w14:textId="77777777" w:rsidR="008E71F2" w:rsidRPr="00883549" w:rsidRDefault="008E71F2" w:rsidP="00DF05C0">
      <w:pPr>
        <w:ind w:firstLine="420"/>
      </w:pPr>
    </w:p>
    <w:p w14:paraId="75E9EE34" w14:textId="77777777" w:rsidR="008E71F2" w:rsidRPr="00883549" w:rsidRDefault="008E71F2" w:rsidP="00DF05C0">
      <w:pPr>
        <w:ind w:firstLine="420"/>
      </w:pPr>
    </w:p>
    <w:p w14:paraId="2A64393A" w14:textId="77777777" w:rsidR="008E71F2" w:rsidRPr="00883549" w:rsidRDefault="008E71F2" w:rsidP="00DF05C0">
      <w:pPr>
        <w:ind w:firstLine="420"/>
      </w:pPr>
    </w:p>
    <w:p w14:paraId="61F4351E" w14:textId="77777777" w:rsidR="00361FE6" w:rsidRPr="00883549" w:rsidRDefault="00361FE6" w:rsidP="00DF05C0">
      <w:pPr>
        <w:ind w:firstLine="420"/>
      </w:pPr>
      <w:r w:rsidRPr="00883549">
        <w:br w:type="page"/>
      </w:r>
    </w:p>
    <w:p w14:paraId="70A6B1F0" w14:textId="3E65CCF5" w:rsidR="00AA6A8C" w:rsidRPr="00883549" w:rsidRDefault="00C97190" w:rsidP="00DF05C0">
      <w:pPr>
        <w:pStyle w:val="1"/>
        <w:numPr>
          <w:ilvl w:val="0"/>
          <w:numId w:val="2"/>
        </w:numPr>
        <w:spacing w:before="120" w:after="600" w:line="312" w:lineRule="auto"/>
        <w:ind w:left="0" w:firstLineChars="0" w:firstLine="0"/>
        <w:rPr>
          <w:rFonts w:eastAsia="仿宋_GB2312"/>
          <w:b/>
          <w:color w:val="000000" w:themeColor="text1"/>
          <w:sz w:val="52"/>
          <w:szCs w:val="52"/>
        </w:rPr>
      </w:pPr>
      <w:bookmarkStart w:id="577" w:name="_Toc17198"/>
      <w:bookmarkStart w:id="578" w:name="_Toc5794"/>
      <w:bookmarkStart w:id="579" w:name="_Toc21288"/>
      <w:bookmarkStart w:id="580" w:name="_Toc14234"/>
      <w:bookmarkStart w:id="581" w:name="_Toc25235"/>
      <w:bookmarkStart w:id="582" w:name="_Toc130371090"/>
      <w:r w:rsidRPr="00883549">
        <w:rPr>
          <w:rFonts w:eastAsia="仿宋_GB2312" w:hint="eastAsia"/>
          <w:b/>
          <w:color w:val="000000" w:themeColor="text1"/>
          <w:sz w:val="52"/>
          <w:szCs w:val="52"/>
        </w:rPr>
        <w:lastRenderedPageBreak/>
        <w:t>在线政务</w:t>
      </w:r>
      <w:r w:rsidR="000E2C05" w:rsidRPr="00883549">
        <w:rPr>
          <w:rFonts w:eastAsia="仿宋_GB2312" w:hint="eastAsia"/>
          <w:b/>
          <w:color w:val="000000" w:themeColor="text1"/>
          <w:sz w:val="52"/>
          <w:szCs w:val="52"/>
        </w:rPr>
        <w:t>服务发展状况</w:t>
      </w:r>
      <w:bookmarkEnd w:id="577"/>
      <w:bookmarkEnd w:id="578"/>
      <w:bookmarkEnd w:id="579"/>
      <w:bookmarkEnd w:id="580"/>
      <w:bookmarkEnd w:id="581"/>
      <w:bookmarkEnd w:id="582"/>
    </w:p>
    <w:p w14:paraId="46052F8F" w14:textId="306DF1FE" w:rsidR="00EA0880" w:rsidRPr="00883549" w:rsidRDefault="00C97190" w:rsidP="00DF05C0">
      <w:pPr>
        <w:keepNext/>
        <w:keepLines/>
        <w:numPr>
          <w:ilvl w:val="0"/>
          <w:numId w:val="19"/>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583" w:name="_Toc2109264"/>
      <w:bookmarkStart w:id="584" w:name="_Toc62801418"/>
      <w:bookmarkStart w:id="585" w:name="_Toc95747644"/>
      <w:bookmarkStart w:id="586" w:name="_Toc37749878"/>
      <w:bookmarkStart w:id="587" w:name="_Toc130371091"/>
      <w:bookmarkStart w:id="588" w:name="_Toc37749884"/>
      <w:bookmarkStart w:id="589" w:name="_Toc17129219"/>
      <w:bookmarkStart w:id="590" w:name="_Toc37749889"/>
      <w:bookmarkStart w:id="591" w:name="_Toc17129224"/>
      <w:r w:rsidRPr="00883549">
        <w:rPr>
          <w:rFonts w:eastAsia="黑体" w:hint="eastAsia"/>
          <w:color w:val="000000" w:themeColor="text1"/>
          <w:sz w:val="36"/>
          <w:szCs w:val="36"/>
          <w:u w:color="999999"/>
        </w:rPr>
        <w:t>在线政务</w:t>
      </w:r>
      <w:r w:rsidR="00EA0880" w:rsidRPr="00883549">
        <w:rPr>
          <w:rFonts w:eastAsia="黑体" w:hint="eastAsia"/>
          <w:color w:val="000000" w:themeColor="text1"/>
          <w:sz w:val="36"/>
          <w:szCs w:val="36"/>
          <w:u w:color="999999"/>
        </w:rPr>
        <w:t>服务发展</w:t>
      </w:r>
      <w:bookmarkEnd w:id="583"/>
      <w:r w:rsidR="00EA0880" w:rsidRPr="00883549">
        <w:rPr>
          <w:rFonts w:eastAsia="黑体" w:hint="eastAsia"/>
          <w:color w:val="000000" w:themeColor="text1"/>
          <w:sz w:val="36"/>
          <w:szCs w:val="36"/>
          <w:u w:color="999999"/>
        </w:rPr>
        <w:t>状况</w:t>
      </w:r>
      <w:bookmarkEnd w:id="584"/>
      <w:bookmarkEnd w:id="585"/>
      <w:bookmarkEnd w:id="586"/>
      <w:bookmarkEnd w:id="587"/>
    </w:p>
    <w:p w14:paraId="4B1D4657" w14:textId="6C2A16AC" w:rsidR="00D331B5" w:rsidRPr="00883549" w:rsidRDefault="00BE5A28" w:rsidP="00DF05C0">
      <w:pPr>
        <w:pStyle w:val="afd"/>
        <w:spacing w:before="0" w:beforeAutospacing="0" w:after="0" w:afterAutospacing="0"/>
        <w:ind w:firstLine="420"/>
        <w:jc w:val="both"/>
        <w:rPr>
          <w:rFonts w:ascii="Times New Roman" w:hAnsi="Times New Roman" w:cs="Times New Roman"/>
          <w:bCs/>
          <w:kern w:val="2"/>
          <w:sz w:val="21"/>
        </w:rPr>
      </w:pPr>
      <w:r w:rsidRPr="00883549">
        <w:rPr>
          <w:rFonts w:ascii="Times New Roman" w:eastAsia="宋体" w:hAnsi="Times New Roman" w:cs="Times New Roman" w:hint="eastAsia"/>
          <w:bCs/>
          <w:kern w:val="2"/>
          <w:sz w:val="21"/>
        </w:rPr>
        <w:t>截至</w:t>
      </w:r>
      <w:r w:rsidRPr="00883549">
        <w:rPr>
          <w:rFonts w:ascii="Times New Roman" w:eastAsia="宋体" w:hAnsi="Times New Roman" w:cs="Times New Roman"/>
          <w:bCs/>
          <w:kern w:val="2"/>
          <w:sz w:val="21"/>
        </w:rPr>
        <w:t>202</w:t>
      </w:r>
      <w:r w:rsidRPr="00883549">
        <w:rPr>
          <w:rFonts w:ascii="Times New Roman" w:eastAsia="宋体" w:hAnsi="Times New Roman" w:cs="Times New Roman" w:hint="eastAsia"/>
          <w:bCs/>
          <w:kern w:val="2"/>
          <w:sz w:val="21"/>
          <w:lang w:eastAsia="zh-CN"/>
        </w:rPr>
        <w:t>2</w:t>
      </w:r>
      <w:r w:rsidRPr="00883549">
        <w:rPr>
          <w:rFonts w:ascii="Times New Roman" w:eastAsia="宋体" w:hAnsi="Times New Roman" w:cs="Times New Roman" w:hint="eastAsia"/>
          <w:bCs/>
          <w:kern w:val="2"/>
          <w:sz w:val="21"/>
        </w:rPr>
        <w:t>年</w:t>
      </w:r>
      <w:r w:rsidRPr="00883549">
        <w:rPr>
          <w:rFonts w:ascii="Times New Roman" w:eastAsia="宋体" w:hAnsi="Times New Roman" w:cs="Times New Roman"/>
          <w:bCs/>
          <w:kern w:val="2"/>
          <w:sz w:val="21"/>
        </w:rPr>
        <w:t>12</w:t>
      </w:r>
      <w:r w:rsidRPr="00883549">
        <w:rPr>
          <w:rFonts w:ascii="Times New Roman" w:eastAsia="宋体" w:hAnsi="Times New Roman" w:cs="Times New Roman" w:hint="eastAsia"/>
          <w:bCs/>
          <w:kern w:val="2"/>
          <w:sz w:val="21"/>
        </w:rPr>
        <w:t>月，我国在线政务服务用户规模达</w:t>
      </w:r>
      <w:r w:rsidRPr="00883549">
        <w:rPr>
          <w:rFonts w:ascii="Times New Roman" w:eastAsia="宋体" w:hAnsi="Times New Roman" w:cs="Times New Roman" w:hint="eastAsia"/>
          <w:bCs/>
          <w:kern w:val="2"/>
          <w:sz w:val="21"/>
          <w:lang w:eastAsia="zh-CN"/>
        </w:rPr>
        <w:t>9.26</w:t>
      </w:r>
      <w:r w:rsidRPr="00883549">
        <w:rPr>
          <w:rFonts w:ascii="Times New Roman" w:eastAsia="宋体" w:hAnsi="Times New Roman" w:cs="Times New Roman" w:hint="eastAsia"/>
          <w:bCs/>
          <w:kern w:val="2"/>
          <w:sz w:val="21"/>
        </w:rPr>
        <w:t>亿，较</w:t>
      </w:r>
      <w:r w:rsidRPr="00883549">
        <w:rPr>
          <w:rFonts w:ascii="Times New Roman" w:eastAsia="宋体" w:hAnsi="Times New Roman" w:cs="Times New Roman"/>
          <w:bCs/>
          <w:kern w:val="2"/>
          <w:sz w:val="21"/>
        </w:rPr>
        <w:t>202</w:t>
      </w:r>
      <w:r w:rsidRPr="00883549">
        <w:rPr>
          <w:rFonts w:ascii="Times New Roman" w:eastAsia="宋体" w:hAnsi="Times New Roman" w:cs="Times New Roman" w:hint="eastAsia"/>
          <w:bCs/>
          <w:kern w:val="2"/>
          <w:sz w:val="21"/>
          <w:lang w:eastAsia="zh-CN"/>
        </w:rPr>
        <w:t>1</w:t>
      </w:r>
      <w:r w:rsidRPr="00883549">
        <w:rPr>
          <w:rFonts w:ascii="Times New Roman" w:eastAsia="宋体" w:hAnsi="Times New Roman" w:cs="Times New Roman" w:hint="eastAsia"/>
          <w:bCs/>
          <w:kern w:val="2"/>
          <w:sz w:val="21"/>
        </w:rPr>
        <w:t>年</w:t>
      </w:r>
      <w:r w:rsidRPr="00883549">
        <w:rPr>
          <w:rFonts w:ascii="Times New Roman" w:eastAsia="宋体" w:hAnsi="Times New Roman" w:cs="Times New Roman"/>
          <w:bCs/>
          <w:kern w:val="2"/>
          <w:sz w:val="21"/>
        </w:rPr>
        <w:t>12</w:t>
      </w:r>
      <w:r w:rsidRPr="00883549">
        <w:rPr>
          <w:rFonts w:ascii="Times New Roman" w:eastAsia="宋体" w:hAnsi="Times New Roman" w:cs="Times New Roman" w:hint="eastAsia"/>
          <w:bCs/>
          <w:kern w:val="2"/>
          <w:sz w:val="21"/>
        </w:rPr>
        <w:t>月增长</w:t>
      </w:r>
      <w:r w:rsidRPr="00883549">
        <w:rPr>
          <w:rFonts w:ascii="Times New Roman" w:eastAsia="宋体" w:hAnsi="Times New Roman" w:cs="Times New Roman" w:hint="eastAsia"/>
          <w:bCs/>
          <w:kern w:val="2"/>
          <w:sz w:val="21"/>
          <w:lang w:eastAsia="zh-CN"/>
        </w:rPr>
        <w:t>515</w:t>
      </w:r>
      <w:r w:rsidRPr="00883549">
        <w:rPr>
          <w:rFonts w:ascii="Times New Roman" w:eastAsia="宋体" w:hAnsi="Times New Roman" w:cs="Times New Roman" w:hint="eastAsia"/>
          <w:bCs/>
          <w:kern w:val="2"/>
          <w:sz w:val="21"/>
        </w:rPr>
        <w:t>万，占网民整体的</w:t>
      </w:r>
      <w:r w:rsidRPr="00883549">
        <w:rPr>
          <w:rFonts w:ascii="Times New Roman" w:eastAsia="宋体" w:hAnsi="Times New Roman" w:cs="Times New Roman" w:hint="eastAsia"/>
          <w:bCs/>
          <w:kern w:val="2"/>
          <w:sz w:val="21"/>
          <w:lang w:eastAsia="zh-CN"/>
        </w:rPr>
        <w:t>86.7</w:t>
      </w:r>
      <w:r w:rsidRPr="00883549">
        <w:rPr>
          <w:rFonts w:ascii="Times New Roman" w:eastAsia="宋体" w:hAnsi="Times New Roman" w:cs="Times New Roman"/>
          <w:bCs/>
          <w:kern w:val="2"/>
          <w:sz w:val="21"/>
        </w:rPr>
        <w:t>%</w:t>
      </w:r>
      <w:r w:rsidRPr="00883549">
        <w:rPr>
          <w:rFonts w:ascii="Times New Roman" w:eastAsia="宋体" w:hAnsi="Times New Roman" w:cs="Times New Roman" w:hint="eastAsia"/>
          <w:bCs/>
          <w:kern w:val="2"/>
          <w:sz w:val="21"/>
        </w:rPr>
        <w:t>。</w:t>
      </w:r>
      <w:r w:rsidR="00EA0880" w:rsidRPr="00883549">
        <w:rPr>
          <w:rFonts w:ascii="Times New Roman" w:eastAsia="宋体" w:hAnsi="Times New Roman" w:cs="Times New Roman" w:hint="eastAsia"/>
          <w:bCs/>
          <w:kern w:val="2"/>
          <w:sz w:val="21"/>
          <w:lang w:eastAsia="zh-CN"/>
        </w:rPr>
        <w:t>2022</w:t>
      </w:r>
      <w:r w:rsidR="00EA0880" w:rsidRPr="00883549">
        <w:rPr>
          <w:rFonts w:ascii="Times New Roman" w:eastAsia="宋体" w:hAnsi="Times New Roman" w:cs="Times New Roman" w:hint="eastAsia"/>
          <w:bCs/>
          <w:kern w:val="2"/>
          <w:sz w:val="21"/>
          <w:lang w:eastAsia="zh-CN"/>
        </w:rPr>
        <w:t>年</w:t>
      </w:r>
      <w:r w:rsidR="00EA0880" w:rsidRPr="00883549">
        <w:rPr>
          <w:rFonts w:ascii="Times New Roman" w:eastAsia="宋体" w:hAnsi="Times New Roman" w:cs="Times New Roman" w:hint="eastAsia"/>
          <w:bCs/>
          <w:kern w:val="2"/>
          <w:sz w:val="21"/>
        </w:rPr>
        <w:t>，</w:t>
      </w:r>
      <w:r w:rsidR="00B53906" w:rsidRPr="00883549">
        <w:rPr>
          <w:rFonts w:ascii="Times New Roman" w:eastAsia="宋体" w:hAnsi="Times New Roman" w:cs="Times New Roman" w:hint="eastAsia"/>
          <w:bCs/>
          <w:kern w:val="2"/>
          <w:sz w:val="21"/>
          <w:lang w:eastAsia="zh-CN"/>
        </w:rPr>
        <w:t>我国</w:t>
      </w:r>
      <w:r w:rsidR="00C97190" w:rsidRPr="00883549">
        <w:rPr>
          <w:rFonts w:ascii="Times New Roman" w:eastAsia="宋体" w:hAnsi="Times New Roman" w:cs="Times New Roman" w:hint="eastAsia"/>
          <w:bCs/>
          <w:kern w:val="2"/>
          <w:sz w:val="21"/>
        </w:rPr>
        <w:t>在线政务</w:t>
      </w:r>
      <w:r w:rsidR="00EA0880" w:rsidRPr="00883549">
        <w:rPr>
          <w:rFonts w:ascii="Times New Roman" w:eastAsia="宋体" w:hAnsi="Times New Roman" w:cs="Times New Roman" w:hint="eastAsia"/>
          <w:bCs/>
          <w:kern w:val="2"/>
          <w:sz w:val="21"/>
        </w:rPr>
        <w:t>服务相关顶层设计更加完善，平台建设更加有效，技术应用更加普及，发展态势持续向好。</w:t>
      </w:r>
      <w:r w:rsidR="000F4692" w:rsidRPr="00883549">
        <w:rPr>
          <w:rFonts w:ascii="Times New Roman" w:eastAsia="宋体" w:hAnsi="Times New Roman" w:cs="Times New Roman" w:hint="eastAsia"/>
          <w:bCs/>
          <w:kern w:val="2"/>
          <w:sz w:val="21"/>
        </w:rPr>
        <w:t>《</w:t>
      </w:r>
      <w:r w:rsidR="000F4692" w:rsidRPr="00883549">
        <w:rPr>
          <w:rFonts w:ascii="Times New Roman" w:eastAsia="宋体" w:hAnsi="Times New Roman" w:cs="Times New Roman" w:hint="eastAsia"/>
          <w:bCs/>
          <w:kern w:val="2"/>
          <w:sz w:val="21"/>
        </w:rPr>
        <w:t>2022</w:t>
      </w:r>
      <w:r w:rsidR="000F4692" w:rsidRPr="00883549">
        <w:rPr>
          <w:rFonts w:ascii="Times New Roman" w:eastAsia="宋体" w:hAnsi="Times New Roman" w:cs="Times New Roman" w:hint="eastAsia"/>
          <w:bCs/>
          <w:kern w:val="2"/>
          <w:sz w:val="21"/>
        </w:rPr>
        <w:t>联合国电子政务调查报告》显示</w:t>
      </w:r>
      <w:r w:rsidR="006944A4">
        <w:rPr>
          <w:rFonts w:asciiTheme="minorEastAsia" w:eastAsiaTheme="minorEastAsia" w:hAnsiTheme="minorEastAsia" w:cs="Times New Roman" w:hint="eastAsia"/>
          <w:bCs/>
          <w:kern w:val="2"/>
          <w:sz w:val="21"/>
          <w:lang w:eastAsia="zh-CN"/>
        </w:rPr>
        <w:t>，</w:t>
      </w:r>
      <w:r w:rsidR="000F4692" w:rsidRPr="00883549">
        <w:rPr>
          <w:rFonts w:ascii="Times New Roman" w:eastAsia="宋体" w:hAnsi="Times New Roman" w:cs="Times New Roman" w:hint="eastAsia"/>
          <w:bCs/>
          <w:kern w:val="2"/>
          <w:sz w:val="21"/>
        </w:rPr>
        <w:t>我国电子政务水平在</w:t>
      </w:r>
      <w:r w:rsidR="000F4692" w:rsidRPr="00883549">
        <w:rPr>
          <w:rFonts w:ascii="Times New Roman" w:eastAsia="宋体" w:hAnsi="Times New Roman" w:cs="Times New Roman" w:hint="eastAsia"/>
          <w:bCs/>
          <w:kern w:val="2"/>
          <w:sz w:val="21"/>
        </w:rPr>
        <w:t>193</w:t>
      </w:r>
      <w:r w:rsidR="000F4692" w:rsidRPr="00883549">
        <w:rPr>
          <w:rFonts w:ascii="Times New Roman" w:eastAsia="宋体" w:hAnsi="Times New Roman" w:cs="Times New Roman" w:hint="eastAsia"/>
          <w:bCs/>
          <w:kern w:val="2"/>
          <w:sz w:val="21"/>
        </w:rPr>
        <w:t>个联合国会员国中排名</w:t>
      </w:r>
      <w:r w:rsidR="000F4692" w:rsidRPr="00883549">
        <w:rPr>
          <w:rFonts w:ascii="Times New Roman" w:eastAsia="宋体" w:hAnsi="Times New Roman" w:cs="Times New Roman" w:hint="eastAsia"/>
          <w:bCs/>
          <w:kern w:val="2"/>
          <w:sz w:val="21"/>
        </w:rPr>
        <w:t>43</w:t>
      </w:r>
      <w:r w:rsidR="000F4692" w:rsidRPr="00883549">
        <w:rPr>
          <w:rFonts w:ascii="Times New Roman" w:eastAsia="宋体" w:hAnsi="Times New Roman" w:cs="Times New Roman" w:hint="eastAsia"/>
          <w:bCs/>
          <w:kern w:val="2"/>
          <w:sz w:val="21"/>
        </w:rPr>
        <w:t>位</w:t>
      </w:r>
      <w:r w:rsidR="006944A4">
        <w:rPr>
          <w:rFonts w:asciiTheme="minorEastAsia" w:eastAsiaTheme="minorEastAsia" w:hAnsiTheme="minorEastAsia" w:cs="Times New Roman" w:hint="eastAsia"/>
          <w:bCs/>
          <w:kern w:val="2"/>
          <w:sz w:val="21"/>
          <w:lang w:eastAsia="zh-CN"/>
        </w:rPr>
        <w:t>，</w:t>
      </w:r>
      <w:r w:rsidR="000F4692" w:rsidRPr="00883549">
        <w:rPr>
          <w:rFonts w:ascii="Times New Roman" w:eastAsia="宋体" w:hAnsi="Times New Roman" w:cs="Times New Roman" w:hint="eastAsia"/>
          <w:bCs/>
          <w:kern w:val="2"/>
          <w:sz w:val="21"/>
        </w:rPr>
        <w:t>是自报告发布以来的最高水平，也是全球增幅最高的国家之一。其中，作为衡量国家电子政务发展水平核心指标的在线服务指数为</w:t>
      </w:r>
      <w:r w:rsidR="000F4692" w:rsidRPr="00883549">
        <w:rPr>
          <w:rFonts w:ascii="Times New Roman" w:eastAsia="宋体" w:hAnsi="Times New Roman" w:cs="Times New Roman" w:hint="eastAsia"/>
          <w:bCs/>
          <w:kern w:val="2"/>
          <w:sz w:val="21"/>
        </w:rPr>
        <w:t>0.8876</w:t>
      </w:r>
      <w:r w:rsidR="008611B1" w:rsidRPr="00883549">
        <w:rPr>
          <w:rFonts w:ascii="Times New Roman" w:eastAsia="宋体" w:hAnsi="Times New Roman" w:cs="Times New Roman" w:hint="eastAsia"/>
          <w:bCs/>
          <w:kern w:val="2"/>
          <w:sz w:val="21"/>
        </w:rPr>
        <w:t>，</w:t>
      </w:r>
      <w:r w:rsidR="000F4692" w:rsidRPr="00883549">
        <w:rPr>
          <w:rFonts w:ascii="Times New Roman" w:eastAsia="宋体" w:hAnsi="Times New Roman" w:cs="Times New Roman" w:hint="eastAsia"/>
          <w:bCs/>
          <w:kern w:val="2"/>
          <w:sz w:val="21"/>
        </w:rPr>
        <w:t>继续保持</w:t>
      </w:r>
      <w:r w:rsidR="008611B1" w:rsidRPr="00883549">
        <w:rPr>
          <w:rFonts w:ascii="Times New Roman" w:eastAsia="宋体" w:hAnsi="Times New Roman" w:cs="Times New Roman" w:hint="eastAsia"/>
          <w:bCs/>
          <w:kern w:val="2"/>
          <w:sz w:val="21"/>
        </w:rPr>
        <w:t>“非常高”</w:t>
      </w:r>
      <w:r w:rsidR="008611B1" w:rsidRPr="00883549">
        <w:rPr>
          <w:rFonts w:ascii="Times New Roman" w:eastAsia="宋体" w:hAnsi="Times New Roman" w:cs="Times New Roman" w:hint="eastAsia"/>
          <w:bCs/>
          <w:kern w:val="2"/>
          <w:sz w:val="21"/>
          <w:lang w:eastAsia="zh-CN"/>
        </w:rPr>
        <w:t>水平</w:t>
      </w:r>
      <w:r w:rsidR="000F4692" w:rsidRPr="00883549">
        <w:rPr>
          <w:rFonts w:ascii="Times New Roman" w:eastAsia="宋体" w:hAnsi="Times New Roman" w:cs="Times New Roman" w:hint="eastAsia"/>
          <w:bCs/>
          <w:kern w:val="2"/>
          <w:sz w:val="21"/>
        </w:rPr>
        <w:t>。</w:t>
      </w:r>
    </w:p>
    <w:p w14:paraId="6D9CF5A7" w14:textId="25B4C6C9" w:rsidR="00EA0880" w:rsidRPr="00883549" w:rsidRDefault="0004598A" w:rsidP="00DF05C0">
      <w:pPr>
        <w:ind w:firstLine="422"/>
      </w:pPr>
      <w:r w:rsidRPr="00883549">
        <w:rPr>
          <w:rFonts w:hint="eastAsia"/>
          <w:b/>
        </w:rPr>
        <w:t>顶层设计更加完善，以数字政府建设全面引领数字化发展。</w:t>
      </w:r>
      <w:r w:rsidRPr="00883549">
        <w:rPr>
          <w:rFonts w:hint="eastAsia"/>
        </w:rPr>
        <w:t>2022</w:t>
      </w:r>
      <w:r w:rsidRPr="00883549">
        <w:rPr>
          <w:rFonts w:hint="eastAsia"/>
        </w:rPr>
        <w:t>年，国务院印发《关于加快推进政务服务标准化规范化便利化的指导意见》《关于加强数字政府建设的指导意见》及《全国一体化政务大数据体系建设指南》，对数字政府、政务数据体系建设等方面提出一系列指导性意见。各地区各部门主动顺应政府数字化转型发展趋势，注重顶层设计与地方创新良性互动，形成了各具特色、职责明确、纵向联动、横向协同、共同推进的数字政府建设和管理格局。</w:t>
      </w:r>
      <w:r w:rsidR="00AE2D58" w:rsidRPr="00883549">
        <w:rPr>
          <w:rFonts w:hint="eastAsia"/>
        </w:rPr>
        <w:t>截至</w:t>
      </w:r>
      <w:r w:rsidR="00E615D1" w:rsidRPr="00883549">
        <w:rPr>
          <w:rFonts w:hint="eastAsia"/>
        </w:rPr>
        <w:t>2</w:t>
      </w:r>
      <w:r w:rsidR="00E615D1" w:rsidRPr="00883549">
        <w:t>022</w:t>
      </w:r>
      <w:r w:rsidR="00E615D1" w:rsidRPr="00883549">
        <w:rPr>
          <w:rFonts w:hint="eastAsia"/>
        </w:rPr>
        <w:t>年</w:t>
      </w:r>
      <w:r w:rsidR="00E615D1" w:rsidRPr="00883549">
        <w:rPr>
          <w:rFonts w:hint="eastAsia"/>
        </w:rPr>
        <w:t>12</w:t>
      </w:r>
      <w:r w:rsidR="00E615D1" w:rsidRPr="00883549">
        <w:rPr>
          <w:rFonts w:hint="eastAsia"/>
        </w:rPr>
        <w:t>月</w:t>
      </w:r>
      <w:r w:rsidR="00AE2D58" w:rsidRPr="00883549">
        <w:rPr>
          <w:rFonts w:hint="eastAsia"/>
        </w:rPr>
        <w:t>，</w:t>
      </w:r>
      <w:r w:rsidR="00AE2D58" w:rsidRPr="00883549">
        <w:rPr>
          <w:rFonts w:hint="eastAsia"/>
        </w:rPr>
        <w:t>31</w:t>
      </w:r>
      <w:r w:rsidR="007E335B" w:rsidRPr="00883549">
        <w:rPr>
          <w:rFonts w:hint="eastAsia"/>
        </w:rPr>
        <w:t>个省（区、</w:t>
      </w:r>
      <w:r w:rsidR="00AE2D58" w:rsidRPr="00883549">
        <w:rPr>
          <w:rFonts w:hint="eastAsia"/>
        </w:rPr>
        <w:t>市）中，</w:t>
      </w:r>
      <w:r w:rsidR="00AE2D58" w:rsidRPr="00883549">
        <w:rPr>
          <w:rFonts w:hint="eastAsia"/>
        </w:rPr>
        <w:t>29</w:t>
      </w:r>
      <w:r w:rsidR="00AE2D58" w:rsidRPr="00883549">
        <w:rPr>
          <w:rFonts w:hint="eastAsia"/>
        </w:rPr>
        <w:t>个地区成立了厅局级的政务服务或数据管理机构</w:t>
      </w:r>
      <w:r w:rsidR="006944A4">
        <w:rPr>
          <w:rFonts w:hint="eastAsia"/>
        </w:rPr>
        <w:t>，</w:t>
      </w:r>
      <w:r w:rsidR="00AE2D58" w:rsidRPr="00883549">
        <w:rPr>
          <w:rFonts w:hint="eastAsia"/>
        </w:rPr>
        <w:t>20</w:t>
      </w:r>
      <w:r w:rsidR="00AE2D58" w:rsidRPr="00883549">
        <w:rPr>
          <w:rFonts w:hint="eastAsia"/>
        </w:rPr>
        <w:t>余个地区印发了数字政府或数字化转型相关规划文件</w:t>
      </w:r>
      <w:r w:rsidR="00DA6111" w:rsidRPr="00883549">
        <w:rPr>
          <w:rStyle w:val="affc"/>
        </w:rPr>
        <w:footnoteReference w:id="95"/>
      </w:r>
      <w:r w:rsidR="00AE2D58" w:rsidRPr="00883549">
        <w:rPr>
          <w:rFonts w:hint="eastAsia"/>
        </w:rPr>
        <w:t>。总体来看，与数字政府建设相适应的管理体制正在逐步健全，协调推进有力、技术体系完备、安全管理有序、制度规范健全的发展格局正在逐步建立，形成了政府主导、企业参与、社会协同推进的良好氛围。</w:t>
      </w:r>
    </w:p>
    <w:p w14:paraId="39890313" w14:textId="2AC19CA9" w:rsidR="00EA0880" w:rsidRPr="00883549" w:rsidRDefault="00EA0880" w:rsidP="00DF05C0">
      <w:pPr>
        <w:ind w:firstLine="422"/>
        <w:rPr>
          <w:b/>
          <w:bCs/>
        </w:rPr>
      </w:pPr>
      <w:r w:rsidRPr="00883549">
        <w:rPr>
          <w:rFonts w:hint="eastAsia"/>
          <w:b/>
          <w:bCs/>
        </w:rPr>
        <w:t>平台建设更加有效，以一体化政务服务促进惠企便民提速。</w:t>
      </w:r>
      <w:r w:rsidRPr="00883549">
        <w:rPr>
          <w:rFonts w:hint="eastAsia"/>
        </w:rPr>
        <w:t>2022</w:t>
      </w:r>
      <w:r w:rsidRPr="00883549">
        <w:rPr>
          <w:rFonts w:hint="eastAsia"/>
        </w:rPr>
        <w:t>年，全国一体化政务服务平台基本建成，“一网通办”“异地可办”“跨省通办”广泛实践，全国</w:t>
      </w:r>
      <w:r w:rsidRPr="00883549">
        <w:rPr>
          <w:rFonts w:hint="eastAsia"/>
        </w:rPr>
        <w:t>96.68%</w:t>
      </w:r>
      <w:r w:rsidRPr="00883549">
        <w:rPr>
          <w:rFonts w:hint="eastAsia"/>
        </w:rPr>
        <w:t>的办税缴费事项实现“非接触式”办理，全面数字化电子发票试点稳步推进，电子发票服务平台用户数量突破千万级</w:t>
      </w:r>
      <w:r w:rsidRPr="00883549">
        <w:rPr>
          <w:rStyle w:val="affc"/>
        </w:rPr>
        <w:footnoteReference w:id="96"/>
      </w:r>
      <w:r w:rsidRPr="00883549">
        <w:rPr>
          <w:rFonts w:hint="eastAsia"/>
        </w:rPr>
        <w:t>。依托全国一体化政务服务平台，各地区、各部门有力推动政务服务运行标准化、供给规范化、管理精细化，“互联网</w:t>
      </w:r>
      <w:r w:rsidRPr="00883549">
        <w:rPr>
          <w:rFonts w:hint="eastAsia"/>
        </w:rPr>
        <w:t>+</w:t>
      </w:r>
      <w:r w:rsidRPr="00883549">
        <w:rPr>
          <w:rFonts w:hint="eastAsia"/>
        </w:rPr>
        <w:t>政务服务”取得显著成效，为企业和公众获取便捷高效的政务服务提供可靠保障。</w:t>
      </w:r>
    </w:p>
    <w:p w14:paraId="5847D009" w14:textId="63FA3D09" w:rsidR="00EA0880" w:rsidRPr="00883549" w:rsidRDefault="00EA0880" w:rsidP="00DF05C0">
      <w:pPr>
        <w:ind w:firstLine="422"/>
      </w:pPr>
      <w:r w:rsidRPr="00883549">
        <w:rPr>
          <w:rFonts w:hint="eastAsia"/>
          <w:b/>
          <w:bCs/>
        </w:rPr>
        <w:lastRenderedPageBreak/>
        <w:t>技术应用更加普及，</w:t>
      </w:r>
      <w:proofErr w:type="gramStart"/>
      <w:r w:rsidRPr="00883549">
        <w:rPr>
          <w:rFonts w:hint="eastAsia"/>
          <w:b/>
          <w:bCs/>
        </w:rPr>
        <w:t>以模式</w:t>
      </w:r>
      <w:proofErr w:type="gramEnd"/>
      <w:r w:rsidRPr="00883549">
        <w:rPr>
          <w:rFonts w:hint="eastAsia"/>
          <w:b/>
          <w:bCs/>
        </w:rPr>
        <w:t>创新打造地方特色的现代政府。</w:t>
      </w:r>
      <w:r w:rsidRPr="00883549">
        <w:rPr>
          <w:rFonts w:hint="eastAsia"/>
        </w:rPr>
        <w:t>2022</w:t>
      </w:r>
      <w:r w:rsidRPr="00883549">
        <w:rPr>
          <w:rFonts w:hint="eastAsia"/>
        </w:rPr>
        <w:t>年，数字技术的应用广度和应用深度均有所提升，为促进政府创新发挥了显著的赋能作用。根据智慧城市技术成熟度曲线，相比</w:t>
      </w:r>
      <w:r w:rsidRPr="00883549">
        <w:rPr>
          <w:rFonts w:hint="eastAsia"/>
        </w:rPr>
        <w:t>2021</w:t>
      </w:r>
      <w:r w:rsidRPr="00883549">
        <w:rPr>
          <w:rFonts w:hint="eastAsia"/>
        </w:rPr>
        <w:t>年，我国对</w:t>
      </w:r>
      <w:r w:rsidRPr="00883549">
        <w:rPr>
          <w:rFonts w:cs="Arial" w:hint="eastAsia"/>
          <w:color w:val="191919"/>
          <w:shd w:val="clear" w:color="auto" w:fill="FFFFFF"/>
        </w:rPr>
        <w:t>“</w:t>
      </w:r>
      <w:r w:rsidRPr="00883549">
        <w:rPr>
          <w:rFonts w:cs="Arial"/>
          <w:color w:val="191919"/>
          <w:shd w:val="clear" w:color="auto" w:fill="FFFFFF"/>
        </w:rPr>
        <w:t>跨行政职能的政府服务</w:t>
      </w:r>
      <w:r w:rsidRPr="00883549">
        <w:rPr>
          <w:rFonts w:cs="Arial" w:hint="eastAsia"/>
          <w:color w:val="191919"/>
          <w:shd w:val="clear" w:color="auto" w:fill="FFFFFF"/>
        </w:rPr>
        <w:t>”“</w:t>
      </w:r>
      <w:r w:rsidRPr="00883549">
        <w:rPr>
          <w:rFonts w:cs="Arial"/>
          <w:color w:val="191919"/>
          <w:shd w:val="clear" w:color="auto" w:fill="FFFFFF"/>
        </w:rPr>
        <w:t>绿色能源</w:t>
      </w:r>
      <w:r w:rsidRPr="00883549">
        <w:rPr>
          <w:rFonts w:cs="Arial" w:hint="eastAsia"/>
          <w:color w:val="191919"/>
          <w:shd w:val="clear" w:color="auto" w:fill="FFFFFF"/>
        </w:rPr>
        <w:t>”</w:t>
      </w:r>
      <w:r w:rsidRPr="00883549">
        <w:rPr>
          <w:rFonts w:cs="Arial"/>
          <w:color w:val="191919"/>
          <w:shd w:val="clear" w:color="auto" w:fill="FFFFFF"/>
        </w:rPr>
        <w:t>和</w:t>
      </w:r>
      <w:r w:rsidRPr="00883549">
        <w:rPr>
          <w:rFonts w:cs="Arial" w:hint="eastAsia"/>
          <w:color w:val="191919"/>
          <w:shd w:val="clear" w:color="auto" w:fill="FFFFFF"/>
        </w:rPr>
        <w:t>“</w:t>
      </w:r>
      <w:r w:rsidRPr="00883549">
        <w:rPr>
          <w:rFonts w:cs="Arial"/>
          <w:color w:val="191919"/>
          <w:shd w:val="clear" w:color="auto" w:fill="FFFFFF"/>
        </w:rPr>
        <w:t>城市级能源管理平台</w:t>
      </w:r>
      <w:r w:rsidRPr="00883549">
        <w:rPr>
          <w:rFonts w:cs="Arial" w:hint="eastAsia"/>
          <w:color w:val="191919"/>
          <w:shd w:val="clear" w:color="auto" w:fill="FFFFFF"/>
        </w:rPr>
        <w:t>”等</w:t>
      </w:r>
      <w:r w:rsidRPr="00883549">
        <w:rPr>
          <w:rFonts w:hint="eastAsia"/>
        </w:rPr>
        <w:t>3</w:t>
      </w:r>
      <w:r w:rsidRPr="00883549">
        <w:rPr>
          <w:rFonts w:hint="eastAsia"/>
        </w:rPr>
        <w:t>项新技术进行了初步的探索和尝试；同时研究发现政务云在曲线上已经相对成熟，进入规模化应用并产生实质性效果的起始阶段</w:t>
      </w:r>
      <w:r w:rsidRPr="00883549">
        <w:rPr>
          <w:rStyle w:val="affc"/>
        </w:rPr>
        <w:footnoteReference w:id="97"/>
      </w:r>
      <w:r w:rsidRPr="00883549">
        <w:rPr>
          <w:rFonts w:hint="eastAsia"/>
        </w:rPr>
        <w:t>。在良好的技术环境支撑下，多地政府积极开展政务服务创新实践，并持续推动先进经验共享和创新模式扩散。</w:t>
      </w:r>
      <w:r w:rsidR="00E246F2" w:rsidRPr="00883549">
        <w:rPr>
          <w:rFonts w:hint="eastAsia"/>
        </w:rPr>
        <w:t>例如，福建省政务云已承载</w:t>
      </w:r>
      <w:r w:rsidR="00E246F2" w:rsidRPr="00883549">
        <w:rPr>
          <w:rFonts w:hint="eastAsia"/>
        </w:rPr>
        <w:t>222</w:t>
      </w:r>
      <w:r w:rsidR="00E246F2" w:rsidRPr="00883549">
        <w:rPr>
          <w:rFonts w:hint="eastAsia"/>
        </w:rPr>
        <w:t>个厅局委办</w:t>
      </w:r>
      <w:r w:rsidR="00E246F2" w:rsidRPr="00883549">
        <w:rPr>
          <w:rFonts w:hint="eastAsia"/>
        </w:rPr>
        <w:t>1044</w:t>
      </w:r>
      <w:r w:rsidR="00E246F2" w:rsidRPr="00883549">
        <w:rPr>
          <w:rFonts w:hint="eastAsia"/>
        </w:rPr>
        <w:t>个项目</w:t>
      </w:r>
      <w:r w:rsidR="00E246F2" w:rsidRPr="00883549">
        <w:rPr>
          <w:rFonts w:hint="eastAsia"/>
        </w:rPr>
        <w:t>1697</w:t>
      </w:r>
      <w:r w:rsidR="00E246F2" w:rsidRPr="00883549">
        <w:rPr>
          <w:rFonts w:hint="eastAsia"/>
        </w:rPr>
        <w:t>个业务系统，持续促进网络通、应用通、数据通，提升便民服务水平</w:t>
      </w:r>
      <w:r w:rsidR="00E246F2" w:rsidRPr="00883549">
        <w:rPr>
          <w:rStyle w:val="affc"/>
        </w:rPr>
        <w:footnoteReference w:id="98"/>
      </w:r>
      <w:r w:rsidR="00E246F2" w:rsidRPr="00883549">
        <w:rPr>
          <w:rFonts w:hint="eastAsia"/>
        </w:rPr>
        <w:t>；</w:t>
      </w:r>
      <w:r w:rsidR="00CF6E9C" w:rsidRPr="00883549">
        <w:rPr>
          <w:rFonts w:hint="eastAsia"/>
        </w:rPr>
        <w:t>广东省推出基于车载使用的移动政务服务平台“粤优行”，涵盖政务服务、资讯导航、医疗防疫、证照信息</w:t>
      </w:r>
      <w:r w:rsidR="00CF6E9C" w:rsidRPr="00883549">
        <w:rPr>
          <w:rFonts w:hint="eastAsia"/>
        </w:rPr>
        <w:t>4</w:t>
      </w:r>
      <w:r w:rsidR="00CF6E9C" w:rsidRPr="00883549">
        <w:rPr>
          <w:rFonts w:hint="eastAsia"/>
        </w:rPr>
        <w:t>个板块内容，持续提升政务服务效能</w:t>
      </w:r>
      <w:r w:rsidR="00CF6E9C" w:rsidRPr="00883549">
        <w:rPr>
          <w:rStyle w:val="affc"/>
        </w:rPr>
        <w:footnoteReference w:id="99"/>
      </w:r>
      <w:r w:rsidR="00CF6E9C" w:rsidRPr="00883549">
        <w:rPr>
          <w:rFonts w:hint="eastAsia"/>
        </w:rPr>
        <w:t>；</w:t>
      </w:r>
      <w:r w:rsidRPr="00883549">
        <w:rPr>
          <w:rFonts w:hint="eastAsia"/>
        </w:rPr>
        <w:t>甘肃省启动</w:t>
      </w:r>
      <w:r w:rsidRPr="00883549">
        <w:rPr>
          <w:rFonts w:cs="Arial"/>
          <w:color w:val="000000"/>
        </w:rPr>
        <w:t>新型智慧能源单元在试点企业的示范应用，常态化、精细化、智能化的</w:t>
      </w:r>
      <w:r w:rsidRPr="00883549">
        <w:rPr>
          <w:rFonts w:cs="Arial" w:hint="eastAsia"/>
          <w:color w:val="000000"/>
        </w:rPr>
        <w:t>城市能源</w:t>
      </w:r>
      <w:r w:rsidRPr="00883549">
        <w:rPr>
          <w:rFonts w:cs="Arial"/>
          <w:color w:val="000000"/>
        </w:rPr>
        <w:t>管理系统初见成效</w:t>
      </w:r>
      <w:r w:rsidRPr="00883549">
        <w:rPr>
          <w:rStyle w:val="affc"/>
          <w:color w:val="000000"/>
        </w:rPr>
        <w:footnoteReference w:id="100"/>
      </w:r>
      <w:r w:rsidR="00CF6E9C" w:rsidRPr="00883549">
        <w:rPr>
          <w:rFonts w:cs="Arial" w:hint="eastAsia"/>
          <w:color w:val="000000"/>
        </w:rPr>
        <w:t>。</w:t>
      </w:r>
      <w:r w:rsidR="00CF6E9C" w:rsidRPr="00883549" w:rsidDel="00CF6E9C">
        <w:rPr>
          <w:rFonts w:hint="eastAsia"/>
        </w:rPr>
        <w:t xml:space="preserve"> </w:t>
      </w:r>
    </w:p>
    <w:p w14:paraId="361C0B28" w14:textId="1C3F3C88" w:rsidR="008B42CB" w:rsidRPr="00883549" w:rsidRDefault="008B42CB" w:rsidP="00DF05C0">
      <w:pPr>
        <w:keepNext/>
        <w:keepLines/>
        <w:numPr>
          <w:ilvl w:val="0"/>
          <w:numId w:val="19"/>
        </w:numPr>
        <w:topLinePunct/>
        <w:snapToGrid w:val="0"/>
        <w:spacing w:before="400" w:after="300" w:line="312" w:lineRule="auto"/>
        <w:ind w:firstLineChars="0"/>
        <w:outlineLvl w:val="1"/>
        <w:rPr>
          <w:rFonts w:eastAsia="黑体"/>
          <w:color w:val="000000" w:themeColor="text1"/>
          <w:sz w:val="36"/>
          <w:szCs w:val="36"/>
          <w:u w:color="999999"/>
        </w:rPr>
      </w:pPr>
      <w:bookmarkStart w:id="592" w:name="_Toc130371092"/>
      <w:r w:rsidRPr="00883549">
        <w:rPr>
          <w:rFonts w:eastAsia="黑体" w:hint="eastAsia"/>
          <w:color w:val="000000" w:themeColor="text1"/>
          <w:sz w:val="36"/>
          <w:szCs w:val="36"/>
          <w:u w:color="999999"/>
        </w:rPr>
        <w:t>全国一体化政务服务平台发展状况</w:t>
      </w:r>
      <w:r w:rsidR="00DA6111" w:rsidRPr="00883549">
        <w:rPr>
          <w:rStyle w:val="affc"/>
          <w:rFonts w:eastAsia="黑体"/>
          <w:color w:val="000000" w:themeColor="text1"/>
          <w:sz w:val="36"/>
          <w:szCs w:val="36"/>
          <w:u w:color="999999"/>
        </w:rPr>
        <w:footnoteReference w:id="101"/>
      </w:r>
      <w:bookmarkEnd w:id="592"/>
    </w:p>
    <w:p w14:paraId="6CE4D771" w14:textId="77777777" w:rsidR="008B42CB" w:rsidRPr="00883549" w:rsidRDefault="008B42CB" w:rsidP="00DF05C0">
      <w:pPr>
        <w:ind w:firstLine="420"/>
      </w:pPr>
      <w:r w:rsidRPr="00883549">
        <w:rPr>
          <w:rFonts w:hint="eastAsia"/>
        </w:rPr>
        <w:t>全国一体化政务服务平台作为政府数字化转型的“重中之重”，肩负着推进国家治理体系和治理能力现代化的重任，发挥了重要作用，平台运行平稳，成效超出预期。</w:t>
      </w:r>
    </w:p>
    <w:p w14:paraId="222A090E" w14:textId="798D81C2" w:rsidR="008B42CB" w:rsidRPr="00883549" w:rsidRDefault="008B42CB" w:rsidP="00DF05C0">
      <w:pPr>
        <w:ind w:firstLine="422"/>
      </w:pPr>
      <w:r w:rsidRPr="00883549">
        <w:rPr>
          <w:rFonts w:hint="eastAsia"/>
          <w:b/>
          <w:bCs/>
        </w:rPr>
        <w:t>一是全国政务服务“一张网”的覆盖程度不断提升。</w:t>
      </w:r>
      <w:r w:rsidRPr="00883549">
        <w:rPr>
          <w:rFonts w:hint="eastAsia"/>
        </w:rPr>
        <w:t>全国一体化政务服务平台以国家政务服务平台为总枢纽，联通</w:t>
      </w:r>
      <w:r w:rsidRPr="00883549">
        <w:rPr>
          <w:rFonts w:hint="eastAsia"/>
        </w:rPr>
        <w:t>31</w:t>
      </w:r>
      <w:r w:rsidRPr="00883549">
        <w:rPr>
          <w:rFonts w:hint="eastAsia"/>
        </w:rPr>
        <w:t>个省（区、市）及新疆生产建设兵团、</w:t>
      </w:r>
      <w:r w:rsidRPr="00883549">
        <w:rPr>
          <w:rFonts w:hint="eastAsia"/>
        </w:rPr>
        <w:t>46</w:t>
      </w:r>
      <w:r w:rsidRPr="00883549">
        <w:rPr>
          <w:rFonts w:hint="eastAsia"/>
        </w:rPr>
        <w:t>个国务院部门平台，面向十四多亿人口和一亿多市场主体打造覆盖全国的一体化政务服务“一张网”，平台村村通</w:t>
      </w:r>
      <w:r w:rsidR="003B3A16" w:rsidRPr="00883549">
        <w:rPr>
          <w:rFonts w:hint="eastAsia"/>
        </w:rPr>
        <w:t>、</w:t>
      </w:r>
      <w:r w:rsidRPr="00883549">
        <w:rPr>
          <w:rFonts w:hint="eastAsia"/>
        </w:rPr>
        <w:t>服务掌上办</w:t>
      </w:r>
      <w:r w:rsidR="003B3A16" w:rsidRPr="00883549">
        <w:rPr>
          <w:rFonts w:hint="eastAsia"/>
        </w:rPr>
        <w:t>、</w:t>
      </w:r>
      <w:r w:rsidRPr="00883549">
        <w:rPr>
          <w:rFonts w:hint="eastAsia"/>
        </w:rPr>
        <w:t>全国一体化政务服务平台在推进国家治理体系和治理能力现代化的进程中发挥了重要作用，成为我国政务服务迈向以跨区域、跨部门、跨层级一体化政务服务为特征的整体服务阶段的重要标志。</w:t>
      </w:r>
    </w:p>
    <w:p w14:paraId="41AA336E" w14:textId="372E65EF" w:rsidR="008B42CB" w:rsidRPr="00883549" w:rsidRDefault="008B42CB" w:rsidP="00DF05C0">
      <w:pPr>
        <w:ind w:firstLine="422"/>
      </w:pPr>
      <w:r w:rsidRPr="00883549">
        <w:rPr>
          <w:rFonts w:hint="eastAsia"/>
          <w:b/>
          <w:bCs/>
        </w:rPr>
        <w:t>二是企业和群众的认可度不断提升。</w:t>
      </w:r>
      <w:r w:rsidRPr="00883549">
        <w:rPr>
          <w:rFonts w:hint="eastAsia"/>
        </w:rPr>
        <w:t>通过构建普惠均等、便民高效、智能精准的全国政务服务“一张网”，政务服务平台的认知度、体验度持续提升。截至</w:t>
      </w:r>
      <w:r w:rsidRPr="00883549">
        <w:rPr>
          <w:rFonts w:hint="eastAsia"/>
        </w:rPr>
        <w:t>2022</w:t>
      </w:r>
      <w:r w:rsidRPr="00883549">
        <w:rPr>
          <w:rFonts w:hint="eastAsia"/>
        </w:rPr>
        <w:t>年</w:t>
      </w:r>
      <w:r w:rsidR="00E615D1" w:rsidRPr="00883549">
        <w:rPr>
          <w:rFonts w:hint="eastAsia"/>
        </w:rPr>
        <w:t>12</w:t>
      </w:r>
      <w:r w:rsidR="00E615D1" w:rsidRPr="00883549">
        <w:rPr>
          <w:rFonts w:hint="eastAsia"/>
        </w:rPr>
        <w:t>月</w:t>
      </w:r>
      <w:r w:rsidRPr="00883549">
        <w:rPr>
          <w:rFonts w:hint="eastAsia"/>
        </w:rPr>
        <w:t>，全</w:t>
      </w:r>
      <w:r w:rsidRPr="00883549">
        <w:rPr>
          <w:rFonts w:hint="eastAsia"/>
        </w:rPr>
        <w:lastRenderedPageBreak/>
        <w:t>国一体化政务服务平台实名用户超过</w:t>
      </w:r>
      <w:r w:rsidRPr="00883549">
        <w:rPr>
          <w:rFonts w:hint="eastAsia"/>
        </w:rPr>
        <w:t>10</w:t>
      </w:r>
      <w:r w:rsidRPr="00883549">
        <w:rPr>
          <w:rFonts w:hint="eastAsia"/>
        </w:rPr>
        <w:t>亿人，其中国家政务服务平台注册用户</w:t>
      </w:r>
      <w:r w:rsidRPr="00883549">
        <w:rPr>
          <w:rFonts w:hint="eastAsia"/>
        </w:rPr>
        <w:t>8.08</w:t>
      </w:r>
      <w:r w:rsidRPr="00883549">
        <w:rPr>
          <w:rFonts w:hint="eastAsia"/>
        </w:rPr>
        <w:t>亿人，总使用量超过</w:t>
      </w:r>
      <w:r w:rsidRPr="00883549">
        <w:rPr>
          <w:rFonts w:hint="eastAsia"/>
        </w:rPr>
        <w:t>850</w:t>
      </w:r>
      <w:r w:rsidRPr="00883549">
        <w:rPr>
          <w:rFonts w:hint="eastAsia"/>
        </w:rPr>
        <w:t>亿人次，服务应用不断创新，企业和群众满意度和获得</w:t>
      </w:r>
      <w:proofErr w:type="gramStart"/>
      <w:r w:rsidRPr="00883549">
        <w:rPr>
          <w:rFonts w:hint="eastAsia"/>
        </w:rPr>
        <w:t>感不断</w:t>
      </w:r>
      <w:proofErr w:type="gramEnd"/>
      <w:r w:rsidRPr="00883549">
        <w:rPr>
          <w:rFonts w:hint="eastAsia"/>
        </w:rPr>
        <w:t>增强。目前，</w:t>
      </w:r>
      <w:r w:rsidRPr="00883549">
        <w:rPr>
          <w:rFonts w:hint="eastAsia"/>
        </w:rPr>
        <w:t>90.5%</w:t>
      </w:r>
      <w:r w:rsidRPr="00883549">
        <w:rPr>
          <w:rFonts w:hint="eastAsia"/>
        </w:rPr>
        <w:t>的省级行政许可事项实现网上受理和“最多跑一次”，政务服务“一网通办”能力显著增强。</w:t>
      </w:r>
    </w:p>
    <w:p w14:paraId="3983D888" w14:textId="77777777" w:rsidR="008B42CB" w:rsidRPr="00883549" w:rsidRDefault="008B42CB" w:rsidP="00DF05C0">
      <w:pPr>
        <w:ind w:firstLine="422"/>
      </w:pPr>
      <w:r w:rsidRPr="00883549">
        <w:rPr>
          <w:rFonts w:hint="eastAsia"/>
          <w:b/>
          <w:bCs/>
        </w:rPr>
        <w:t>三是服务创新应用能力不断提升。</w:t>
      </w:r>
      <w:r w:rsidRPr="00883549">
        <w:rPr>
          <w:rFonts w:hint="eastAsia"/>
        </w:rPr>
        <w:t>各地区依托全国一体化政务服务平台，聚焦群众办事“急难愁盼”问题，聚焦短板弱项，大胆探索，因地施策，从“最多跑一次”到“一次不用跑”，从“不见面审批”到“秒报秒批”，为群众施公平之策、开便利之门，得到了广大群众的认可和赞许。典型示范的“头雁效应”全面激发了“群雁活力”，统筹协调和基层创新的互促互动，营造了互联网环境</w:t>
      </w:r>
      <w:proofErr w:type="gramStart"/>
      <w:r w:rsidRPr="00883549">
        <w:rPr>
          <w:rFonts w:hint="eastAsia"/>
        </w:rPr>
        <w:t>下各方</w:t>
      </w:r>
      <w:proofErr w:type="gramEnd"/>
      <w:r w:rsidRPr="00883549">
        <w:rPr>
          <w:rFonts w:hint="eastAsia"/>
        </w:rPr>
        <w:t>面勇于持续迭代创新的良好氛围，数字化改革创新举措不断涌现，为全面推进数字政府建设积累了丰富经验。</w:t>
      </w:r>
    </w:p>
    <w:p w14:paraId="12169D85" w14:textId="77777777" w:rsidR="008B42CB" w:rsidRPr="00883549" w:rsidRDefault="008B42CB" w:rsidP="00DF05C0">
      <w:pPr>
        <w:ind w:firstLine="422"/>
      </w:pPr>
      <w:r w:rsidRPr="00883549">
        <w:rPr>
          <w:rFonts w:hint="eastAsia"/>
          <w:b/>
          <w:bCs/>
        </w:rPr>
        <w:t>四是公共支撑能力不断提升。</w:t>
      </w:r>
      <w:r w:rsidRPr="00883549">
        <w:rPr>
          <w:rFonts w:hint="eastAsia"/>
        </w:rPr>
        <w:t>国家平台为地方部门平台提供电子证照共享服务</w:t>
      </w:r>
      <w:r w:rsidRPr="00883549">
        <w:rPr>
          <w:rFonts w:hint="eastAsia"/>
        </w:rPr>
        <w:t>79.5</w:t>
      </w:r>
      <w:r w:rsidRPr="00883549">
        <w:rPr>
          <w:rFonts w:hint="eastAsia"/>
        </w:rPr>
        <w:t>亿次，身份认证核验服务</w:t>
      </w:r>
      <w:r w:rsidRPr="00883549">
        <w:rPr>
          <w:rFonts w:hint="eastAsia"/>
        </w:rPr>
        <w:t>67.4</w:t>
      </w:r>
      <w:r w:rsidRPr="00883549">
        <w:rPr>
          <w:rFonts w:hint="eastAsia"/>
        </w:rPr>
        <w:t>亿次，有力支撑地方部门平台高效办事。截至</w:t>
      </w:r>
      <w:r w:rsidRPr="00883549">
        <w:rPr>
          <w:rFonts w:hint="eastAsia"/>
        </w:rPr>
        <w:t>2022</w:t>
      </w:r>
      <w:r w:rsidRPr="00883549">
        <w:rPr>
          <w:rFonts w:hint="eastAsia"/>
        </w:rPr>
        <w:t>年底，国家政务服务平台已归集汇聚</w:t>
      </w:r>
      <w:r w:rsidRPr="00883549">
        <w:rPr>
          <w:rFonts w:hint="eastAsia"/>
        </w:rPr>
        <w:t>32</w:t>
      </w:r>
      <w:r w:rsidRPr="00883549">
        <w:rPr>
          <w:rFonts w:hint="eastAsia"/>
        </w:rPr>
        <w:t>个地区和</w:t>
      </w:r>
      <w:r w:rsidRPr="00883549">
        <w:rPr>
          <w:rFonts w:hint="eastAsia"/>
        </w:rPr>
        <w:t>26</w:t>
      </w:r>
      <w:r w:rsidRPr="00883549">
        <w:rPr>
          <w:rFonts w:hint="eastAsia"/>
        </w:rPr>
        <w:t>个国务院部门</w:t>
      </w:r>
      <w:r w:rsidRPr="00883549">
        <w:rPr>
          <w:rFonts w:hint="eastAsia"/>
        </w:rPr>
        <w:t>900</w:t>
      </w:r>
      <w:r w:rsidRPr="00883549">
        <w:rPr>
          <w:rFonts w:hint="eastAsia"/>
        </w:rPr>
        <w:t>余种电子证照，目录信息达</w:t>
      </w:r>
      <w:r w:rsidRPr="00883549">
        <w:rPr>
          <w:rFonts w:hint="eastAsia"/>
        </w:rPr>
        <w:t>56.72</w:t>
      </w:r>
      <w:r w:rsidRPr="00883549">
        <w:rPr>
          <w:rFonts w:hint="eastAsia"/>
        </w:rPr>
        <w:t>亿条，累计提供电子证照共享应用服务</w:t>
      </w:r>
      <w:r w:rsidRPr="00883549">
        <w:rPr>
          <w:rFonts w:hint="eastAsia"/>
        </w:rPr>
        <w:t>79</w:t>
      </w:r>
      <w:r w:rsidRPr="00883549">
        <w:rPr>
          <w:rFonts w:hint="eastAsia"/>
        </w:rPr>
        <w:t>亿次，有效支撑减证明、减材料、减跑动。</w:t>
      </w:r>
    </w:p>
    <w:p w14:paraId="5604C4D5" w14:textId="77777777" w:rsidR="00361FE6" w:rsidRPr="00883549" w:rsidRDefault="00245BDC" w:rsidP="00DF05C0">
      <w:pPr>
        <w:keepNext/>
        <w:keepLines/>
        <w:numPr>
          <w:ilvl w:val="0"/>
          <w:numId w:val="19"/>
        </w:numPr>
        <w:topLinePunct/>
        <w:snapToGrid w:val="0"/>
        <w:spacing w:before="400" w:after="300" w:line="312" w:lineRule="auto"/>
        <w:ind w:firstLineChars="0"/>
        <w:outlineLvl w:val="1"/>
        <w:rPr>
          <w:rFonts w:eastAsia="黑体"/>
          <w:color w:val="000000" w:themeColor="text1"/>
          <w:sz w:val="36"/>
          <w:szCs w:val="36"/>
          <w:u w:color="999999"/>
        </w:rPr>
      </w:pPr>
      <w:bookmarkStart w:id="593" w:name="_Toc130371093"/>
      <w:r w:rsidRPr="00883549">
        <w:rPr>
          <w:rFonts w:eastAsia="黑体" w:hint="eastAsia"/>
          <w:color w:val="000000" w:themeColor="text1"/>
          <w:sz w:val="36"/>
          <w:szCs w:val="36"/>
          <w:u w:color="999999"/>
        </w:rPr>
        <w:t>政府网站发展状况</w:t>
      </w:r>
      <w:bookmarkEnd w:id="593"/>
    </w:p>
    <w:p w14:paraId="0FFFF7DF" w14:textId="77777777" w:rsidR="00EA0880" w:rsidRPr="00883549" w:rsidRDefault="00EA0880" w:rsidP="00C07C9C">
      <w:pPr>
        <w:keepLines/>
        <w:numPr>
          <w:ilvl w:val="0"/>
          <w:numId w:val="20"/>
        </w:numPr>
        <w:topLinePunct/>
        <w:snapToGrid w:val="0"/>
        <w:spacing w:before="320" w:after="200"/>
        <w:ind w:left="0" w:firstLineChars="0" w:firstLine="0"/>
        <w:outlineLvl w:val="2"/>
        <w:rPr>
          <w:rFonts w:eastAsia="楷体_GB2312"/>
          <w:color w:val="000000" w:themeColor="text1"/>
          <w:sz w:val="30"/>
          <w:szCs w:val="30"/>
        </w:rPr>
      </w:pPr>
      <w:bookmarkStart w:id="594" w:name="_Toc472522610"/>
      <w:bookmarkStart w:id="595" w:name="_Toc520119955"/>
      <w:bookmarkStart w:id="596" w:name="_Toc521682255"/>
      <w:bookmarkStart w:id="597" w:name="_Toc534823484"/>
      <w:bookmarkStart w:id="598" w:name="_Toc2109266"/>
      <w:bookmarkStart w:id="599" w:name="_Toc37749885"/>
      <w:bookmarkStart w:id="600" w:name="_Toc17129220"/>
      <w:bookmarkStart w:id="601" w:name="_Toc62801421"/>
      <w:bookmarkStart w:id="602" w:name="_Toc95747649"/>
      <w:bookmarkStart w:id="603" w:name="_Toc130371094"/>
      <w:bookmarkEnd w:id="588"/>
      <w:bookmarkEnd w:id="589"/>
      <w:r w:rsidRPr="00883549">
        <w:rPr>
          <w:rFonts w:eastAsia="楷体_GB2312" w:hint="eastAsia"/>
          <w:color w:val="000000" w:themeColor="text1"/>
          <w:sz w:val="30"/>
          <w:szCs w:val="30"/>
        </w:rPr>
        <w:t>政府网站总体及分省</w:t>
      </w:r>
      <w:bookmarkEnd w:id="594"/>
      <w:bookmarkEnd w:id="595"/>
      <w:bookmarkEnd w:id="596"/>
      <w:bookmarkEnd w:id="597"/>
      <w:bookmarkEnd w:id="598"/>
      <w:r w:rsidRPr="00883549">
        <w:rPr>
          <w:rFonts w:eastAsia="楷体_GB2312" w:hint="eastAsia"/>
          <w:color w:val="000000" w:themeColor="text1"/>
          <w:sz w:val="30"/>
          <w:szCs w:val="30"/>
        </w:rPr>
        <w:t>状况</w:t>
      </w:r>
      <w:bookmarkEnd w:id="599"/>
      <w:bookmarkEnd w:id="600"/>
      <w:bookmarkEnd w:id="601"/>
      <w:bookmarkEnd w:id="602"/>
      <w:bookmarkEnd w:id="603"/>
    </w:p>
    <w:p w14:paraId="69D4ED57" w14:textId="77777777" w:rsidR="006321C7" w:rsidRPr="00883549" w:rsidRDefault="006321C7" w:rsidP="00DF05C0">
      <w:pPr>
        <w:overflowPunct w:val="0"/>
        <w:topLinePunct/>
        <w:spacing w:beforeLines="50" w:before="156"/>
        <w:ind w:firstLine="428"/>
        <w:rPr>
          <w:color w:val="000000" w:themeColor="text1"/>
          <w:szCs w:val="21"/>
        </w:rPr>
      </w:pPr>
      <w:r w:rsidRPr="00883549">
        <w:rPr>
          <w:rFonts w:hint="eastAsia"/>
          <w:color w:val="000000" w:themeColor="text1"/>
          <w:spacing w:val="2"/>
          <w:szCs w:val="21"/>
        </w:rPr>
        <w:t>截至</w:t>
      </w:r>
      <w:r w:rsidRPr="00883549">
        <w:rPr>
          <w:color w:val="000000" w:themeColor="text1"/>
          <w:spacing w:val="2"/>
          <w:szCs w:val="21"/>
        </w:rPr>
        <w:t>202</w:t>
      </w:r>
      <w:r w:rsidRPr="00883549">
        <w:rPr>
          <w:rFonts w:hint="eastAsia"/>
          <w:color w:val="000000" w:themeColor="text1"/>
          <w:spacing w:val="2"/>
          <w:szCs w:val="21"/>
        </w:rPr>
        <w:t>2</w:t>
      </w:r>
      <w:r w:rsidRPr="00883549">
        <w:rPr>
          <w:rFonts w:hint="eastAsia"/>
          <w:color w:val="000000" w:themeColor="text1"/>
          <w:spacing w:val="2"/>
          <w:szCs w:val="21"/>
        </w:rPr>
        <w:t>年</w:t>
      </w:r>
      <w:r w:rsidRPr="00883549">
        <w:rPr>
          <w:color w:val="000000" w:themeColor="text1"/>
          <w:spacing w:val="2"/>
          <w:szCs w:val="21"/>
        </w:rPr>
        <w:t>12</w:t>
      </w:r>
      <w:r w:rsidRPr="00883549">
        <w:rPr>
          <w:rFonts w:hint="eastAsia"/>
          <w:color w:val="000000" w:themeColor="text1"/>
          <w:spacing w:val="2"/>
          <w:szCs w:val="21"/>
        </w:rPr>
        <w:t>月，我国共有政府网站</w:t>
      </w:r>
      <w:r w:rsidRPr="00883549">
        <w:rPr>
          <w:color w:val="000000" w:themeColor="text1"/>
          <w:spacing w:val="2"/>
          <w:szCs w:val="21"/>
          <w:vertAlign w:val="superscript"/>
        </w:rPr>
        <w:footnoteReference w:id="102"/>
      </w:r>
      <w:r w:rsidRPr="00883549">
        <w:rPr>
          <w:color w:val="000000" w:themeColor="text1"/>
          <w:spacing w:val="2"/>
          <w:szCs w:val="21"/>
        </w:rPr>
        <w:t>13946</w:t>
      </w:r>
      <w:r w:rsidRPr="00883549">
        <w:rPr>
          <w:rFonts w:hint="eastAsia"/>
          <w:color w:val="000000" w:themeColor="text1"/>
          <w:spacing w:val="2"/>
          <w:szCs w:val="21"/>
        </w:rPr>
        <w:t>个，主要包括政府门户网站</w:t>
      </w:r>
      <w:r w:rsidRPr="00883549">
        <w:rPr>
          <w:color w:val="000000" w:themeColor="text1"/>
          <w:spacing w:val="2"/>
          <w:szCs w:val="21"/>
          <w:vertAlign w:val="superscript"/>
        </w:rPr>
        <w:footnoteReference w:id="103"/>
      </w:r>
      <w:r w:rsidRPr="00883549">
        <w:rPr>
          <w:rFonts w:hint="eastAsia"/>
          <w:color w:val="000000" w:themeColor="text1"/>
          <w:spacing w:val="2"/>
          <w:szCs w:val="21"/>
        </w:rPr>
        <w:t>和部门网站</w:t>
      </w:r>
      <w:r w:rsidRPr="00883549">
        <w:rPr>
          <w:color w:val="000000" w:themeColor="text1"/>
          <w:szCs w:val="21"/>
          <w:vertAlign w:val="superscript"/>
        </w:rPr>
        <w:footnoteReference w:id="104"/>
      </w:r>
      <w:r w:rsidRPr="00883549">
        <w:rPr>
          <w:rFonts w:hint="eastAsia"/>
          <w:color w:val="000000" w:themeColor="text1"/>
          <w:szCs w:val="21"/>
        </w:rPr>
        <w:t>。其中，中国政府网</w:t>
      </w:r>
      <w:r w:rsidRPr="00883549">
        <w:rPr>
          <w:color w:val="000000" w:themeColor="text1"/>
          <w:szCs w:val="21"/>
        </w:rPr>
        <w:t>1</w:t>
      </w:r>
      <w:r w:rsidRPr="00883549">
        <w:rPr>
          <w:rFonts w:hint="eastAsia"/>
          <w:color w:val="000000" w:themeColor="text1"/>
          <w:szCs w:val="21"/>
        </w:rPr>
        <w:t>个，国务院部门及其内设、垂直管理机构共有政府网站</w:t>
      </w:r>
      <w:r w:rsidRPr="00883549">
        <w:rPr>
          <w:color w:val="000000" w:themeColor="text1"/>
          <w:szCs w:val="21"/>
        </w:rPr>
        <w:t>539</w:t>
      </w:r>
      <w:r w:rsidRPr="00883549">
        <w:rPr>
          <w:rFonts w:hint="eastAsia"/>
          <w:color w:val="000000" w:themeColor="text1"/>
          <w:szCs w:val="21"/>
        </w:rPr>
        <w:t>个；省级及以下行政单位共有政府网站</w:t>
      </w:r>
      <w:r w:rsidRPr="00883549">
        <w:rPr>
          <w:color w:val="000000" w:themeColor="text1"/>
          <w:szCs w:val="21"/>
        </w:rPr>
        <w:t>13406</w:t>
      </w:r>
      <w:r w:rsidRPr="00883549">
        <w:rPr>
          <w:rFonts w:hint="eastAsia"/>
          <w:color w:val="000000" w:themeColor="text1"/>
          <w:szCs w:val="21"/>
        </w:rPr>
        <w:t>个，分布在我国</w:t>
      </w:r>
      <w:r w:rsidRPr="00883549">
        <w:rPr>
          <w:color w:val="000000" w:themeColor="text1"/>
          <w:szCs w:val="21"/>
        </w:rPr>
        <w:t>31</w:t>
      </w:r>
      <w:r w:rsidRPr="00883549">
        <w:rPr>
          <w:rFonts w:hint="eastAsia"/>
          <w:color w:val="000000" w:themeColor="text1"/>
          <w:szCs w:val="21"/>
        </w:rPr>
        <w:t>个省（区、市）</w:t>
      </w:r>
      <w:r w:rsidRPr="00883549">
        <w:rPr>
          <w:rStyle w:val="affc"/>
          <w:color w:val="000000" w:themeColor="text1"/>
          <w:szCs w:val="21"/>
        </w:rPr>
        <w:footnoteReference w:id="105"/>
      </w:r>
      <w:r w:rsidRPr="00883549">
        <w:rPr>
          <w:rFonts w:hint="eastAsia"/>
          <w:color w:val="000000" w:themeColor="text1"/>
          <w:szCs w:val="21"/>
        </w:rPr>
        <w:t>和新疆生产建设兵团。</w:t>
      </w:r>
    </w:p>
    <w:p w14:paraId="28A21FD0" w14:textId="77777777" w:rsidR="006321C7" w:rsidRPr="00883549" w:rsidRDefault="006321C7" w:rsidP="00DF05C0">
      <w:pPr>
        <w:keepNext/>
        <w:widowControl/>
        <w:spacing w:beforeLines="50" w:before="156" w:line="240" w:lineRule="auto"/>
        <w:ind w:firstLineChars="0" w:firstLine="0"/>
        <w:jc w:val="center"/>
        <w:rPr>
          <w:rFonts w:eastAsia="仿宋"/>
          <w:color w:val="000000" w:themeColor="text1"/>
          <w:sz w:val="24"/>
          <w:szCs w:val="20"/>
        </w:rPr>
      </w:pPr>
      <w:r w:rsidRPr="00883549">
        <w:rPr>
          <w:noProof/>
          <w:color w:val="000000" w:themeColor="text1"/>
        </w:rPr>
        <w:lastRenderedPageBreak/>
        <w:drawing>
          <wp:inline distT="0" distB="0" distL="0" distR="0" wp14:anchorId="5ADCF0E2" wp14:editId="462C83E8">
            <wp:extent cx="4486275" cy="2286000"/>
            <wp:effectExtent l="0" t="0" r="9525" b="0"/>
            <wp:docPr id="30" name="图表 30"/>
            <wp:cNvGraphicFramePr/>
            <a:graphic xmlns:a="http://schemas.openxmlformats.org/drawingml/2006/main">
              <a:graphicData uri="http://schemas.openxmlformats.org/drawingml/2006/chart">
                <c:chart xmlns:c="http://schemas.openxmlformats.org/drawingml/2006/chart" xmlns:r="http://schemas.openxmlformats.org/officeDocument/2006/relationships" r:id="rId85"/>
              </a:graphicData>
            </a:graphic>
          </wp:inline>
        </w:drawing>
      </w:r>
    </w:p>
    <w:p w14:paraId="037D4AE9" w14:textId="7F31AB92"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50</w:t>
      </w:r>
      <w:r w:rsidRPr="00883549">
        <w:fldChar w:fldCharType="end"/>
      </w:r>
      <w:r w:rsidRPr="00883549">
        <w:t xml:space="preserve">  </w:t>
      </w:r>
      <w:r w:rsidRPr="00883549">
        <w:rPr>
          <w:rFonts w:hint="eastAsia"/>
        </w:rPr>
        <w:t>政府网站数量</w:t>
      </w:r>
    </w:p>
    <w:p w14:paraId="394528C6" w14:textId="52BB0EA1" w:rsidR="006321C7" w:rsidRPr="00883549" w:rsidRDefault="006321C7" w:rsidP="00DF05C0">
      <w:pPr>
        <w:pStyle w:val="a4"/>
        <w:spacing w:before="156"/>
      </w:pPr>
      <w:r w:rsidRPr="00883549">
        <w:rPr>
          <w:rFonts w:hint="eastAsia"/>
        </w:rPr>
        <w:t>表</w:t>
      </w:r>
      <w:r w:rsidRPr="00883549">
        <w:t xml:space="preserve"> </w:t>
      </w:r>
      <w:r w:rsidRPr="00883549">
        <w:fldChar w:fldCharType="begin"/>
      </w:r>
      <w:r w:rsidRPr="00883549">
        <w:instrText xml:space="preserve"> SEQ </w:instrText>
      </w:r>
      <w:r w:rsidRPr="00883549">
        <w:rPr>
          <w:rFonts w:hint="eastAsia"/>
        </w:rPr>
        <w:instrText>表</w:instrText>
      </w:r>
      <w:r w:rsidRPr="00883549">
        <w:instrText xml:space="preserve"> \* ARABIC </w:instrText>
      </w:r>
      <w:r w:rsidRPr="00883549">
        <w:fldChar w:fldCharType="separate"/>
      </w:r>
      <w:r w:rsidR="0070025D">
        <w:rPr>
          <w:noProof/>
        </w:rPr>
        <w:t>6</w:t>
      </w:r>
      <w:r w:rsidRPr="00883549">
        <w:fldChar w:fldCharType="end"/>
      </w:r>
      <w:r w:rsidRPr="00883549">
        <w:t xml:space="preserve">  202</w:t>
      </w:r>
      <w:r w:rsidRPr="00883549">
        <w:rPr>
          <w:rFonts w:hint="eastAsia"/>
        </w:rPr>
        <w:t>1</w:t>
      </w:r>
      <w:r w:rsidRPr="00883549">
        <w:t>.12-202</w:t>
      </w:r>
      <w:r w:rsidRPr="00883549">
        <w:rPr>
          <w:rFonts w:hint="eastAsia"/>
        </w:rPr>
        <w:t>2</w:t>
      </w:r>
      <w:r w:rsidRPr="00883549">
        <w:t>.12</w:t>
      </w:r>
      <w:r w:rsidRPr="00883549">
        <w:rPr>
          <w:rFonts w:hint="eastAsia"/>
        </w:rPr>
        <w:t>分省政府网站数量</w:t>
      </w:r>
      <w:r w:rsidRPr="00883549">
        <w:rPr>
          <w:vertAlign w:val="superscript"/>
        </w:rPr>
        <w:footnoteReference w:id="106"/>
      </w:r>
    </w:p>
    <w:tbl>
      <w:tblPr>
        <w:tblStyle w:val="3-1531"/>
        <w:tblW w:w="6936" w:type="dxa"/>
        <w:jc w:val="center"/>
        <w:tblBorders>
          <w:insideH w:val="single" w:sz="8" w:space="0" w:color="FFFFFF"/>
          <w:insideV w:val="single" w:sz="8" w:space="0" w:color="FFFFFF"/>
        </w:tblBorders>
        <w:tblLook w:val="04A0" w:firstRow="1" w:lastRow="0" w:firstColumn="1" w:lastColumn="0" w:noHBand="0" w:noVBand="1"/>
      </w:tblPr>
      <w:tblGrid>
        <w:gridCol w:w="2594"/>
        <w:gridCol w:w="2216"/>
        <w:gridCol w:w="2126"/>
      </w:tblGrid>
      <w:tr w:rsidR="006321C7" w:rsidRPr="00883549" w14:paraId="3189E87C" w14:textId="77777777" w:rsidTr="006321C7">
        <w:trPr>
          <w:cnfStyle w:val="100000000000" w:firstRow="1" w:lastRow="0" w:firstColumn="0" w:lastColumn="0" w:oddVBand="0" w:evenVBand="0" w:oddHBand="0" w:evenHBand="0" w:firstRowFirstColumn="0" w:firstRowLastColumn="0" w:lastRowFirstColumn="0" w:lastRowLastColumn="0"/>
          <w:trHeight w:val="446"/>
          <w:tblHeader/>
          <w:jc w:val="center"/>
        </w:trPr>
        <w:tc>
          <w:tcPr>
            <w:cnfStyle w:val="001000000000" w:firstRow="0" w:lastRow="0" w:firstColumn="1" w:lastColumn="0" w:oddVBand="0" w:evenVBand="0" w:oddHBand="0" w:evenHBand="0" w:firstRowFirstColumn="0" w:firstRowLastColumn="0" w:lastRowFirstColumn="0" w:lastRowLastColumn="0"/>
            <w:tcW w:w="2594" w:type="dxa"/>
            <w:tcBorders>
              <w:bottom w:val="nil"/>
            </w:tcBorders>
            <w:vAlign w:val="center"/>
          </w:tcPr>
          <w:p w14:paraId="2D3A199C" w14:textId="77777777" w:rsidR="006321C7" w:rsidRPr="00883549" w:rsidRDefault="006321C7" w:rsidP="00DF05C0">
            <w:pPr>
              <w:widowControl/>
              <w:spacing w:line="240" w:lineRule="auto"/>
              <w:ind w:firstLineChars="0" w:firstLine="0"/>
              <w:jc w:val="center"/>
              <w:rPr>
                <w:rFonts w:ascii="Times New Roman" w:eastAsia="微软雅黑" w:hAnsi="Times New Roman" w:cs="宋体"/>
                <w:b w:val="0"/>
                <w:bCs w:val="0"/>
                <w:color w:val="000000" w:themeColor="text1"/>
                <w:sz w:val="18"/>
                <w:szCs w:val="18"/>
              </w:rPr>
            </w:pPr>
            <w:r w:rsidRPr="00883549">
              <w:rPr>
                <w:rFonts w:ascii="Times New Roman" w:eastAsia="微软雅黑" w:hAnsi="Times New Roman" w:cs="宋体" w:hint="eastAsia"/>
                <w:b w:val="0"/>
                <w:color w:val="000000" w:themeColor="text1"/>
                <w:sz w:val="18"/>
                <w:szCs w:val="18"/>
              </w:rPr>
              <w:t>省份</w:t>
            </w:r>
          </w:p>
        </w:tc>
        <w:tc>
          <w:tcPr>
            <w:tcW w:w="2216" w:type="dxa"/>
            <w:tcBorders>
              <w:bottom w:val="single" w:sz="8" w:space="0" w:color="FFFFFF" w:themeColor="background1"/>
            </w:tcBorders>
            <w:vAlign w:val="center"/>
          </w:tcPr>
          <w:p w14:paraId="28F53BCE" w14:textId="77777777" w:rsidR="006321C7" w:rsidRPr="00883549" w:rsidRDefault="006321C7" w:rsidP="00DF05C0">
            <w:pPr>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color w:val="000000" w:themeColor="text1"/>
                <w:sz w:val="18"/>
                <w:szCs w:val="18"/>
              </w:rPr>
              <w:t>202</w:t>
            </w:r>
            <w:r w:rsidRPr="00883549">
              <w:rPr>
                <w:rFonts w:ascii="Times New Roman" w:eastAsia="微软雅黑" w:hAnsi="Times New Roman" w:hint="eastAsia"/>
                <w:b w:val="0"/>
                <w:color w:val="000000" w:themeColor="text1"/>
                <w:sz w:val="18"/>
                <w:szCs w:val="18"/>
              </w:rPr>
              <w:t>1</w:t>
            </w:r>
            <w:r w:rsidRPr="00883549">
              <w:rPr>
                <w:rFonts w:ascii="Times New Roman" w:eastAsia="微软雅黑" w:hAnsi="Times New Roman"/>
                <w:b w:val="0"/>
                <w:color w:val="000000" w:themeColor="text1"/>
                <w:sz w:val="18"/>
                <w:szCs w:val="18"/>
              </w:rPr>
              <w:t>.12</w:t>
            </w:r>
          </w:p>
        </w:tc>
        <w:tc>
          <w:tcPr>
            <w:tcW w:w="2126" w:type="dxa"/>
            <w:tcBorders>
              <w:bottom w:val="single" w:sz="8" w:space="0" w:color="FFFFFF" w:themeColor="background1"/>
            </w:tcBorders>
            <w:vAlign w:val="center"/>
          </w:tcPr>
          <w:p w14:paraId="63042846" w14:textId="77777777" w:rsidR="006321C7" w:rsidRPr="00883549" w:rsidRDefault="006321C7" w:rsidP="00DF05C0">
            <w:pPr>
              <w:spacing w:line="240" w:lineRule="auto"/>
              <w:ind w:firstLineChars="0" w:firstLine="0"/>
              <w:jc w:val="center"/>
              <w:cnfStyle w:val="100000000000" w:firstRow="1" w:lastRow="0" w:firstColumn="0" w:lastColumn="0" w:oddVBand="0" w:evenVBand="0" w:oddHBand="0" w:evenHBand="0" w:firstRowFirstColumn="0" w:firstRowLastColumn="0" w:lastRowFirstColumn="0" w:lastRowLastColumn="0"/>
              <w:rPr>
                <w:rFonts w:ascii="Times New Roman" w:eastAsia="微软雅黑" w:hAnsi="Times New Roman"/>
                <w:b w:val="0"/>
                <w:bCs w:val="0"/>
                <w:color w:val="000000" w:themeColor="text1"/>
                <w:sz w:val="18"/>
                <w:szCs w:val="18"/>
              </w:rPr>
            </w:pPr>
            <w:r w:rsidRPr="00883549">
              <w:rPr>
                <w:rFonts w:ascii="Times New Roman" w:eastAsia="微软雅黑" w:hAnsi="Times New Roman"/>
                <w:b w:val="0"/>
                <w:color w:val="000000" w:themeColor="text1"/>
                <w:sz w:val="18"/>
                <w:szCs w:val="18"/>
              </w:rPr>
              <w:t>202</w:t>
            </w:r>
            <w:r w:rsidRPr="00883549">
              <w:rPr>
                <w:rFonts w:ascii="Times New Roman" w:eastAsia="微软雅黑" w:hAnsi="Times New Roman" w:hint="eastAsia"/>
                <w:b w:val="0"/>
                <w:color w:val="000000" w:themeColor="text1"/>
                <w:sz w:val="18"/>
                <w:szCs w:val="18"/>
              </w:rPr>
              <w:t>2</w:t>
            </w:r>
            <w:r w:rsidRPr="00883549">
              <w:rPr>
                <w:rFonts w:ascii="Times New Roman" w:eastAsia="微软雅黑" w:hAnsi="Times New Roman"/>
                <w:b w:val="0"/>
                <w:color w:val="000000" w:themeColor="text1"/>
                <w:sz w:val="18"/>
                <w:szCs w:val="18"/>
              </w:rPr>
              <w:t>.12</w:t>
            </w:r>
          </w:p>
        </w:tc>
      </w:tr>
      <w:tr w:rsidR="006321C7" w:rsidRPr="00883549" w14:paraId="3D1FD37E" w14:textId="77777777" w:rsidTr="004507DD">
        <w:trPr>
          <w:trHeight w:val="369"/>
          <w:jc w:val="center"/>
        </w:trPr>
        <w:tc>
          <w:tcPr>
            <w:cnfStyle w:val="001000000000" w:firstRow="0" w:lastRow="0" w:firstColumn="1" w:lastColumn="0" w:oddVBand="0" w:evenVBand="0" w:oddHBand="0" w:evenHBand="0" w:firstRowFirstColumn="0" w:firstRowLastColumn="0" w:lastRowFirstColumn="0" w:lastRowLastColumn="0"/>
            <w:tcW w:w="2594" w:type="dxa"/>
            <w:tcBorders>
              <w:top w:val="single" w:sz="8" w:space="0" w:color="FFFFFF" w:themeColor="background1"/>
              <w:right w:val="single" w:sz="8" w:space="0" w:color="FFFFFF" w:themeColor="background1"/>
            </w:tcBorders>
            <w:vAlign w:val="center"/>
          </w:tcPr>
          <w:p w14:paraId="24115C29" w14:textId="77777777" w:rsidR="006321C7" w:rsidRPr="00883549" w:rsidRDefault="006321C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北京</w:t>
            </w:r>
          </w:p>
          <w:p w14:paraId="173D9E73" w14:textId="736BA4AB"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天津</w:t>
            </w:r>
          </w:p>
          <w:p w14:paraId="2CFEBE6F" w14:textId="2E86D04E"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河北</w:t>
            </w:r>
          </w:p>
          <w:p w14:paraId="67AE1D24" w14:textId="526F263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山西</w:t>
            </w:r>
          </w:p>
          <w:p w14:paraId="77048D63" w14:textId="2EC89ADA"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内蒙古</w:t>
            </w:r>
          </w:p>
          <w:p w14:paraId="002429A5" w14:textId="47E2F10D"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辽宁</w:t>
            </w:r>
          </w:p>
          <w:p w14:paraId="1985F7F6" w14:textId="6194191C"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吉林</w:t>
            </w:r>
          </w:p>
          <w:p w14:paraId="78DF0BAA" w14:textId="3074D560"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黑龙江</w:t>
            </w:r>
          </w:p>
          <w:p w14:paraId="11DE262C" w14:textId="4FBBE560"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上海</w:t>
            </w:r>
          </w:p>
          <w:p w14:paraId="765B7282" w14:textId="07DE3250"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江苏</w:t>
            </w:r>
          </w:p>
          <w:p w14:paraId="5D1F1FE2" w14:textId="778EA01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浙江</w:t>
            </w:r>
          </w:p>
          <w:p w14:paraId="0BDD967E" w14:textId="74C9471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安徽</w:t>
            </w:r>
          </w:p>
          <w:p w14:paraId="627967BC" w14:textId="10FAF91A"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福建</w:t>
            </w:r>
          </w:p>
          <w:p w14:paraId="2A9F1358" w14:textId="1C78186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江西</w:t>
            </w:r>
          </w:p>
          <w:p w14:paraId="464C567F" w14:textId="735FAE56" w:rsidR="006A7587" w:rsidRPr="00883549" w:rsidRDefault="006A758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山东</w:t>
            </w:r>
          </w:p>
          <w:p w14:paraId="38B01972" w14:textId="282D00B5" w:rsidR="006A7587" w:rsidRPr="00883549" w:rsidRDefault="008E04EF"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河南</w:t>
            </w:r>
          </w:p>
          <w:p w14:paraId="6BA0F529" w14:textId="312073D3" w:rsidR="006A7587" w:rsidRPr="00883549" w:rsidRDefault="008E04EF"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湖北</w:t>
            </w:r>
          </w:p>
          <w:p w14:paraId="37F25E44" w14:textId="138DF8D0" w:rsidR="006A7587" w:rsidRPr="00883549" w:rsidRDefault="008E04EF"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湖南</w:t>
            </w:r>
          </w:p>
          <w:p w14:paraId="76588772" w14:textId="40DB644B"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广东</w:t>
            </w:r>
          </w:p>
          <w:p w14:paraId="6654E86A" w14:textId="59E5FA5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广西</w:t>
            </w:r>
          </w:p>
          <w:p w14:paraId="25B13570" w14:textId="15696264"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海南</w:t>
            </w:r>
          </w:p>
          <w:p w14:paraId="4F3A1564" w14:textId="19FDD6D7"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重庆</w:t>
            </w:r>
          </w:p>
          <w:p w14:paraId="367A9E0E" w14:textId="07193E01"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四川</w:t>
            </w:r>
          </w:p>
          <w:p w14:paraId="143C4987" w14:textId="77777777"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贵州</w:t>
            </w:r>
          </w:p>
          <w:p w14:paraId="06E97FA0" w14:textId="2C3E2FB0"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lastRenderedPageBreak/>
              <w:t>云南</w:t>
            </w:r>
          </w:p>
          <w:p w14:paraId="78AF1DCB" w14:textId="66BFD1AC"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西藏</w:t>
            </w:r>
          </w:p>
          <w:p w14:paraId="34F359E4" w14:textId="77777777"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陕西</w:t>
            </w:r>
          </w:p>
          <w:p w14:paraId="6C302126" w14:textId="28785BB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甘肃</w:t>
            </w:r>
          </w:p>
          <w:p w14:paraId="73A10B13" w14:textId="03E41163" w:rsidR="004507DD" w:rsidRPr="00883549" w:rsidRDefault="004507DD"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青海</w:t>
            </w:r>
          </w:p>
          <w:p w14:paraId="5F7BC533" w14:textId="65ACCED1" w:rsidR="006A7587" w:rsidRPr="00883549" w:rsidRDefault="006A758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宁夏</w:t>
            </w:r>
          </w:p>
          <w:p w14:paraId="3D669565" w14:textId="2FC32039" w:rsidR="006A7587" w:rsidRPr="00883549" w:rsidRDefault="006A758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新疆</w:t>
            </w:r>
          </w:p>
          <w:p w14:paraId="087266CD" w14:textId="47FD252D" w:rsidR="006A7587" w:rsidRPr="00883549" w:rsidRDefault="006A758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新疆生产建设兵团</w:t>
            </w:r>
          </w:p>
          <w:p w14:paraId="12A8BBD6" w14:textId="4DE15387" w:rsidR="004507DD" w:rsidRPr="00883549" w:rsidRDefault="006A7587" w:rsidP="00DF05C0">
            <w:pPr>
              <w:widowControl/>
              <w:spacing w:line="240" w:lineRule="auto"/>
              <w:ind w:firstLineChars="0" w:firstLine="0"/>
              <w:jc w:val="center"/>
              <w:rPr>
                <w:rFonts w:ascii="Times New Roman" w:eastAsia="微软雅黑" w:hAnsi="Times New Roman"/>
                <w:b w:val="0"/>
                <w:color w:val="000000" w:themeColor="text1"/>
                <w:sz w:val="18"/>
                <w:szCs w:val="18"/>
              </w:rPr>
            </w:pPr>
            <w:r w:rsidRPr="00883549">
              <w:rPr>
                <w:rFonts w:ascii="Times New Roman" w:eastAsia="微软雅黑" w:hAnsi="Times New Roman" w:hint="eastAsia"/>
                <w:b w:val="0"/>
                <w:color w:val="000000" w:themeColor="text1"/>
                <w:sz w:val="18"/>
                <w:szCs w:val="18"/>
              </w:rPr>
              <w:t>合计</w:t>
            </w:r>
          </w:p>
        </w:tc>
        <w:tc>
          <w:tcPr>
            <w:tcW w:w="2216"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tcPr>
          <w:p w14:paraId="762C5101" w14:textId="77777777" w:rsidR="006321C7" w:rsidRPr="00883549" w:rsidRDefault="006321C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lastRenderedPageBreak/>
              <w:t>78</w:t>
            </w:r>
          </w:p>
          <w:p w14:paraId="71737B45"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88</w:t>
            </w:r>
          </w:p>
          <w:p w14:paraId="60E5F995"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517</w:t>
            </w:r>
          </w:p>
          <w:p w14:paraId="18AE850D"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419</w:t>
            </w:r>
          </w:p>
          <w:p w14:paraId="60257289"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551</w:t>
            </w:r>
          </w:p>
          <w:p w14:paraId="09CA851A"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565</w:t>
            </w:r>
          </w:p>
          <w:p w14:paraId="3212C005"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309</w:t>
            </w:r>
          </w:p>
          <w:p w14:paraId="3BB01596"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201</w:t>
            </w:r>
          </w:p>
          <w:p w14:paraId="22460DE3"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67</w:t>
            </w:r>
          </w:p>
          <w:p w14:paraId="473FD56A"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661</w:t>
            </w:r>
          </w:p>
          <w:p w14:paraId="50228511"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558</w:t>
            </w:r>
          </w:p>
          <w:p w14:paraId="5F1FF65A"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843</w:t>
            </w:r>
          </w:p>
          <w:p w14:paraId="69C8B6F7"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447</w:t>
            </w:r>
          </w:p>
          <w:p w14:paraId="1E05C2B0"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528</w:t>
            </w:r>
          </w:p>
          <w:p w14:paraId="7E804BEF" w14:textId="7E986B62"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898</w:t>
            </w:r>
          </w:p>
          <w:p w14:paraId="73D64B33" w14:textId="749B20AE"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901</w:t>
            </w:r>
          </w:p>
          <w:p w14:paraId="28D5643D" w14:textId="7AFE620A"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614</w:t>
            </w:r>
          </w:p>
          <w:p w14:paraId="5069EC0F" w14:textId="5BD618E7"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617</w:t>
            </w:r>
          </w:p>
          <w:p w14:paraId="74077285" w14:textId="7C868A05"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565</w:t>
            </w:r>
          </w:p>
          <w:p w14:paraId="145568D8"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542</w:t>
            </w:r>
          </w:p>
          <w:p w14:paraId="54E08BFD"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119</w:t>
            </w:r>
          </w:p>
          <w:p w14:paraId="360BB0E6"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88</w:t>
            </w:r>
          </w:p>
          <w:p w14:paraId="5854AD37"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926</w:t>
            </w:r>
          </w:p>
          <w:p w14:paraId="033039FC"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438</w:t>
            </w:r>
          </w:p>
          <w:p w14:paraId="29A5CD1E" w14:textId="77777777"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lastRenderedPageBreak/>
              <w:t>291</w:t>
            </w:r>
          </w:p>
          <w:p w14:paraId="77659E06" w14:textId="77777777"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253</w:t>
            </w:r>
          </w:p>
          <w:p w14:paraId="03F4EEFA" w14:textId="77777777"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609</w:t>
            </w:r>
          </w:p>
          <w:p w14:paraId="194FFFC6"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524</w:t>
            </w:r>
          </w:p>
          <w:p w14:paraId="75BFF35B"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131</w:t>
            </w:r>
          </w:p>
          <w:p w14:paraId="64C3DCAC"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128</w:t>
            </w:r>
          </w:p>
          <w:p w14:paraId="5945D640"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158</w:t>
            </w:r>
          </w:p>
          <w:p w14:paraId="00488C34"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18"/>
                <w:szCs w:val="18"/>
              </w:rPr>
            </w:pPr>
            <w:r w:rsidRPr="00883549">
              <w:rPr>
                <w:rFonts w:ascii="Times New Roman" w:hAnsi="Times New Roman"/>
                <w:sz w:val="18"/>
                <w:szCs w:val="18"/>
              </w:rPr>
              <w:t>41</w:t>
            </w:r>
          </w:p>
          <w:p w14:paraId="6E3AAB99" w14:textId="557A145E"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hAnsi="Times New Roman"/>
                <w:color w:val="000000"/>
                <w:sz w:val="18"/>
                <w:szCs w:val="18"/>
              </w:rPr>
              <w:t>13675</w:t>
            </w:r>
          </w:p>
        </w:tc>
        <w:tc>
          <w:tcPr>
            <w:tcW w:w="2126" w:type="dxa"/>
            <w:tcBorders>
              <w:top w:val="single" w:sz="8" w:space="0" w:color="FFFFFF" w:themeColor="background1"/>
              <w:bottom w:val="single" w:sz="8" w:space="0" w:color="FFFFFF" w:themeColor="background1"/>
              <w:right w:val="single" w:sz="8" w:space="0" w:color="FFFFFF" w:themeColor="background1"/>
            </w:tcBorders>
            <w:shd w:val="clear" w:color="auto" w:fill="ADCCEA" w:themeFill="accent1" w:themeFillTint="7F"/>
            <w:vAlign w:val="bottom"/>
          </w:tcPr>
          <w:p w14:paraId="58D758E1" w14:textId="77777777" w:rsidR="006321C7" w:rsidRPr="00883549" w:rsidRDefault="006321C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lastRenderedPageBreak/>
              <w:t>76</w:t>
            </w:r>
          </w:p>
          <w:p w14:paraId="17BBECE0"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82</w:t>
            </w:r>
          </w:p>
          <w:p w14:paraId="51A3D5E4" w14:textId="13494231"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523</w:t>
            </w:r>
          </w:p>
          <w:p w14:paraId="1362457E" w14:textId="5020DF25"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420</w:t>
            </w:r>
          </w:p>
          <w:p w14:paraId="027DFA10" w14:textId="482A2B6C"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557</w:t>
            </w:r>
          </w:p>
          <w:p w14:paraId="4BA5B22F" w14:textId="4CC188CB"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557</w:t>
            </w:r>
          </w:p>
          <w:p w14:paraId="2C1B46CB" w14:textId="65D2BFF3"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311</w:t>
            </w:r>
          </w:p>
          <w:p w14:paraId="043361B9" w14:textId="0B5867E6"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214</w:t>
            </w:r>
          </w:p>
          <w:p w14:paraId="73169853" w14:textId="7572BCA3"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65</w:t>
            </w:r>
          </w:p>
          <w:p w14:paraId="4DBB9F57" w14:textId="152EA66C"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674</w:t>
            </w:r>
          </w:p>
          <w:p w14:paraId="39B327DF" w14:textId="484554B4"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546</w:t>
            </w:r>
          </w:p>
          <w:p w14:paraId="5691534F" w14:textId="7A7B6B7B"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841</w:t>
            </w:r>
          </w:p>
          <w:p w14:paraId="26277D2E" w14:textId="29C8355C"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457</w:t>
            </w:r>
          </w:p>
          <w:p w14:paraId="38F8B4DF"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567</w:t>
            </w:r>
          </w:p>
          <w:p w14:paraId="1B034FFE" w14:textId="560667DF"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890</w:t>
            </w:r>
          </w:p>
          <w:p w14:paraId="5689518F" w14:textId="70A07A4B"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892</w:t>
            </w:r>
          </w:p>
          <w:p w14:paraId="5BD2AEC6" w14:textId="393A4E2F"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607</w:t>
            </w:r>
          </w:p>
          <w:p w14:paraId="2B23AD15" w14:textId="6D3F797D" w:rsidR="008E04EF" w:rsidRPr="00883549" w:rsidRDefault="008E04EF"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620</w:t>
            </w:r>
          </w:p>
          <w:p w14:paraId="5996C8F3" w14:textId="2DC9A09F"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546</w:t>
            </w:r>
          </w:p>
          <w:p w14:paraId="07D9AD71" w14:textId="43D8FBEC"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536</w:t>
            </w:r>
          </w:p>
          <w:p w14:paraId="19971A21" w14:textId="7814E7EB"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120</w:t>
            </w:r>
          </w:p>
          <w:p w14:paraId="3B937AD3" w14:textId="23665CCF"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88</w:t>
            </w:r>
          </w:p>
          <w:p w14:paraId="39D05B2D" w14:textId="242C7658"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804</w:t>
            </w:r>
          </w:p>
          <w:p w14:paraId="531FF39F" w14:textId="77777777" w:rsidR="004507DD" w:rsidRPr="00883549" w:rsidRDefault="004507DD"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437</w:t>
            </w:r>
          </w:p>
          <w:p w14:paraId="12B93C2E" w14:textId="47D65FEE"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lastRenderedPageBreak/>
              <w:t>287</w:t>
            </w:r>
          </w:p>
          <w:p w14:paraId="6440A41E" w14:textId="7A814D8F"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258</w:t>
            </w:r>
          </w:p>
          <w:p w14:paraId="3B982765" w14:textId="18A2064D" w:rsidR="002C2E68" w:rsidRPr="00883549" w:rsidRDefault="002C2E68"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602</w:t>
            </w:r>
          </w:p>
          <w:p w14:paraId="41CBD2BC" w14:textId="13DE966E" w:rsidR="002C2E68"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387</w:t>
            </w:r>
          </w:p>
          <w:p w14:paraId="7B683CF9" w14:textId="77777777" w:rsidR="002C2E68"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143</w:t>
            </w:r>
          </w:p>
          <w:p w14:paraId="7C82EA41"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101</w:t>
            </w:r>
          </w:p>
          <w:p w14:paraId="4A106024"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157</w:t>
            </w:r>
          </w:p>
          <w:p w14:paraId="6CF64762" w14:textId="77777777"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等线" w:hAnsi="Times New Roman"/>
                <w:color w:val="000000"/>
                <w:sz w:val="18"/>
                <w:szCs w:val="18"/>
              </w:rPr>
            </w:pPr>
            <w:r w:rsidRPr="00883549">
              <w:rPr>
                <w:rFonts w:ascii="Times New Roman" w:eastAsia="等线" w:hAnsi="Times New Roman"/>
                <w:color w:val="000000"/>
                <w:sz w:val="18"/>
                <w:szCs w:val="18"/>
              </w:rPr>
              <w:t>41</w:t>
            </w:r>
          </w:p>
          <w:p w14:paraId="5BD608E3" w14:textId="39966421" w:rsidR="006A7587" w:rsidRPr="00883549" w:rsidRDefault="006A7587" w:rsidP="00DF05C0">
            <w:pPr>
              <w:widowControl/>
              <w:spacing w:line="240" w:lineRule="auto"/>
              <w:ind w:firstLineChars="0" w:firstLine="0"/>
              <w:jc w:val="center"/>
              <w:cnfStyle w:val="000000000000" w:firstRow="0" w:lastRow="0" w:firstColumn="0" w:lastColumn="0" w:oddVBand="0" w:evenVBand="0" w:oddHBand="0" w:evenHBand="0" w:firstRowFirstColumn="0" w:firstRowLastColumn="0" w:lastRowFirstColumn="0" w:lastRowLastColumn="0"/>
              <w:rPr>
                <w:rFonts w:ascii="Times New Roman" w:eastAsia="微软雅黑" w:hAnsi="Times New Roman"/>
                <w:color w:val="000000" w:themeColor="text1"/>
                <w:sz w:val="18"/>
                <w:szCs w:val="18"/>
              </w:rPr>
            </w:pPr>
            <w:r w:rsidRPr="00883549">
              <w:rPr>
                <w:rFonts w:ascii="Times New Roman" w:hAnsi="Times New Roman" w:hint="eastAsia"/>
                <w:color w:val="000000"/>
                <w:sz w:val="18"/>
                <w:szCs w:val="18"/>
              </w:rPr>
              <w:t>13406</w:t>
            </w:r>
          </w:p>
        </w:tc>
      </w:tr>
    </w:tbl>
    <w:p w14:paraId="1EE36D21" w14:textId="77777777" w:rsidR="006321C7" w:rsidRPr="00883549" w:rsidRDefault="006321C7" w:rsidP="00DF05C0">
      <w:pPr>
        <w:ind w:rightChars="425" w:right="893" w:firstLine="320"/>
        <w:jc w:val="right"/>
        <w:rPr>
          <w:color w:val="000000" w:themeColor="text1"/>
          <w:sz w:val="16"/>
          <w:szCs w:val="21"/>
        </w:rPr>
      </w:pPr>
      <w:r w:rsidRPr="00883549">
        <w:rPr>
          <w:rFonts w:hint="eastAsia"/>
          <w:color w:val="000000" w:themeColor="text1"/>
          <w:sz w:val="16"/>
          <w:szCs w:val="21"/>
        </w:rPr>
        <w:lastRenderedPageBreak/>
        <w:t>来源：开普云</w:t>
      </w:r>
    </w:p>
    <w:p w14:paraId="15DE4AD5" w14:textId="77777777" w:rsidR="00EA0880" w:rsidRPr="00883549" w:rsidRDefault="00EA0880" w:rsidP="00C07C9C">
      <w:pPr>
        <w:keepLines/>
        <w:numPr>
          <w:ilvl w:val="0"/>
          <w:numId w:val="20"/>
        </w:numPr>
        <w:topLinePunct/>
        <w:snapToGrid w:val="0"/>
        <w:spacing w:before="320" w:after="200"/>
        <w:ind w:left="0" w:firstLineChars="0" w:firstLine="0"/>
        <w:outlineLvl w:val="2"/>
        <w:rPr>
          <w:rFonts w:eastAsia="楷体_GB2312"/>
          <w:color w:val="000000" w:themeColor="text1"/>
          <w:sz w:val="30"/>
          <w:szCs w:val="30"/>
        </w:rPr>
      </w:pPr>
      <w:bookmarkStart w:id="604" w:name="_Toc95747650"/>
      <w:bookmarkStart w:id="605" w:name="_Toc62801422"/>
      <w:bookmarkStart w:id="606" w:name="_Toc130371095"/>
      <w:bookmarkStart w:id="607" w:name="_Toc534823485"/>
      <w:bookmarkStart w:id="608" w:name="_Toc520119956"/>
      <w:bookmarkStart w:id="609" w:name="_Toc521682256"/>
      <w:bookmarkStart w:id="610" w:name="_Toc2109267"/>
      <w:bookmarkStart w:id="611" w:name="_Toc37749886"/>
      <w:bookmarkStart w:id="612" w:name="_Toc17129221"/>
      <w:r w:rsidRPr="00883549">
        <w:rPr>
          <w:rFonts w:eastAsia="楷体_GB2312" w:hint="eastAsia"/>
          <w:color w:val="000000" w:themeColor="text1"/>
          <w:sz w:val="30"/>
          <w:szCs w:val="30"/>
        </w:rPr>
        <w:t>各行政级别政府网站数量</w:t>
      </w:r>
      <w:bookmarkEnd w:id="604"/>
      <w:bookmarkEnd w:id="605"/>
      <w:bookmarkEnd w:id="606"/>
    </w:p>
    <w:bookmarkEnd w:id="607"/>
    <w:bookmarkEnd w:id="608"/>
    <w:bookmarkEnd w:id="609"/>
    <w:bookmarkEnd w:id="610"/>
    <w:bookmarkEnd w:id="611"/>
    <w:bookmarkEnd w:id="612"/>
    <w:p w14:paraId="0BE97791" w14:textId="11655D98" w:rsidR="006321C7" w:rsidRPr="00883549" w:rsidRDefault="006321C7" w:rsidP="00DF05C0">
      <w:pPr>
        <w:widowControl/>
        <w:spacing w:beforeLines="50" w:before="156"/>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w:t>
      </w:r>
      <w:r w:rsidRPr="00883549">
        <w:rPr>
          <w:rFonts w:hint="eastAsia"/>
          <w:color w:val="000000" w:themeColor="text1"/>
          <w:szCs w:val="21"/>
        </w:rPr>
        <w:t>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月，国务院部门及其内设、垂直管理机构共有政府网站</w:t>
      </w:r>
      <w:r w:rsidR="00E615D1" w:rsidRPr="00883549">
        <w:rPr>
          <w:color w:val="000000" w:themeColor="text1"/>
          <w:szCs w:val="21"/>
        </w:rPr>
        <w:t>540</w:t>
      </w:r>
      <w:r w:rsidRPr="00883549">
        <w:rPr>
          <w:rFonts w:hint="eastAsia"/>
          <w:color w:val="000000" w:themeColor="text1"/>
          <w:szCs w:val="21"/>
        </w:rPr>
        <w:t>个</w:t>
      </w:r>
      <w:r w:rsidRPr="00883549">
        <w:rPr>
          <w:color w:val="000000" w:themeColor="text1"/>
          <w:szCs w:val="21"/>
          <w:vertAlign w:val="superscript"/>
        </w:rPr>
        <w:footnoteReference w:id="107"/>
      </w:r>
      <w:r w:rsidRPr="00883549">
        <w:rPr>
          <w:rFonts w:hint="eastAsia"/>
          <w:color w:val="000000" w:themeColor="text1"/>
          <w:szCs w:val="21"/>
        </w:rPr>
        <w:t>，占总体政府网站的</w:t>
      </w:r>
      <w:r w:rsidRPr="00883549">
        <w:rPr>
          <w:color w:val="000000" w:themeColor="text1"/>
          <w:szCs w:val="21"/>
        </w:rPr>
        <w:t>3.9%</w:t>
      </w:r>
      <w:r w:rsidRPr="00883549">
        <w:rPr>
          <w:rFonts w:hint="eastAsia"/>
          <w:color w:val="000000" w:themeColor="text1"/>
          <w:szCs w:val="21"/>
        </w:rPr>
        <w:t>；市级及以下行政单位共有政府网站</w:t>
      </w:r>
      <w:r w:rsidR="00E3144F" w:rsidRPr="00883549">
        <w:rPr>
          <w:color w:val="000000" w:themeColor="text1"/>
          <w:szCs w:val="21"/>
        </w:rPr>
        <w:t>11761</w:t>
      </w:r>
      <w:r w:rsidRPr="00883549">
        <w:rPr>
          <w:rFonts w:hint="eastAsia"/>
          <w:color w:val="000000" w:themeColor="text1"/>
          <w:szCs w:val="21"/>
        </w:rPr>
        <w:t>个，占比为</w:t>
      </w:r>
      <w:r w:rsidRPr="00883549">
        <w:rPr>
          <w:color w:val="000000" w:themeColor="text1"/>
          <w:szCs w:val="21"/>
        </w:rPr>
        <w:t>84.3%</w:t>
      </w:r>
      <w:r w:rsidRPr="00883549">
        <w:rPr>
          <w:rFonts w:hint="eastAsia"/>
          <w:color w:val="000000" w:themeColor="text1"/>
          <w:szCs w:val="21"/>
        </w:rPr>
        <w:t>。</w:t>
      </w:r>
    </w:p>
    <w:p w14:paraId="169CB345" w14:textId="77777777" w:rsidR="006321C7" w:rsidRPr="00883549" w:rsidRDefault="006321C7" w:rsidP="00DF05C0">
      <w:pPr>
        <w:pStyle w:val="a4"/>
        <w:spacing w:before="156"/>
      </w:pPr>
      <w:r w:rsidRPr="00883549">
        <w:rPr>
          <w:noProof/>
        </w:rPr>
        <mc:AlternateContent>
          <mc:Choice Requires="wps">
            <w:drawing>
              <wp:anchor distT="0" distB="0" distL="114300" distR="114300" simplePos="0" relativeHeight="251653120" behindDoc="0" locked="0" layoutInCell="1" allowOverlap="1" wp14:anchorId="70B6864E" wp14:editId="254B4943">
                <wp:simplePos x="0" y="0"/>
                <wp:positionH relativeFrom="column">
                  <wp:posOffset>533400</wp:posOffset>
                </wp:positionH>
                <wp:positionV relativeFrom="paragraph">
                  <wp:posOffset>373380</wp:posOffset>
                </wp:positionV>
                <wp:extent cx="695325" cy="371475"/>
                <wp:effectExtent l="0" t="0" r="0" b="0"/>
                <wp:wrapNone/>
                <wp:docPr id="31" name="文本框 31"/>
                <wp:cNvGraphicFramePr/>
                <a:graphic xmlns:a="http://schemas.openxmlformats.org/drawingml/2006/main">
                  <a:graphicData uri="http://schemas.microsoft.com/office/word/2010/wordprocessingShape">
                    <wps:wsp>
                      <wps:cNvSpPr txBox="1"/>
                      <wps:spPr>
                        <a:xfrm>
                          <a:off x="0" y="0"/>
                          <a:ext cx="695325" cy="371475"/>
                        </a:xfrm>
                        <a:prstGeom prst="rect">
                          <a:avLst/>
                        </a:prstGeom>
                        <a:noFill/>
                        <a:ln w="6350">
                          <a:noFill/>
                        </a:ln>
                        <a:effectLst/>
                      </wps:spPr>
                      <wps:txbx>
                        <w:txbxContent>
                          <w:p w14:paraId="4E8D3648" w14:textId="77777777" w:rsidR="006944A4" w:rsidRPr="005A6E84" w:rsidRDefault="006944A4" w:rsidP="006321C7">
                            <w:pPr>
                              <w:ind w:firstLineChars="0" w:firstLine="0"/>
                              <w:rPr>
                                <w:rFonts w:ascii="黑体" w:eastAsia="黑体" w:hAnsi="黑体"/>
                                <w:sz w:val="18"/>
                                <w:szCs w:val="18"/>
                              </w:rPr>
                            </w:pPr>
                            <w:r w:rsidRPr="005A6E84">
                              <w:rPr>
                                <w:rFonts w:ascii="黑体" w:eastAsia="黑体" w:hAnsi="黑体" w:hint="eastAsia"/>
                                <w:sz w:val="18"/>
                                <w:szCs w:val="18"/>
                              </w:rPr>
                              <w:t>单位：个</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type w14:anchorId="70B6864E" id="_x0000_t202" coordsize="21600,21600" o:spt="202" path="m,l,21600r21600,l21600,xe">
                <v:stroke joinstyle="miter"/>
                <v:path gradientshapeok="t" o:connecttype="rect"/>
              </v:shapetype>
              <v:shape id="文本框 31" o:spid="_x0000_s1026" type="#_x0000_t202" style="position:absolute;left:0;text-align:left;margin-left:42pt;margin-top:29.4pt;width:54.75pt;height:29.25pt;z-index:25165312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esO5BgIAAP8DAAAOAAAAZHJzL2Uyb0RvYy54bWysU01v2zAMvQ/YfxB0X5wvN20Qp8haZBgQ&#10;rAWyYWdFlmIDkqhJSuzs14+SnQ9sPRW7yKRIP5LvUYvHVityFM7XYAo6GgwpEYZDWZt9QX98X3+6&#10;p8QHZkqmwIiCnoSnj8uPHxaNnYsxVKBK4QiCGD9vbEGrEOw8yzyvhGZ+AFYYDEpwmgV03T4rHWsQ&#10;XatsPBzeZQ240jrgwnu8fe6CdJnwpRQ8vEjpRSCqoNhbSKdL5y6e2XLB5nvHbFXzvg32ji40qw0W&#10;vUA9s8DIwdX/QOmaO/Agw4CDzkDKmos0A04zGv41zbZiVqRZkBxvLzT5/wfLvx239tWR0H6GFgWM&#10;hDTWzz1exnla6XT8YqcE40jh6UKbaAPheHn3kE/GOSUcQ5PZaDrLI0p2/dk6H74I0CQaBXWoSiKL&#10;HTc+dKnnlFjLwLpWKimjDGmwwCQfph8uEQRXJuaKpHEPc208WqHdtf00OyhPOKSDTn9v+brGVjbM&#10;h1fmUHCcC5c4vOAhFWBJ6C1KKnC/37qP+agDRilpcIEK6n8dmBOUqK8GFXoYTadx45IzzWdjdNxt&#10;ZHcbMQf9BLijI3wulicz5gd1NqUD/RN3fRWrYogZjrULGs7mU+jWGt8KF6tVSsIdsyxszNbyCN2R&#10;uzoEkHXiPdLUcYN6RQe3LCnXv4i4xrd+yrq+2+UfAAAA//8DAFBLAwQUAAYACAAAACEAfpaEMuEA&#10;AAAJAQAADwAAAGRycy9kb3ducmV2LnhtbEyPwU7CQBCG7ya+w2ZMvMkWsFpqt4Q0ISZGDiAXbtPu&#10;0jZ2Z2t3gerTO5z0NpN/8s/3ZcvRduJsBt86UjCdRCAMVU63VCvYf6wfEhA+IGnsHBkF38bDMr+9&#10;yTDV7kJbc96FWnAJ+RQVNCH0qZS+aoxFP3G9Ic6ObrAYeB1qqQe8cLnt5CyKnqTFlvhDg70pGlN9&#10;7k5WwVux3uC2nNnkpyte34+r/mt/iJW6vxtXLyCCGcPfMVzxGR1yZirdibQXnYLkkVWCgjhhg2u+&#10;mMcgSh6mz3OQeSb/G+S/AAAA//8DAFBLAQItABQABgAIAAAAIQC2gziS/gAAAOEBAAATAAAAAAAA&#10;AAAAAAAAAAAAAABbQ29udGVudF9UeXBlc10ueG1sUEsBAi0AFAAGAAgAAAAhADj9If/WAAAAlAEA&#10;AAsAAAAAAAAAAAAAAAAALwEAAF9yZWxzLy5yZWxzUEsBAi0AFAAGAAgAAAAhAL16w7kGAgAA/wMA&#10;AA4AAAAAAAAAAAAAAAAALgIAAGRycy9lMm9Eb2MueG1sUEsBAi0AFAAGAAgAAAAhAH6WhDLhAAAA&#10;CQEAAA8AAAAAAAAAAAAAAAAAYAQAAGRycy9kb3ducmV2LnhtbFBLBQYAAAAABAAEAPMAAABuBQAA&#10;AAA=&#10;" filled="f" stroked="f" strokeweight=".5pt">
                <v:textbox>
                  <w:txbxContent>
                    <w:p w14:paraId="4E8D3648" w14:textId="77777777" w:rsidR="006944A4" w:rsidRPr="005A6E84" w:rsidRDefault="006944A4" w:rsidP="006321C7">
                      <w:pPr>
                        <w:ind w:firstLineChars="0" w:firstLine="0"/>
                        <w:rPr>
                          <w:rFonts w:ascii="黑体" w:eastAsia="黑体" w:hAnsi="黑体"/>
                          <w:sz w:val="18"/>
                          <w:szCs w:val="18"/>
                        </w:rPr>
                      </w:pPr>
                      <w:r w:rsidRPr="005A6E84">
                        <w:rPr>
                          <w:rFonts w:ascii="黑体" w:eastAsia="黑体" w:hAnsi="黑体" w:hint="eastAsia"/>
                          <w:sz w:val="18"/>
                          <w:szCs w:val="18"/>
                        </w:rPr>
                        <w:t>单位：个</w:t>
                      </w:r>
                    </w:p>
                  </w:txbxContent>
                </v:textbox>
              </v:shape>
            </w:pict>
          </mc:Fallback>
        </mc:AlternateContent>
      </w:r>
      <w:r w:rsidRPr="00883549">
        <w:rPr>
          <w:noProof/>
        </w:rPr>
        <w:drawing>
          <wp:inline distT="0" distB="0" distL="0" distR="0" wp14:anchorId="54464A9B" wp14:editId="368FCD70">
            <wp:extent cx="4600575" cy="2524125"/>
            <wp:effectExtent l="0" t="0" r="9525" b="0"/>
            <wp:docPr id="33" name="图表 33"/>
            <wp:cNvGraphicFramePr/>
            <a:graphic xmlns:a="http://schemas.openxmlformats.org/drawingml/2006/main">
              <a:graphicData uri="http://schemas.openxmlformats.org/drawingml/2006/chart">
                <c:chart xmlns:c="http://schemas.openxmlformats.org/drawingml/2006/chart" xmlns:r="http://schemas.openxmlformats.org/officeDocument/2006/relationships" r:id="rId86"/>
              </a:graphicData>
            </a:graphic>
          </wp:inline>
        </w:drawing>
      </w:r>
    </w:p>
    <w:p w14:paraId="0CC854C0" w14:textId="5224A984"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51</w:t>
      </w:r>
      <w:r w:rsidRPr="00883549">
        <w:fldChar w:fldCharType="end"/>
      </w:r>
      <w:r w:rsidRPr="00883549">
        <w:t xml:space="preserve">  </w:t>
      </w:r>
      <w:r w:rsidRPr="00883549">
        <w:rPr>
          <w:rFonts w:hint="eastAsia"/>
        </w:rPr>
        <w:t>各行政级别政府网站数量</w:t>
      </w:r>
    </w:p>
    <w:p w14:paraId="7D7AAB59" w14:textId="77777777" w:rsidR="00EA0880" w:rsidRPr="00883549" w:rsidRDefault="00EA0880" w:rsidP="00C07C9C">
      <w:pPr>
        <w:keepLines/>
        <w:numPr>
          <w:ilvl w:val="0"/>
          <w:numId w:val="20"/>
        </w:numPr>
        <w:topLinePunct/>
        <w:snapToGrid w:val="0"/>
        <w:spacing w:before="320" w:after="200"/>
        <w:ind w:left="0" w:firstLineChars="0" w:firstLine="0"/>
        <w:outlineLvl w:val="2"/>
        <w:rPr>
          <w:rFonts w:eastAsia="楷体_GB2312"/>
          <w:color w:val="000000" w:themeColor="text1"/>
          <w:sz w:val="30"/>
          <w:szCs w:val="30"/>
        </w:rPr>
      </w:pPr>
      <w:bookmarkStart w:id="613" w:name="_Toc2109268"/>
      <w:bookmarkStart w:id="614" w:name="_Toc521682257"/>
      <w:bookmarkStart w:id="615" w:name="_Toc534823486"/>
      <w:bookmarkStart w:id="616" w:name="_Toc17129222"/>
      <w:bookmarkStart w:id="617" w:name="_Toc62801423"/>
      <w:bookmarkStart w:id="618" w:name="_Toc95747651"/>
      <w:bookmarkStart w:id="619" w:name="_Toc37749887"/>
      <w:bookmarkStart w:id="620" w:name="_Toc520119957"/>
      <w:bookmarkStart w:id="621" w:name="_Toc130371096"/>
      <w:r w:rsidRPr="00883549">
        <w:rPr>
          <w:rFonts w:eastAsia="楷体_GB2312" w:hint="eastAsia"/>
          <w:color w:val="000000" w:themeColor="text1"/>
          <w:sz w:val="30"/>
          <w:szCs w:val="30"/>
        </w:rPr>
        <w:t>各行政级别政府网站栏目数量</w:t>
      </w:r>
      <w:bookmarkEnd w:id="613"/>
      <w:bookmarkEnd w:id="614"/>
      <w:bookmarkEnd w:id="615"/>
      <w:bookmarkEnd w:id="616"/>
      <w:bookmarkEnd w:id="617"/>
      <w:bookmarkEnd w:id="618"/>
      <w:bookmarkEnd w:id="619"/>
      <w:bookmarkEnd w:id="620"/>
      <w:bookmarkEnd w:id="621"/>
    </w:p>
    <w:p w14:paraId="660C7A7A" w14:textId="43DCE575" w:rsidR="006321C7" w:rsidRPr="00883549" w:rsidRDefault="006321C7" w:rsidP="00DF05C0">
      <w:pPr>
        <w:widowControl/>
        <w:spacing w:beforeLines="50" w:before="156"/>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w:t>
      </w:r>
      <w:r w:rsidRPr="00883549">
        <w:rPr>
          <w:rFonts w:hint="eastAsia"/>
          <w:color w:val="000000" w:themeColor="text1"/>
          <w:szCs w:val="21"/>
        </w:rPr>
        <w:t>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月，各行政级别政府网站共开通栏目数量</w:t>
      </w:r>
      <w:r w:rsidRPr="00883549">
        <w:rPr>
          <w:color w:val="000000" w:themeColor="text1"/>
          <w:szCs w:val="21"/>
        </w:rPr>
        <w:t>30.9</w:t>
      </w:r>
      <w:r w:rsidR="00E615D1" w:rsidRPr="00883549">
        <w:rPr>
          <w:rFonts w:hint="eastAsia"/>
          <w:color w:val="000000" w:themeColor="text1"/>
          <w:szCs w:val="21"/>
        </w:rPr>
        <w:t>万个，主要包括信息公开、网上办事和新闻</w:t>
      </w:r>
      <w:r w:rsidRPr="00883549">
        <w:rPr>
          <w:rFonts w:hint="eastAsia"/>
          <w:color w:val="000000" w:themeColor="text1"/>
          <w:szCs w:val="21"/>
        </w:rPr>
        <w:t>动态三种类别。在各行政级别政府网站中，市级网站栏目数量最多，</w:t>
      </w:r>
      <w:r w:rsidRPr="00883549">
        <w:rPr>
          <w:rFonts w:hint="eastAsia"/>
          <w:color w:val="000000" w:themeColor="text1"/>
          <w:szCs w:val="21"/>
        </w:rPr>
        <w:lastRenderedPageBreak/>
        <w:t>达</w:t>
      </w:r>
      <w:r w:rsidRPr="00883549">
        <w:rPr>
          <w:color w:val="000000" w:themeColor="text1"/>
          <w:szCs w:val="21"/>
        </w:rPr>
        <w:t>14.3</w:t>
      </w:r>
      <w:r w:rsidRPr="00883549">
        <w:rPr>
          <w:rFonts w:hint="eastAsia"/>
          <w:color w:val="000000" w:themeColor="text1"/>
          <w:szCs w:val="21"/>
        </w:rPr>
        <w:t>万个，占比为</w:t>
      </w:r>
      <w:r w:rsidRPr="00883549">
        <w:rPr>
          <w:color w:val="000000" w:themeColor="text1"/>
          <w:szCs w:val="21"/>
        </w:rPr>
        <w:t>46.3%</w:t>
      </w:r>
      <w:r w:rsidRPr="00883549">
        <w:rPr>
          <w:rFonts w:hint="eastAsia"/>
          <w:color w:val="000000" w:themeColor="text1"/>
          <w:szCs w:val="21"/>
        </w:rPr>
        <w:t>。在政府网站栏目中，信息公开类栏目数量最多，为</w:t>
      </w:r>
      <w:r w:rsidRPr="00883549">
        <w:rPr>
          <w:color w:val="000000" w:themeColor="text1"/>
          <w:szCs w:val="21"/>
        </w:rPr>
        <w:t>24.2</w:t>
      </w:r>
      <w:r w:rsidRPr="00883549">
        <w:rPr>
          <w:rFonts w:hint="eastAsia"/>
          <w:color w:val="000000" w:themeColor="text1"/>
          <w:szCs w:val="21"/>
        </w:rPr>
        <w:t>万个，占比为</w:t>
      </w:r>
      <w:r w:rsidRPr="00883549">
        <w:rPr>
          <w:color w:val="000000" w:themeColor="text1"/>
          <w:szCs w:val="21"/>
        </w:rPr>
        <w:t>78.4</w:t>
      </w:r>
      <w:r w:rsidRPr="00883549">
        <w:rPr>
          <w:rFonts w:hint="eastAsia"/>
          <w:color w:val="000000" w:themeColor="text1"/>
          <w:szCs w:val="21"/>
        </w:rPr>
        <w:t>%</w:t>
      </w:r>
      <w:r w:rsidRPr="00883549">
        <w:rPr>
          <w:rFonts w:hint="eastAsia"/>
          <w:color w:val="000000" w:themeColor="text1"/>
          <w:szCs w:val="21"/>
        </w:rPr>
        <w:t>；其次为网上办事栏目，占比为</w:t>
      </w:r>
      <w:r w:rsidRPr="00883549">
        <w:rPr>
          <w:color w:val="000000" w:themeColor="text1"/>
          <w:szCs w:val="21"/>
        </w:rPr>
        <w:t>10.8</w:t>
      </w:r>
      <w:r w:rsidRPr="00883549">
        <w:rPr>
          <w:rFonts w:hint="eastAsia"/>
          <w:color w:val="000000" w:themeColor="text1"/>
          <w:szCs w:val="21"/>
        </w:rPr>
        <w:t>%</w:t>
      </w:r>
      <w:r w:rsidRPr="00883549">
        <w:rPr>
          <w:rFonts w:hint="eastAsia"/>
          <w:color w:val="000000" w:themeColor="text1"/>
          <w:szCs w:val="21"/>
        </w:rPr>
        <w:t>；新闻动态类栏目数量占比为</w:t>
      </w:r>
      <w:r w:rsidRPr="00883549">
        <w:rPr>
          <w:color w:val="000000" w:themeColor="text1"/>
          <w:szCs w:val="21"/>
        </w:rPr>
        <w:t>10.8%</w:t>
      </w:r>
      <w:r w:rsidRPr="00883549">
        <w:rPr>
          <w:rFonts w:hint="eastAsia"/>
          <w:color w:val="000000" w:themeColor="text1"/>
          <w:szCs w:val="21"/>
        </w:rPr>
        <w:t>。</w:t>
      </w:r>
    </w:p>
    <w:p w14:paraId="07C391FC" w14:textId="77777777" w:rsidR="006321C7" w:rsidRPr="00883549" w:rsidRDefault="006321C7" w:rsidP="00DF05C0">
      <w:pPr>
        <w:keepNext/>
        <w:widowControl/>
        <w:spacing w:beforeLines="50" w:before="156" w:line="240" w:lineRule="auto"/>
        <w:ind w:firstLineChars="0" w:firstLine="0"/>
        <w:jc w:val="center"/>
        <w:rPr>
          <w:rFonts w:eastAsia="仿宋"/>
          <w:color w:val="000000" w:themeColor="text1"/>
          <w:sz w:val="24"/>
          <w:szCs w:val="20"/>
        </w:rPr>
      </w:pPr>
      <w:r w:rsidRPr="00883549">
        <w:rPr>
          <w:noProof/>
          <w:color w:val="000000" w:themeColor="text1"/>
        </w:rPr>
        <w:drawing>
          <wp:inline distT="0" distB="0" distL="0" distR="0" wp14:anchorId="1BDD549A" wp14:editId="287B5C5A">
            <wp:extent cx="4533900" cy="3133725"/>
            <wp:effectExtent l="0" t="0" r="0" b="0"/>
            <wp:docPr id="36" name="图表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p>
    <w:p w14:paraId="06369BE5" w14:textId="32C3052F"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52</w:t>
      </w:r>
      <w:r w:rsidRPr="00883549">
        <w:fldChar w:fldCharType="end"/>
      </w:r>
      <w:r w:rsidRPr="00883549">
        <w:t xml:space="preserve">  </w:t>
      </w:r>
      <w:r w:rsidRPr="00883549">
        <w:rPr>
          <w:rFonts w:hint="eastAsia"/>
        </w:rPr>
        <w:t>各行政级别政府网站栏目数量</w:t>
      </w:r>
      <w:r w:rsidRPr="00883549">
        <w:rPr>
          <w:vertAlign w:val="superscript"/>
        </w:rPr>
        <w:footnoteReference w:id="108"/>
      </w:r>
    </w:p>
    <w:p w14:paraId="241CA68D" w14:textId="77777777" w:rsidR="00EA0880" w:rsidRPr="00883549" w:rsidRDefault="00EA0880" w:rsidP="00C07C9C">
      <w:pPr>
        <w:keepLines/>
        <w:numPr>
          <w:ilvl w:val="0"/>
          <w:numId w:val="20"/>
        </w:numPr>
        <w:topLinePunct/>
        <w:snapToGrid w:val="0"/>
        <w:spacing w:before="320" w:after="200"/>
        <w:ind w:left="0" w:firstLineChars="0" w:firstLine="0"/>
        <w:outlineLvl w:val="2"/>
        <w:rPr>
          <w:rFonts w:eastAsia="楷体_GB2312"/>
          <w:color w:val="000000" w:themeColor="text1"/>
          <w:sz w:val="30"/>
          <w:szCs w:val="30"/>
        </w:rPr>
      </w:pPr>
      <w:bookmarkStart w:id="622" w:name="_Toc62801424"/>
      <w:bookmarkStart w:id="623" w:name="_Toc534823487"/>
      <w:bookmarkStart w:id="624" w:name="_Toc37749888"/>
      <w:bookmarkStart w:id="625" w:name="_Toc520119958"/>
      <w:bookmarkStart w:id="626" w:name="_Toc17129223"/>
      <w:bookmarkStart w:id="627" w:name="_Toc95747652"/>
      <w:bookmarkStart w:id="628" w:name="_Toc521682258"/>
      <w:bookmarkStart w:id="629" w:name="_Toc2109269"/>
      <w:bookmarkStart w:id="630" w:name="_Toc130371097"/>
      <w:r w:rsidRPr="00883549">
        <w:rPr>
          <w:rFonts w:eastAsia="楷体_GB2312" w:hint="eastAsia"/>
          <w:color w:val="000000" w:themeColor="text1"/>
          <w:sz w:val="30"/>
          <w:szCs w:val="30"/>
        </w:rPr>
        <w:t>各行政级别政府网站首页文章更新量</w:t>
      </w:r>
      <w:bookmarkEnd w:id="622"/>
      <w:bookmarkEnd w:id="623"/>
      <w:bookmarkEnd w:id="624"/>
      <w:bookmarkEnd w:id="625"/>
      <w:bookmarkEnd w:id="626"/>
      <w:bookmarkEnd w:id="627"/>
      <w:bookmarkEnd w:id="628"/>
      <w:bookmarkEnd w:id="629"/>
      <w:bookmarkEnd w:id="630"/>
    </w:p>
    <w:bookmarkEnd w:id="590"/>
    <w:bookmarkEnd w:id="591"/>
    <w:p w14:paraId="7A2E392C" w14:textId="1D8A27FC" w:rsidR="006321C7" w:rsidRPr="00883549" w:rsidRDefault="006321C7" w:rsidP="00DF05C0">
      <w:pPr>
        <w:spacing w:beforeLines="50" w:before="156"/>
        <w:ind w:firstLine="420"/>
        <w:rPr>
          <w:color w:val="000000" w:themeColor="text1"/>
          <w:szCs w:val="21"/>
        </w:rPr>
      </w:pPr>
      <w:r w:rsidRPr="00883549">
        <w:rPr>
          <w:color w:val="000000" w:themeColor="text1"/>
          <w:szCs w:val="21"/>
        </w:rPr>
        <w:t>202</w:t>
      </w:r>
      <w:r w:rsidRPr="00883549">
        <w:rPr>
          <w:rFonts w:hint="eastAsia"/>
          <w:color w:val="000000" w:themeColor="text1"/>
          <w:szCs w:val="21"/>
        </w:rPr>
        <w:t>2</w:t>
      </w:r>
      <w:r w:rsidRPr="00883549">
        <w:rPr>
          <w:rFonts w:hint="eastAsia"/>
          <w:color w:val="000000" w:themeColor="text1"/>
          <w:szCs w:val="21"/>
        </w:rPr>
        <w:t>年，各行政级别政府网站首页文章更新量</w:t>
      </w:r>
      <w:r w:rsidRPr="00883549">
        <w:rPr>
          <w:color w:val="000000" w:themeColor="text1"/>
          <w:szCs w:val="21"/>
          <w:vertAlign w:val="superscript"/>
        </w:rPr>
        <w:footnoteReference w:id="109"/>
      </w:r>
      <w:r w:rsidRPr="00883549">
        <w:rPr>
          <w:rFonts w:hint="eastAsia"/>
          <w:color w:val="000000" w:themeColor="text1"/>
          <w:szCs w:val="21"/>
        </w:rPr>
        <w:t>均有所增长，截至</w:t>
      </w:r>
      <w:r w:rsidRPr="00883549">
        <w:rPr>
          <w:rFonts w:hint="eastAsia"/>
          <w:color w:val="000000" w:themeColor="text1"/>
          <w:szCs w:val="21"/>
        </w:rPr>
        <w:t>2022</w:t>
      </w:r>
      <w:r w:rsidRPr="00883549">
        <w:rPr>
          <w:rFonts w:hint="eastAsia"/>
          <w:color w:val="000000" w:themeColor="text1"/>
          <w:szCs w:val="21"/>
        </w:rPr>
        <w:t>年</w:t>
      </w:r>
      <w:r w:rsidRPr="00883549">
        <w:rPr>
          <w:rFonts w:hint="eastAsia"/>
          <w:color w:val="000000" w:themeColor="text1"/>
          <w:szCs w:val="21"/>
        </w:rPr>
        <w:t>1</w:t>
      </w:r>
      <w:r w:rsidRPr="00883549">
        <w:rPr>
          <w:color w:val="000000" w:themeColor="text1"/>
          <w:szCs w:val="21"/>
        </w:rPr>
        <w:t>2</w:t>
      </w:r>
      <w:r w:rsidRPr="00883549">
        <w:rPr>
          <w:rFonts w:hint="eastAsia"/>
          <w:color w:val="000000" w:themeColor="text1"/>
          <w:szCs w:val="21"/>
        </w:rPr>
        <w:t>月总量达</w:t>
      </w:r>
      <w:r w:rsidRPr="00883549">
        <w:rPr>
          <w:color w:val="000000" w:themeColor="text1"/>
          <w:szCs w:val="21"/>
        </w:rPr>
        <w:t>3278</w:t>
      </w:r>
      <w:r w:rsidRPr="00883549">
        <w:rPr>
          <w:rFonts w:hint="eastAsia"/>
          <w:color w:val="000000" w:themeColor="text1"/>
          <w:szCs w:val="21"/>
        </w:rPr>
        <w:t>万篇，较</w:t>
      </w:r>
      <w:r w:rsidRPr="00883549">
        <w:rPr>
          <w:color w:val="000000" w:themeColor="text1"/>
          <w:szCs w:val="21"/>
        </w:rPr>
        <w:t>202</w:t>
      </w:r>
      <w:r w:rsidRPr="00883549">
        <w:rPr>
          <w:rFonts w:hint="eastAsia"/>
          <w:color w:val="000000" w:themeColor="text1"/>
          <w:szCs w:val="21"/>
        </w:rPr>
        <w:t>1</w:t>
      </w:r>
      <w:r w:rsidRPr="00883549">
        <w:rPr>
          <w:rFonts w:hint="eastAsia"/>
          <w:color w:val="000000" w:themeColor="text1"/>
          <w:szCs w:val="21"/>
        </w:rPr>
        <w:t>年</w:t>
      </w:r>
      <w:r w:rsidRPr="00883549">
        <w:rPr>
          <w:rFonts w:hint="eastAsia"/>
          <w:color w:val="000000" w:themeColor="text1"/>
          <w:szCs w:val="21"/>
        </w:rPr>
        <w:t>1</w:t>
      </w:r>
      <w:r w:rsidRPr="00883549">
        <w:rPr>
          <w:color w:val="000000" w:themeColor="text1"/>
          <w:szCs w:val="21"/>
        </w:rPr>
        <w:t>2</w:t>
      </w:r>
      <w:r w:rsidRPr="00883549">
        <w:rPr>
          <w:rFonts w:hint="eastAsia"/>
          <w:color w:val="000000" w:themeColor="text1"/>
          <w:szCs w:val="21"/>
        </w:rPr>
        <w:t>月增长</w:t>
      </w:r>
      <w:r w:rsidR="00E615D1" w:rsidRPr="00883549">
        <w:rPr>
          <w:color w:val="000000" w:themeColor="text1"/>
          <w:szCs w:val="21"/>
        </w:rPr>
        <w:t>6.3</w:t>
      </w:r>
      <w:r w:rsidRPr="00883549">
        <w:rPr>
          <w:color w:val="000000" w:themeColor="text1"/>
          <w:szCs w:val="21"/>
        </w:rPr>
        <w:t>%</w:t>
      </w:r>
      <w:r w:rsidRPr="00883549">
        <w:rPr>
          <w:rFonts w:hint="eastAsia"/>
          <w:color w:val="000000" w:themeColor="text1"/>
          <w:szCs w:val="21"/>
        </w:rPr>
        <w:t>。其中，市级政府网站首页文章更新量增幅最高，达</w:t>
      </w:r>
      <w:r w:rsidR="0022508C" w:rsidRPr="00883549">
        <w:rPr>
          <w:color w:val="000000" w:themeColor="text1"/>
          <w:szCs w:val="21"/>
        </w:rPr>
        <w:t>8.7</w:t>
      </w:r>
      <w:r w:rsidRPr="00883549">
        <w:rPr>
          <w:color w:val="000000" w:themeColor="text1"/>
          <w:szCs w:val="21"/>
        </w:rPr>
        <w:t>%</w:t>
      </w:r>
      <w:r w:rsidRPr="00883549">
        <w:rPr>
          <w:rFonts w:hint="eastAsia"/>
          <w:color w:val="000000" w:themeColor="text1"/>
          <w:szCs w:val="21"/>
        </w:rPr>
        <w:t>。</w:t>
      </w:r>
    </w:p>
    <w:p w14:paraId="5A5457E6" w14:textId="77777777" w:rsidR="006321C7" w:rsidRPr="00883549" w:rsidRDefault="006321C7" w:rsidP="00DF05C0">
      <w:pPr>
        <w:keepNext/>
        <w:widowControl/>
        <w:spacing w:beforeLines="50" w:before="156" w:line="240" w:lineRule="auto"/>
        <w:ind w:firstLineChars="0" w:firstLine="0"/>
        <w:jc w:val="center"/>
        <w:rPr>
          <w:rFonts w:eastAsia="仿宋"/>
          <w:color w:val="000000" w:themeColor="text1"/>
          <w:sz w:val="24"/>
          <w:szCs w:val="20"/>
        </w:rPr>
      </w:pPr>
      <w:r w:rsidRPr="00883549">
        <w:rPr>
          <w:rFonts w:eastAsia="黑体"/>
          <w:noProof/>
          <w:color w:val="000000" w:themeColor="text1"/>
          <w:sz w:val="18"/>
          <w:szCs w:val="18"/>
        </w:rPr>
        <w:lastRenderedPageBreak/>
        <w:drawing>
          <wp:inline distT="0" distB="0" distL="0" distR="0" wp14:anchorId="3E8A70B4" wp14:editId="3ABC1AA7">
            <wp:extent cx="4686300" cy="2686050"/>
            <wp:effectExtent l="0" t="0" r="0" b="0"/>
            <wp:docPr id="37" name="图表 37"/>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p>
    <w:p w14:paraId="6A51B966" w14:textId="3A205CAC"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53</w:t>
      </w:r>
      <w:r w:rsidRPr="00883549">
        <w:fldChar w:fldCharType="end"/>
      </w:r>
      <w:r w:rsidRPr="00883549">
        <w:t xml:space="preserve">  </w:t>
      </w:r>
      <w:r w:rsidRPr="00883549">
        <w:rPr>
          <w:rFonts w:hint="eastAsia"/>
        </w:rPr>
        <w:t>各行政级别政府网站首页文章更新量</w:t>
      </w:r>
    </w:p>
    <w:p w14:paraId="1F2C7DAB" w14:textId="77777777" w:rsidR="006321C7" w:rsidRPr="00883549" w:rsidRDefault="006321C7" w:rsidP="00DF05C0">
      <w:pPr>
        <w:keepNext/>
        <w:keepLines/>
        <w:numPr>
          <w:ilvl w:val="0"/>
          <w:numId w:val="19"/>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631" w:name="_Toc130371098"/>
      <w:r w:rsidRPr="00883549">
        <w:rPr>
          <w:rFonts w:eastAsia="黑体" w:hint="eastAsia"/>
          <w:color w:val="000000" w:themeColor="text1"/>
          <w:sz w:val="36"/>
          <w:szCs w:val="36"/>
          <w:u w:color="999999"/>
        </w:rPr>
        <w:t>政务新媒体发展状况</w:t>
      </w:r>
      <w:bookmarkEnd w:id="631"/>
    </w:p>
    <w:p w14:paraId="08DDDE78" w14:textId="77777777" w:rsidR="006321C7" w:rsidRPr="00883549" w:rsidRDefault="006321C7" w:rsidP="00C07C9C">
      <w:pPr>
        <w:pStyle w:val="affe"/>
        <w:keepLines/>
        <w:numPr>
          <w:ilvl w:val="0"/>
          <w:numId w:val="28"/>
        </w:numPr>
        <w:topLinePunct/>
        <w:snapToGrid w:val="0"/>
        <w:spacing w:before="320" w:after="200"/>
        <w:ind w:left="0" w:firstLineChars="0" w:firstLine="0"/>
        <w:outlineLvl w:val="2"/>
        <w:rPr>
          <w:rFonts w:eastAsia="楷体_GB2312"/>
          <w:color w:val="000000" w:themeColor="text1"/>
          <w:sz w:val="30"/>
          <w:szCs w:val="30"/>
        </w:rPr>
      </w:pPr>
      <w:bookmarkStart w:id="632" w:name="_Toc130371099"/>
      <w:r w:rsidRPr="00883549">
        <w:rPr>
          <w:rFonts w:eastAsia="楷体_GB2312" w:hint="eastAsia"/>
          <w:color w:val="000000" w:themeColor="text1"/>
          <w:sz w:val="30"/>
          <w:szCs w:val="30"/>
        </w:rPr>
        <w:t>政务机构</w:t>
      </w:r>
      <w:proofErr w:type="gramStart"/>
      <w:r w:rsidRPr="00883549">
        <w:rPr>
          <w:rFonts w:eastAsia="楷体_GB2312" w:hint="eastAsia"/>
          <w:color w:val="000000" w:themeColor="text1"/>
          <w:sz w:val="30"/>
          <w:szCs w:val="30"/>
        </w:rPr>
        <w:t>微博发展</w:t>
      </w:r>
      <w:proofErr w:type="gramEnd"/>
      <w:r w:rsidRPr="00883549">
        <w:rPr>
          <w:rFonts w:eastAsia="楷体_GB2312" w:hint="eastAsia"/>
          <w:color w:val="000000" w:themeColor="text1"/>
          <w:sz w:val="30"/>
          <w:szCs w:val="30"/>
        </w:rPr>
        <w:t>状况</w:t>
      </w:r>
      <w:bookmarkEnd w:id="632"/>
    </w:p>
    <w:p w14:paraId="42AC50CC" w14:textId="76DE5A65" w:rsidR="006321C7" w:rsidRPr="00883549" w:rsidRDefault="00CF20CC" w:rsidP="00DF05C0">
      <w:pPr>
        <w:ind w:firstLineChars="0" w:firstLine="420"/>
        <w:rPr>
          <w:color w:val="000000" w:themeColor="text1"/>
          <w:szCs w:val="21"/>
        </w:rPr>
      </w:pPr>
      <w:r w:rsidRPr="00883549">
        <w:rPr>
          <w:rFonts w:eastAsia="黑体"/>
          <w:noProof/>
        </w:rPr>
        <w:drawing>
          <wp:anchor distT="0" distB="0" distL="114300" distR="114300" simplePos="0" relativeHeight="251655168" behindDoc="0" locked="0" layoutInCell="1" allowOverlap="1" wp14:anchorId="3FFC6EB8" wp14:editId="2CEA2513">
            <wp:simplePos x="0" y="0"/>
            <wp:positionH relativeFrom="column">
              <wp:posOffset>319405</wp:posOffset>
            </wp:positionH>
            <wp:positionV relativeFrom="paragraph">
              <wp:posOffset>972820</wp:posOffset>
            </wp:positionV>
            <wp:extent cx="4572000" cy="2844800"/>
            <wp:effectExtent l="0" t="0" r="0" b="12700"/>
            <wp:wrapTopAndBottom/>
            <wp:docPr id="12" name="图表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14:sizeRelH relativeFrom="page">
              <wp14:pctWidth>0</wp14:pctWidth>
            </wp14:sizeRelH>
            <wp14:sizeRelV relativeFrom="page">
              <wp14:pctHeight>0</wp14:pctHeight>
            </wp14:sizeRelV>
          </wp:anchor>
        </w:drawing>
      </w:r>
      <w:r w:rsidR="006321C7" w:rsidRPr="00883549">
        <w:rPr>
          <w:rFonts w:hint="eastAsia"/>
          <w:color w:val="000000" w:themeColor="text1"/>
          <w:szCs w:val="21"/>
        </w:rPr>
        <w:t>截至</w:t>
      </w:r>
      <w:r w:rsidR="006321C7" w:rsidRPr="00883549">
        <w:rPr>
          <w:rFonts w:hint="eastAsia"/>
          <w:color w:val="000000" w:themeColor="text1"/>
          <w:szCs w:val="21"/>
        </w:rPr>
        <w:t>2022</w:t>
      </w:r>
      <w:r w:rsidR="006321C7" w:rsidRPr="00883549">
        <w:rPr>
          <w:rFonts w:hint="eastAsia"/>
          <w:color w:val="000000" w:themeColor="text1"/>
          <w:szCs w:val="21"/>
        </w:rPr>
        <w:t>年</w:t>
      </w:r>
      <w:r w:rsidR="006321C7" w:rsidRPr="00883549">
        <w:rPr>
          <w:rFonts w:hint="eastAsia"/>
          <w:color w:val="000000" w:themeColor="text1"/>
          <w:szCs w:val="21"/>
        </w:rPr>
        <w:t>12</w:t>
      </w:r>
      <w:r w:rsidR="006321C7" w:rsidRPr="00883549">
        <w:rPr>
          <w:rFonts w:hint="eastAsia"/>
          <w:color w:val="000000" w:themeColor="text1"/>
          <w:szCs w:val="21"/>
        </w:rPr>
        <w:t>月，经过新浪平台认证的政务</w:t>
      </w:r>
      <w:proofErr w:type="gramStart"/>
      <w:r w:rsidR="006321C7" w:rsidRPr="00883549">
        <w:rPr>
          <w:rFonts w:hint="eastAsia"/>
          <w:color w:val="000000" w:themeColor="text1"/>
          <w:szCs w:val="21"/>
        </w:rPr>
        <w:t>机构微博为</w:t>
      </w:r>
      <w:proofErr w:type="gramEnd"/>
      <w:r w:rsidR="006321C7" w:rsidRPr="00883549">
        <w:rPr>
          <w:rFonts w:hint="eastAsia"/>
          <w:color w:val="000000" w:themeColor="text1"/>
          <w:szCs w:val="21"/>
        </w:rPr>
        <w:t>14.5</w:t>
      </w:r>
      <w:r w:rsidR="006321C7" w:rsidRPr="00883549">
        <w:rPr>
          <w:rFonts w:hint="eastAsia"/>
          <w:color w:val="000000" w:themeColor="text1"/>
          <w:szCs w:val="21"/>
        </w:rPr>
        <w:t>万个。截至</w:t>
      </w:r>
      <w:r w:rsidR="006321C7" w:rsidRPr="00883549">
        <w:rPr>
          <w:rFonts w:hint="eastAsia"/>
          <w:color w:val="000000" w:themeColor="text1"/>
          <w:szCs w:val="21"/>
        </w:rPr>
        <w:t>12</w:t>
      </w:r>
      <w:r w:rsidR="006321C7" w:rsidRPr="00883549">
        <w:rPr>
          <w:rFonts w:hint="eastAsia"/>
          <w:color w:val="000000" w:themeColor="text1"/>
          <w:szCs w:val="21"/>
        </w:rPr>
        <w:t>月，我国</w:t>
      </w:r>
      <w:r w:rsidR="006321C7" w:rsidRPr="00883549">
        <w:rPr>
          <w:rFonts w:hint="eastAsia"/>
          <w:color w:val="000000" w:themeColor="text1"/>
          <w:szCs w:val="21"/>
        </w:rPr>
        <w:t>31</w:t>
      </w:r>
      <w:r w:rsidR="006321C7" w:rsidRPr="00883549">
        <w:rPr>
          <w:rFonts w:hint="eastAsia"/>
          <w:color w:val="000000" w:themeColor="text1"/>
          <w:szCs w:val="21"/>
        </w:rPr>
        <w:t>个省（区、市）均已开通政务微博。其中，河南省各级政府共开通政务</w:t>
      </w:r>
      <w:proofErr w:type="gramStart"/>
      <w:r w:rsidR="006321C7" w:rsidRPr="00883549">
        <w:rPr>
          <w:rFonts w:hint="eastAsia"/>
          <w:color w:val="000000" w:themeColor="text1"/>
          <w:szCs w:val="21"/>
        </w:rPr>
        <w:t>机构微博</w:t>
      </w:r>
      <w:r w:rsidR="006321C7" w:rsidRPr="00883549">
        <w:rPr>
          <w:rFonts w:hint="eastAsia"/>
          <w:color w:val="000000" w:themeColor="text1"/>
          <w:szCs w:val="21"/>
        </w:rPr>
        <w:t>10017</w:t>
      </w:r>
      <w:r w:rsidR="006321C7" w:rsidRPr="00883549">
        <w:rPr>
          <w:rFonts w:hint="eastAsia"/>
          <w:color w:val="000000" w:themeColor="text1"/>
          <w:szCs w:val="21"/>
        </w:rPr>
        <w:t>个</w:t>
      </w:r>
      <w:proofErr w:type="gramEnd"/>
      <w:r w:rsidR="006321C7" w:rsidRPr="00883549">
        <w:rPr>
          <w:rFonts w:hint="eastAsia"/>
          <w:color w:val="000000" w:themeColor="text1"/>
          <w:szCs w:val="21"/>
        </w:rPr>
        <w:t>，居全国首位；其次为广东省，共开通政务</w:t>
      </w:r>
      <w:proofErr w:type="gramStart"/>
      <w:r w:rsidR="006321C7" w:rsidRPr="00883549">
        <w:rPr>
          <w:rFonts w:hint="eastAsia"/>
          <w:color w:val="000000" w:themeColor="text1"/>
          <w:szCs w:val="21"/>
        </w:rPr>
        <w:t>机构微博</w:t>
      </w:r>
      <w:r w:rsidR="006321C7" w:rsidRPr="00883549">
        <w:rPr>
          <w:rFonts w:hint="eastAsia"/>
          <w:color w:val="000000" w:themeColor="text1"/>
          <w:szCs w:val="21"/>
        </w:rPr>
        <w:t>9853</w:t>
      </w:r>
      <w:r w:rsidR="006321C7" w:rsidRPr="00883549">
        <w:rPr>
          <w:rFonts w:hint="eastAsia"/>
          <w:color w:val="000000" w:themeColor="text1"/>
          <w:szCs w:val="21"/>
        </w:rPr>
        <w:t>个</w:t>
      </w:r>
      <w:proofErr w:type="gramEnd"/>
      <w:r w:rsidR="006321C7" w:rsidRPr="00883549">
        <w:rPr>
          <w:rFonts w:hint="eastAsia"/>
          <w:color w:val="000000" w:themeColor="text1"/>
          <w:szCs w:val="21"/>
        </w:rPr>
        <w:t>。</w:t>
      </w:r>
    </w:p>
    <w:p w14:paraId="2B00FD2A" w14:textId="2005C1DE"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54</w:t>
      </w:r>
      <w:r w:rsidRPr="00883549">
        <w:fldChar w:fldCharType="end"/>
      </w:r>
      <w:r w:rsidRPr="00883549">
        <w:t xml:space="preserve">  </w:t>
      </w:r>
      <w:r w:rsidRPr="00883549">
        <w:rPr>
          <w:rFonts w:hint="eastAsia"/>
        </w:rPr>
        <w:t>我国部分省份政务</w:t>
      </w:r>
      <w:proofErr w:type="gramStart"/>
      <w:r w:rsidRPr="00883549">
        <w:rPr>
          <w:rFonts w:hint="eastAsia"/>
        </w:rPr>
        <w:t>机构微博数量</w:t>
      </w:r>
      <w:proofErr w:type="gramEnd"/>
    </w:p>
    <w:p w14:paraId="707998FB" w14:textId="77777777" w:rsidR="00425BC8" w:rsidRPr="00883549" w:rsidRDefault="00425BC8" w:rsidP="00C07C9C">
      <w:pPr>
        <w:pStyle w:val="affe"/>
        <w:keepLines/>
        <w:numPr>
          <w:ilvl w:val="0"/>
          <w:numId w:val="28"/>
        </w:numPr>
        <w:topLinePunct/>
        <w:snapToGrid w:val="0"/>
        <w:spacing w:before="320" w:after="200"/>
        <w:ind w:left="0" w:firstLineChars="0" w:firstLine="0"/>
        <w:outlineLvl w:val="2"/>
        <w:rPr>
          <w:rFonts w:eastAsia="楷体_GB2312"/>
          <w:color w:val="000000" w:themeColor="text1"/>
          <w:sz w:val="30"/>
          <w:szCs w:val="30"/>
        </w:rPr>
      </w:pPr>
      <w:bookmarkStart w:id="633" w:name="_Toc130371100"/>
      <w:r w:rsidRPr="00883549">
        <w:rPr>
          <w:rFonts w:eastAsia="楷体_GB2312" w:hint="eastAsia"/>
          <w:color w:val="000000" w:themeColor="text1"/>
          <w:sz w:val="30"/>
          <w:szCs w:val="30"/>
        </w:rPr>
        <w:lastRenderedPageBreak/>
        <w:t>政务</w:t>
      </w:r>
      <w:proofErr w:type="gramStart"/>
      <w:r w:rsidRPr="00883549">
        <w:rPr>
          <w:rFonts w:eastAsia="楷体_GB2312" w:hint="eastAsia"/>
          <w:color w:val="000000" w:themeColor="text1"/>
          <w:sz w:val="30"/>
          <w:szCs w:val="30"/>
        </w:rPr>
        <w:t>机构微信发展</w:t>
      </w:r>
      <w:proofErr w:type="gramEnd"/>
      <w:r w:rsidRPr="00883549">
        <w:rPr>
          <w:rFonts w:eastAsia="楷体_GB2312" w:hint="eastAsia"/>
          <w:color w:val="000000" w:themeColor="text1"/>
          <w:sz w:val="30"/>
          <w:szCs w:val="30"/>
        </w:rPr>
        <w:t>状况</w:t>
      </w:r>
      <w:bookmarkEnd w:id="633"/>
    </w:p>
    <w:p w14:paraId="03EEDBC2" w14:textId="740DC29A" w:rsidR="00425BC8" w:rsidRPr="00883549" w:rsidRDefault="00425BC8" w:rsidP="00DF05C0">
      <w:pPr>
        <w:widowControl/>
        <w:ind w:firstLine="420"/>
        <w:jc w:val="left"/>
        <w:rPr>
          <w:color w:val="000000" w:themeColor="text1"/>
          <w:szCs w:val="21"/>
        </w:rPr>
      </w:pPr>
      <w:r w:rsidRPr="00883549">
        <w:rPr>
          <w:rFonts w:hint="eastAsia"/>
          <w:color w:val="000000" w:themeColor="text1"/>
          <w:szCs w:val="21"/>
        </w:rPr>
        <w:t>2</w:t>
      </w:r>
      <w:r w:rsidRPr="00883549">
        <w:rPr>
          <w:color w:val="000000" w:themeColor="text1"/>
          <w:szCs w:val="21"/>
        </w:rPr>
        <w:t>022</w:t>
      </w:r>
      <w:r w:rsidRPr="00883549">
        <w:rPr>
          <w:rFonts w:hint="eastAsia"/>
          <w:color w:val="000000" w:themeColor="text1"/>
          <w:szCs w:val="21"/>
        </w:rPr>
        <w:t>年，政务小程序数量达</w:t>
      </w:r>
      <w:r w:rsidRPr="00883549">
        <w:rPr>
          <w:rFonts w:hint="eastAsia"/>
          <w:color w:val="000000" w:themeColor="text1"/>
          <w:szCs w:val="21"/>
        </w:rPr>
        <w:t>9.5</w:t>
      </w:r>
      <w:r w:rsidRPr="00883549">
        <w:rPr>
          <w:rFonts w:hint="eastAsia"/>
          <w:color w:val="000000" w:themeColor="text1"/>
          <w:szCs w:val="21"/>
        </w:rPr>
        <w:t>万个，同比增长</w:t>
      </w:r>
      <w:r w:rsidRPr="00883549">
        <w:rPr>
          <w:rFonts w:hint="eastAsia"/>
          <w:color w:val="000000" w:themeColor="text1"/>
          <w:szCs w:val="21"/>
        </w:rPr>
        <w:t>20%</w:t>
      </w:r>
      <w:r w:rsidRPr="00883549">
        <w:rPr>
          <w:rFonts w:hint="eastAsia"/>
          <w:color w:val="000000" w:themeColor="text1"/>
          <w:szCs w:val="21"/>
        </w:rPr>
        <w:t>，超</w:t>
      </w:r>
      <w:r w:rsidRPr="00883549">
        <w:rPr>
          <w:rFonts w:hint="eastAsia"/>
          <w:color w:val="000000" w:themeColor="text1"/>
          <w:szCs w:val="21"/>
        </w:rPr>
        <w:t>85%</w:t>
      </w:r>
      <w:r w:rsidRPr="00883549">
        <w:rPr>
          <w:rFonts w:hint="eastAsia"/>
          <w:color w:val="000000" w:themeColor="text1"/>
          <w:szCs w:val="21"/>
        </w:rPr>
        <w:t>用户在日常生活、出行办事中使用</w:t>
      </w:r>
      <w:proofErr w:type="gramStart"/>
      <w:r w:rsidRPr="00883549">
        <w:rPr>
          <w:rFonts w:hint="eastAsia"/>
          <w:color w:val="000000" w:themeColor="text1"/>
          <w:szCs w:val="21"/>
        </w:rPr>
        <w:t>政务微信小</w:t>
      </w:r>
      <w:proofErr w:type="gramEnd"/>
      <w:r w:rsidRPr="00883549">
        <w:rPr>
          <w:rFonts w:hint="eastAsia"/>
          <w:color w:val="000000" w:themeColor="text1"/>
          <w:szCs w:val="21"/>
        </w:rPr>
        <w:t>程序办理政务服务</w:t>
      </w:r>
      <w:r w:rsidR="00AB0BE7" w:rsidRPr="00883549">
        <w:rPr>
          <w:rStyle w:val="affc"/>
          <w:color w:val="000000" w:themeColor="text1"/>
          <w:szCs w:val="21"/>
        </w:rPr>
        <w:footnoteReference w:id="110"/>
      </w:r>
      <w:r w:rsidRPr="00883549">
        <w:rPr>
          <w:rFonts w:hint="eastAsia"/>
          <w:color w:val="000000" w:themeColor="text1"/>
          <w:szCs w:val="21"/>
        </w:rPr>
        <w:t>。全国已有</w:t>
      </w:r>
      <w:r w:rsidRPr="00883549">
        <w:rPr>
          <w:rFonts w:hint="eastAsia"/>
          <w:color w:val="000000" w:themeColor="text1"/>
          <w:szCs w:val="21"/>
        </w:rPr>
        <w:t>30</w:t>
      </w:r>
      <w:r w:rsidRPr="00883549">
        <w:rPr>
          <w:rFonts w:hint="eastAsia"/>
          <w:color w:val="000000" w:themeColor="text1"/>
          <w:szCs w:val="21"/>
        </w:rPr>
        <w:t>个省</w:t>
      </w:r>
      <w:r w:rsidR="007F24DD" w:rsidRPr="00883549">
        <w:rPr>
          <w:rFonts w:hint="eastAsia"/>
          <w:color w:val="000000" w:themeColor="text1"/>
          <w:szCs w:val="21"/>
        </w:rPr>
        <w:t>（区、市）</w:t>
      </w:r>
      <w:r w:rsidRPr="00883549">
        <w:rPr>
          <w:rFonts w:hint="eastAsia"/>
          <w:color w:val="000000" w:themeColor="text1"/>
          <w:szCs w:val="21"/>
        </w:rPr>
        <w:t>政务平台小程序提供健康码、核酸疫苗、政务便民服务，与人们一起防御新冠病毒、保障生活。</w:t>
      </w:r>
      <w:r w:rsidR="007F24DD" w:rsidRPr="00883549">
        <w:rPr>
          <w:rFonts w:hint="eastAsia"/>
          <w:color w:val="000000" w:themeColor="text1"/>
          <w:szCs w:val="21"/>
        </w:rPr>
        <w:t>2</w:t>
      </w:r>
      <w:r w:rsidR="007F24DD" w:rsidRPr="00883549">
        <w:rPr>
          <w:color w:val="000000" w:themeColor="text1"/>
          <w:szCs w:val="21"/>
        </w:rPr>
        <w:t>022</w:t>
      </w:r>
      <w:r w:rsidR="007F24DD" w:rsidRPr="00883549">
        <w:rPr>
          <w:rFonts w:hint="eastAsia"/>
          <w:color w:val="000000" w:themeColor="text1"/>
          <w:szCs w:val="21"/>
        </w:rPr>
        <w:t>年</w:t>
      </w:r>
      <w:r w:rsidRPr="00883549">
        <w:rPr>
          <w:rFonts w:hint="eastAsia"/>
          <w:color w:val="000000" w:themeColor="text1"/>
          <w:szCs w:val="21"/>
        </w:rPr>
        <w:t>有</w:t>
      </w:r>
      <w:r w:rsidR="0095751C" w:rsidRPr="0095751C">
        <w:rPr>
          <w:rFonts w:hint="eastAsia"/>
          <w:color w:val="000000" w:themeColor="text1"/>
          <w:szCs w:val="21"/>
        </w:rPr>
        <w:t>浙江“浙里办”、北京“京通</w:t>
      </w:r>
      <w:r w:rsidR="0095751C" w:rsidRPr="0095751C">
        <w:rPr>
          <w:rFonts w:hint="eastAsia"/>
          <w:color w:val="000000" w:themeColor="text1"/>
          <w:szCs w:val="21"/>
        </w:rPr>
        <w:t xml:space="preserve">| </w:t>
      </w:r>
      <w:r w:rsidR="0095751C" w:rsidRPr="0095751C">
        <w:rPr>
          <w:rFonts w:hint="eastAsia"/>
          <w:color w:val="000000" w:themeColor="text1"/>
          <w:szCs w:val="21"/>
        </w:rPr>
        <w:t>健康宝”、上海“随申办”相继上线并转型</w:t>
      </w:r>
      <w:r w:rsidRPr="00883549">
        <w:rPr>
          <w:rFonts w:hint="eastAsia"/>
          <w:color w:val="000000" w:themeColor="text1"/>
          <w:szCs w:val="21"/>
        </w:rPr>
        <w:t>，办事场景越来越丰富，</w:t>
      </w:r>
      <w:r w:rsidR="001A33D7" w:rsidRPr="00883549">
        <w:rPr>
          <w:rFonts w:hint="eastAsia"/>
          <w:color w:val="000000" w:themeColor="text1"/>
          <w:szCs w:val="21"/>
        </w:rPr>
        <w:t>“</w:t>
      </w:r>
      <w:r w:rsidRPr="00883549">
        <w:rPr>
          <w:rFonts w:hint="eastAsia"/>
          <w:color w:val="000000" w:themeColor="text1"/>
          <w:szCs w:val="21"/>
        </w:rPr>
        <w:t>一码通办</w:t>
      </w:r>
      <w:r w:rsidR="001A33D7" w:rsidRPr="00883549">
        <w:rPr>
          <w:rFonts w:hint="eastAsia"/>
          <w:color w:val="000000" w:themeColor="text1"/>
          <w:szCs w:val="21"/>
        </w:rPr>
        <w:t>”“</w:t>
      </w:r>
      <w:r w:rsidRPr="00883549">
        <w:rPr>
          <w:rFonts w:hint="eastAsia"/>
          <w:color w:val="000000" w:themeColor="text1"/>
          <w:szCs w:val="21"/>
        </w:rPr>
        <w:t>智慧社区</w:t>
      </w:r>
      <w:r w:rsidR="001A33D7" w:rsidRPr="00883549">
        <w:rPr>
          <w:rFonts w:hint="eastAsia"/>
          <w:color w:val="000000" w:themeColor="text1"/>
          <w:szCs w:val="21"/>
        </w:rPr>
        <w:t>”“</w:t>
      </w:r>
      <w:r w:rsidRPr="00883549">
        <w:rPr>
          <w:rFonts w:hint="eastAsia"/>
          <w:color w:val="000000" w:themeColor="text1"/>
          <w:szCs w:val="21"/>
        </w:rPr>
        <w:t>零工超市</w:t>
      </w:r>
      <w:r w:rsidR="001A33D7" w:rsidRPr="00883549">
        <w:rPr>
          <w:rFonts w:hint="eastAsia"/>
          <w:color w:val="000000" w:themeColor="text1"/>
          <w:szCs w:val="21"/>
        </w:rPr>
        <w:t>”</w:t>
      </w:r>
      <w:r w:rsidRPr="00883549">
        <w:rPr>
          <w:rFonts w:hint="eastAsia"/>
          <w:color w:val="000000" w:themeColor="text1"/>
          <w:szCs w:val="21"/>
        </w:rPr>
        <w:t>等服务场景更贴近人们日常生活。</w:t>
      </w:r>
    </w:p>
    <w:p w14:paraId="7D715DA4" w14:textId="2D06FA18" w:rsidR="00425BC8" w:rsidRPr="00883549" w:rsidRDefault="00425BC8" w:rsidP="00DF05C0">
      <w:pPr>
        <w:widowControl/>
        <w:ind w:firstLine="420"/>
        <w:jc w:val="left"/>
        <w:rPr>
          <w:color w:val="000000" w:themeColor="text1"/>
          <w:szCs w:val="21"/>
        </w:rPr>
      </w:pPr>
      <w:r w:rsidRPr="00883549">
        <w:rPr>
          <w:rFonts w:hint="eastAsia"/>
          <w:color w:val="000000" w:themeColor="text1"/>
          <w:szCs w:val="21"/>
        </w:rPr>
        <w:t>2022</w:t>
      </w:r>
      <w:r w:rsidRPr="00883549">
        <w:rPr>
          <w:rFonts w:hint="eastAsia"/>
          <w:color w:val="000000" w:themeColor="text1"/>
          <w:szCs w:val="21"/>
        </w:rPr>
        <w:t>年</w:t>
      </w:r>
      <w:r w:rsidR="004166FA" w:rsidRPr="00883549">
        <w:rPr>
          <w:rFonts w:hint="eastAsia"/>
          <w:color w:val="000000" w:themeColor="text1"/>
          <w:szCs w:val="21"/>
        </w:rPr>
        <w:t>，</w:t>
      </w:r>
      <w:r w:rsidRPr="00883549">
        <w:rPr>
          <w:rFonts w:hint="eastAsia"/>
          <w:color w:val="000000" w:themeColor="text1"/>
          <w:szCs w:val="21"/>
        </w:rPr>
        <w:t>全国已有</w:t>
      </w:r>
      <w:r w:rsidRPr="00883549">
        <w:rPr>
          <w:rFonts w:hint="eastAsia"/>
          <w:color w:val="000000" w:themeColor="text1"/>
          <w:szCs w:val="21"/>
        </w:rPr>
        <w:t>31</w:t>
      </w:r>
      <w:r w:rsidRPr="00883549">
        <w:rPr>
          <w:rFonts w:hint="eastAsia"/>
          <w:color w:val="000000" w:themeColor="text1"/>
          <w:szCs w:val="21"/>
        </w:rPr>
        <w:t>个省市和地区支持通过</w:t>
      </w:r>
      <w:proofErr w:type="gramStart"/>
      <w:r w:rsidRPr="00883549">
        <w:rPr>
          <w:rFonts w:hint="eastAsia"/>
          <w:color w:val="000000" w:themeColor="text1"/>
          <w:szCs w:val="21"/>
        </w:rPr>
        <w:t>微信支付</w:t>
      </w:r>
      <w:proofErr w:type="gramEnd"/>
      <w:r w:rsidRPr="00883549">
        <w:rPr>
          <w:rFonts w:hint="eastAsia"/>
          <w:color w:val="000000" w:themeColor="text1"/>
          <w:szCs w:val="21"/>
        </w:rPr>
        <w:t>缴纳社保，年缴费超过</w:t>
      </w:r>
      <w:r w:rsidRPr="00883549">
        <w:rPr>
          <w:rFonts w:hint="eastAsia"/>
          <w:color w:val="000000" w:themeColor="text1"/>
          <w:szCs w:val="21"/>
        </w:rPr>
        <w:t>8.8</w:t>
      </w:r>
      <w:r w:rsidRPr="00883549">
        <w:rPr>
          <w:rFonts w:hint="eastAsia"/>
          <w:color w:val="000000" w:themeColor="text1"/>
          <w:szCs w:val="21"/>
        </w:rPr>
        <w:t>亿笔，较</w:t>
      </w:r>
      <w:r w:rsidR="007F24DD" w:rsidRPr="00883549">
        <w:rPr>
          <w:rFonts w:hint="eastAsia"/>
          <w:color w:val="000000" w:themeColor="text1"/>
          <w:szCs w:val="21"/>
        </w:rPr>
        <w:t>2</w:t>
      </w:r>
      <w:r w:rsidR="007F24DD" w:rsidRPr="00883549">
        <w:rPr>
          <w:color w:val="000000" w:themeColor="text1"/>
          <w:szCs w:val="21"/>
        </w:rPr>
        <w:t>021</w:t>
      </w:r>
      <w:r w:rsidRPr="00883549">
        <w:rPr>
          <w:rFonts w:hint="eastAsia"/>
          <w:color w:val="000000" w:themeColor="text1"/>
          <w:szCs w:val="21"/>
        </w:rPr>
        <w:t>增长超过</w:t>
      </w:r>
      <w:r w:rsidRPr="00883549">
        <w:rPr>
          <w:rFonts w:hint="eastAsia"/>
          <w:color w:val="000000" w:themeColor="text1"/>
          <w:szCs w:val="21"/>
        </w:rPr>
        <w:t>16%</w:t>
      </w:r>
      <w:r w:rsidRPr="00883549">
        <w:rPr>
          <w:rFonts w:hint="eastAsia"/>
          <w:color w:val="000000" w:themeColor="text1"/>
          <w:szCs w:val="21"/>
        </w:rPr>
        <w:t>。</w:t>
      </w:r>
      <w:r w:rsidRPr="00883549">
        <w:rPr>
          <w:rFonts w:hint="eastAsia"/>
          <w:color w:val="000000" w:themeColor="text1"/>
          <w:szCs w:val="21"/>
        </w:rPr>
        <w:t>2</w:t>
      </w:r>
      <w:r w:rsidR="007F24DD" w:rsidRPr="00883549">
        <w:rPr>
          <w:color w:val="000000" w:themeColor="text1"/>
          <w:szCs w:val="21"/>
        </w:rPr>
        <w:t>7</w:t>
      </w:r>
      <w:r w:rsidRPr="00883549">
        <w:rPr>
          <w:rFonts w:hint="eastAsia"/>
          <w:color w:val="000000" w:themeColor="text1"/>
          <w:szCs w:val="21"/>
        </w:rPr>
        <w:t>个省（区、市）社保办理提供便捷高效</w:t>
      </w:r>
      <w:proofErr w:type="gramStart"/>
      <w:r w:rsidRPr="00883549">
        <w:rPr>
          <w:rFonts w:hint="eastAsia"/>
          <w:color w:val="000000" w:themeColor="text1"/>
          <w:szCs w:val="21"/>
        </w:rPr>
        <w:t>的微信小</w:t>
      </w:r>
      <w:proofErr w:type="gramEnd"/>
      <w:r w:rsidRPr="00883549">
        <w:rPr>
          <w:rFonts w:hint="eastAsia"/>
          <w:color w:val="000000" w:themeColor="text1"/>
          <w:szCs w:val="21"/>
        </w:rPr>
        <w:t>程序渠道。在所有使用</w:t>
      </w:r>
      <w:proofErr w:type="gramStart"/>
      <w:r w:rsidRPr="00883549">
        <w:rPr>
          <w:rFonts w:hint="eastAsia"/>
          <w:color w:val="000000" w:themeColor="text1"/>
          <w:szCs w:val="21"/>
        </w:rPr>
        <w:t>微信支付</w:t>
      </w:r>
      <w:proofErr w:type="gramEnd"/>
      <w:r w:rsidRPr="00883549">
        <w:rPr>
          <w:rFonts w:hint="eastAsia"/>
          <w:color w:val="000000" w:themeColor="text1"/>
          <w:szCs w:val="21"/>
        </w:rPr>
        <w:t>缴纳社保的用户中，</w:t>
      </w:r>
      <w:proofErr w:type="gramStart"/>
      <w:r w:rsidRPr="00883549">
        <w:rPr>
          <w:rFonts w:hint="eastAsia"/>
          <w:color w:val="000000" w:themeColor="text1"/>
          <w:szCs w:val="21"/>
        </w:rPr>
        <w:t>通过微信小</w:t>
      </w:r>
      <w:proofErr w:type="gramEnd"/>
      <w:r w:rsidRPr="00883549">
        <w:rPr>
          <w:rFonts w:hint="eastAsia"/>
          <w:color w:val="000000" w:themeColor="text1"/>
          <w:szCs w:val="21"/>
        </w:rPr>
        <w:t>程序的占比达</w:t>
      </w:r>
      <w:r w:rsidRPr="00883549">
        <w:rPr>
          <w:rFonts w:hint="eastAsia"/>
          <w:color w:val="000000" w:themeColor="text1"/>
          <w:szCs w:val="21"/>
        </w:rPr>
        <w:t>62%</w:t>
      </w:r>
      <w:r w:rsidRPr="00883549">
        <w:rPr>
          <w:rFonts w:hint="eastAsia"/>
          <w:color w:val="000000" w:themeColor="text1"/>
          <w:szCs w:val="21"/>
        </w:rPr>
        <w:t>。除社保缴费服务以外，用户还可通过</w:t>
      </w:r>
      <w:proofErr w:type="gramStart"/>
      <w:r w:rsidRPr="00883549">
        <w:rPr>
          <w:rFonts w:hint="eastAsia"/>
          <w:color w:val="000000" w:themeColor="text1"/>
          <w:szCs w:val="21"/>
        </w:rPr>
        <w:t>微信城市</w:t>
      </w:r>
      <w:proofErr w:type="gramEnd"/>
      <w:r w:rsidRPr="00883549">
        <w:rPr>
          <w:rFonts w:hint="eastAsia"/>
          <w:color w:val="000000" w:themeColor="text1"/>
          <w:szCs w:val="21"/>
        </w:rPr>
        <w:t>服务申领电子社保卡、使用</w:t>
      </w:r>
      <w:proofErr w:type="gramStart"/>
      <w:r w:rsidRPr="00883549">
        <w:rPr>
          <w:rFonts w:hint="eastAsia"/>
          <w:color w:val="000000" w:themeColor="text1"/>
          <w:szCs w:val="21"/>
        </w:rPr>
        <w:t>医</w:t>
      </w:r>
      <w:proofErr w:type="gramEnd"/>
      <w:r w:rsidRPr="00883549">
        <w:rPr>
          <w:rFonts w:hint="eastAsia"/>
          <w:color w:val="000000" w:themeColor="text1"/>
          <w:szCs w:val="21"/>
        </w:rPr>
        <w:t>保凭证、挂号看病、打印社保凭证全流程服务。</w:t>
      </w:r>
    </w:p>
    <w:p w14:paraId="4E085EB6" w14:textId="4C636AEA" w:rsidR="00425BC8" w:rsidRPr="00883549" w:rsidRDefault="00425BC8" w:rsidP="00DF05C0">
      <w:pPr>
        <w:widowControl/>
        <w:ind w:firstLine="420"/>
        <w:jc w:val="left"/>
        <w:rPr>
          <w:color w:val="000000" w:themeColor="text1"/>
          <w:szCs w:val="21"/>
        </w:rPr>
      </w:pPr>
      <w:r w:rsidRPr="00883549">
        <w:rPr>
          <w:color w:val="000000" w:themeColor="text1"/>
          <w:szCs w:val="21"/>
        </w:rPr>
        <w:br w:type="page"/>
      </w:r>
    </w:p>
    <w:p w14:paraId="05DA86DA" w14:textId="563EC86F" w:rsidR="00B1697C" w:rsidRPr="00883549" w:rsidRDefault="00B1697C" w:rsidP="00B1697C">
      <w:pPr>
        <w:pStyle w:val="1"/>
        <w:numPr>
          <w:ilvl w:val="0"/>
          <w:numId w:val="2"/>
        </w:numPr>
        <w:spacing w:before="120" w:after="600" w:line="312" w:lineRule="auto"/>
        <w:ind w:left="0" w:firstLineChars="0" w:firstLine="0"/>
        <w:rPr>
          <w:rFonts w:eastAsia="仿宋_GB2312"/>
          <w:b/>
          <w:color w:val="000000" w:themeColor="text1"/>
          <w:sz w:val="52"/>
          <w:szCs w:val="52"/>
        </w:rPr>
      </w:pPr>
      <w:bookmarkStart w:id="634" w:name="_Toc130371101"/>
      <w:bookmarkStart w:id="635" w:name="_Toc12619"/>
      <w:bookmarkStart w:id="636" w:name="_Toc20534"/>
      <w:bookmarkStart w:id="637" w:name="_Toc3943"/>
      <w:bookmarkStart w:id="638" w:name="_Toc16567"/>
      <w:bookmarkStart w:id="639" w:name="_Toc3824"/>
      <w:r w:rsidRPr="00883549">
        <w:rPr>
          <w:rFonts w:eastAsia="仿宋_GB2312" w:hint="eastAsia"/>
          <w:b/>
          <w:color w:val="000000" w:themeColor="text1"/>
          <w:sz w:val="52"/>
          <w:szCs w:val="52"/>
        </w:rPr>
        <w:lastRenderedPageBreak/>
        <w:t>互联网安全状况</w:t>
      </w:r>
      <w:bookmarkEnd w:id="634"/>
    </w:p>
    <w:p w14:paraId="46B00C5C" w14:textId="77777777" w:rsidR="00AA6A8C" w:rsidRPr="00883549" w:rsidRDefault="000E2C05" w:rsidP="00DF05C0">
      <w:pPr>
        <w:keepNext/>
        <w:keepLines/>
        <w:numPr>
          <w:ilvl w:val="0"/>
          <w:numId w:val="21"/>
        </w:numPr>
        <w:topLinePunct/>
        <w:snapToGrid w:val="0"/>
        <w:spacing w:before="400" w:after="300" w:line="312" w:lineRule="auto"/>
        <w:ind w:firstLineChars="0"/>
        <w:outlineLvl w:val="1"/>
        <w:rPr>
          <w:rFonts w:eastAsia="黑体"/>
          <w:color w:val="000000" w:themeColor="text1"/>
          <w:sz w:val="36"/>
          <w:szCs w:val="36"/>
        </w:rPr>
      </w:pPr>
      <w:bookmarkStart w:id="640" w:name="_Toc534883368"/>
      <w:bookmarkStart w:id="641" w:name="_Toc2516"/>
      <w:bookmarkStart w:id="642" w:name="_Toc17020"/>
      <w:bookmarkStart w:id="643" w:name="_Toc25058"/>
      <w:bookmarkStart w:id="644" w:name="_Toc81921489"/>
      <w:bookmarkStart w:id="645" w:name="_Toc31414"/>
      <w:bookmarkStart w:id="646" w:name="_Toc9735"/>
      <w:bookmarkStart w:id="647" w:name="_Toc130371102"/>
      <w:bookmarkEnd w:id="635"/>
      <w:bookmarkEnd w:id="636"/>
      <w:bookmarkEnd w:id="637"/>
      <w:bookmarkEnd w:id="638"/>
      <w:bookmarkEnd w:id="639"/>
      <w:r w:rsidRPr="00883549">
        <w:rPr>
          <w:rFonts w:eastAsia="黑体" w:hint="eastAsia"/>
          <w:color w:val="000000" w:themeColor="text1"/>
          <w:sz w:val="36"/>
          <w:szCs w:val="36"/>
        </w:rPr>
        <w:t>网民网络安全事件发生</w:t>
      </w:r>
      <w:bookmarkEnd w:id="640"/>
      <w:r w:rsidRPr="00883549">
        <w:rPr>
          <w:rFonts w:eastAsia="黑体" w:hint="eastAsia"/>
          <w:color w:val="000000" w:themeColor="text1"/>
          <w:sz w:val="36"/>
          <w:szCs w:val="36"/>
        </w:rPr>
        <w:t>状况</w:t>
      </w:r>
      <w:bookmarkEnd w:id="641"/>
      <w:bookmarkEnd w:id="642"/>
      <w:bookmarkEnd w:id="643"/>
      <w:bookmarkEnd w:id="644"/>
      <w:bookmarkEnd w:id="645"/>
      <w:bookmarkEnd w:id="646"/>
      <w:bookmarkEnd w:id="647"/>
    </w:p>
    <w:p w14:paraId="6AD70926" w14:textId="77777777" w:rsidR="00AA6A8C" w:rsidRPr="00883549" w:rsidRDefault="000E2C05" w:rsidP="00C07C9C">
      <w:pPr>
        <w:keepLines/>
        <w:numPr>
          <w:ilvl w:val="0"/>
          <w:numId w:val="22"/>
        </w:numPr>
        <w:topLinePunct/>
        <w:snapToGrid w:val="0"/>
        <w:spacing w:before="320" w:after="200"/>
        <w:ind w:left="0" w:firstLineChars="0" w:firstLine="0"/>
        <w:outlineLvl w:val="2"/>
        <w:rPr>
          <w:rFonts w:eastAsia="楷体_GB2312"/>
          <w:color w:val="000000" w:themeColor="text1"/>
          <w:sz w:val="30"/>
          <w:szCs w:val="30"/>
        </w:rPr>
      </w:pPr>
      <w:bookmarkStart w:id="648" w:name="_Toc534883369"/>
      <w:bookmarkStart w:id="649" w:name="_Toc1300262"/>
      <w:bookmarkStart w:id="650" w:name="_Toc6157"/>
      <w:bookmarkStart w:id="651" w:name="_Toc19749"/>
      <w:bookmarkStart w:id="652" w:name="_Toc81921490"/>
      <w:bookmarkStart w:id="653" w:name="_Toc20661"/>
      <w:bookmarkStart w:id="654" w:name="_Toc24582"/>
      <w:bookmarkStart w:id="655" w:name="_Toc16840"/>
      <w:bookmarkStart w:id="656" w:name="_Toc130371103"/>
      <w:bookmarkStart w:id="657" w:name="_Toc534883371"/>
      <w:bookmarkStart w:id="658" w:name="_Toc17129233"/>
      <w:r w:rsidRPr="00883549">
        <w:rPr>
          <w:rFonts w:eastAsia="楷体_GB2312" w:hint="eastAsia"/>
          <w:color w:val="000000" w:themeColor="text1"/>
          <w:sz w:val="30"/>
          <w:szCs w:val="30"/>
        </w:rPr>
        <w:t>网民</w:t>
      </w:r>
      <w:bookmarkEnd w:id="648"/>
      <w:bookmarkEnd w:id="649"/>
      <w:r w:rsidRPr="00883549">
        <w:rPr>
          <w:rFonts w:eastAsia="楷体_GB2312" w:hint="eastAsia"/>
          <w:color w:val="000000" w:themeColor="text1"/>
          <w:sz w:val="30"/>
          <w:szCs w:val="30"/>
        </w:rPr>
        <w:t>遭遇各类网络安全问题的比例</w:t>
      </w:r>
      <w:bookmarkEnd w:id="650"/>
      <w:bookmarkEnd w:id="651"/>
      <w:bookmarkEnd w:id="652"/>
      <w:bookmarkEnd w:id="653"/>
      <w:bookmarkEnd w:id="654"/>
      <w:bookmarkEnd w:id="655"/>
      <w:bookmarkEnd w:id="656"/>
    </w:p>
    <w:p w14:paraId="59EE657F" w14:textId="4AC4778B" w:rsidR="006D1539" w:rsidRPr="00883549" w:rsidRDefault="006D1539" w:rsidP="006D1539">
      <w:pPr>
        <w:ind w:firstLine="420"/>
        <w:rPr>
          <w:color w:val="000000" w:themeColor="text1"/>
          <w:szCs w:val="21"/>
        </w:rPr>
      </w:pPr>
      <w:r w:rsidRPr="00883549">
        <w:rPr>
          <w:rFonts w:hint="eastAsia"/>
          <w:color w:val="000000" w:themeColor="text1"/>
          <w:szCs w:val="21"/>
        </w:rPr>
        <w:t>截至</w:t>
      </w:r>
      <w:r w:rsidRPr="00883549">
        <w:rPr>
          <w:color w:val="000000" w:themeColor="text1"/>
          <w:szCs w:val="21"/>
        </w:rPr>
        <w:t>2022</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w:t>
      </w:r>
      <w:r w:rsidRPr="00883549">
        <w:rPr>
          <w:color w:val="000000" w:themeColor="text1"/>
          <w:szCs w:val="21"/>
        </w:rPr>
        <w:t>65.9%</w:t>
      </w:r>
      <w:r w:rsidRPr="00883549">
        <w:rPr>
          <w:rFonts w:hint="eastAsia"/>
          <w:color w:val="000000" w:themeColor="text1"/>
          <w:szCs w:val="21"/>
        </w:rPr>
        <w:t>的网民表示过去半年在上网过程中未遭遇过网络安全问题，较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月提升</w:t>
      </w:r>
      <w:r w:rsidR="00DF3BCE" w:rsidRPr="00883549">
        <w:rPr>
          <w:color w:val="000000" w:themeColor="text1"/>
          <w:szCs w:val="21"/>
        </w:rPr>
        <w:t>3.9</w:t>
      </w:r>
      <w:r w:rsidRPr="00883549">
        <w:rPr>
          <w:rFonts w:hint="eastAsia"/>
          <w:color w:val="000000" w:themeColor="text1"/>
          <w:szCs w:val="21"/>
        </w:rPr>
        <w:t>个百分点。此外，遭遇个人信息泄露的网民比例最高，为</w:t>
      </w:r>
      <w:r w:rsidRPr="00883549">
        <w:rPr>
          <w:color w:val="000000" w:themeColor="text1"/>
          <w:szCs w:val="21"/>
        </w:rPr>
        <w:t>19.6%</w:t>
      </w:r>
      <w:r w:rsidRPr="00883549">
        <w:rPr>
          <w:rFonts w:hint="eastAsia"/>
          <w:color w:val="000000" w:themeColor="text1"/>
          <w:szCs w:val="21"/>
        </w:rPr>
        <w:t>；遭遇网络诈骗的网民比例为</w:t>
      </w:r>
      <w:r w:rsidRPr="00883549">
        <w:rPr>
          <w:color w:val="000000" w:themeColor="text1"/>
          <w:szCs w:val="21"/>
        </w:rPr>
        <w:t>16.4%</w:t>
      </w:r>
      <w:r w:rsidRPr="00883549">
        <w:rPr>
          <w:rFonts w:hint="eastAsia"/>
          <w:color w:val="000000" w:themeColor="text1"/>
          <w:szCs w:val="21"/>
        </w:rPr>
        <w:t>；遭遇设备中病毒或木马的网民比例为</w:t>
      </w:r>
      <w:r w:rsidRPr="00883549">
        <w:rPr>
          <w:color w:val="000000" w:themeColor="text1"/>
          <w:szCs w:val="21"/>
        </w:rPr>
        <w:t>9.0%</w:t>
      </w:r>
      <w:r w:rsidRPr="00883549">
        <w:rPr>
          <w:rFonts w:hint="eastAsia"/>
          <w:color w:val="000000" w:themeColor="text1"/>
          <w:szCs w:val="21"/>
        </w:rPr>
        <w:t>；遭遇账号或密码被盗的网民比例为</w:t>
      </w:r>
      <w:r w:rsidRPr="00883549">
        <w:rPr>
          <w:color w:val="000000" w:themeColor="text1"/>
          <w:szCs w:val="21"/>
        </w:rPr>
        <w:t>5.6%</w:t>
      </w:r>
      <w:r w:rsidRPr="00883549">
        <w:rPr>
          <w:rFonts w:hint="eastAsia"/>
          <w:color w:val="000000" w:themeColor="text1"/>
          <w:szCs w:val="21"/>
        </w:rPr>
        <w:t>。</w:t>
      </w:r>
    </w:p>
    <w:p w14:paraId="29B8AEED" w14:textId="77777777" w:rsidR="006D1539" w:rsidRPr="00883549" w:rsidRDefault="006D1539" w:rsidP="006D1539">
      <w:pPr>
        <w:keepNext/>
        <w:widowControl/>
        <w:spacing w:beforeLines="50" w:before="156" w:line="240" w:lineRule="auto"/>
        <w:ind w:firstLineChars="0" w:firstLine="0"/>
        <w:jc w:val="center"/>
        <w:rPr>
          <w:rFonts w:eastAsia="仿宋"/>
          <w:color w:val="000000" w:themeColor="text1"/>
          <w:sz w:val="24"/>
          <w:szCs w:val="20"/>
        </w:rPr>
      </w:pPr>
      <w:r w:rsidRPr="00883549">
        <w:rPr>
          <w:rFonts w:eastAsia="仿宋"/>
          <w:noProof/>
          <w:color w:val="000000" w:themeColor="text1"/>
          <w:sz w:val="24"/>
          <w:szCs w:val="20"/>
        </w:rPr>
        <w:drawing>
          <wp:inline distT="0" distB="0" distL="0" distR="0" wp14:anchorId="2D1B8241" wp14:editId="0593998E">
            <wp:extent cx="4754880" cy="3029585"/>
            <wp:effectExtent l="0" t="0" r="7620" b="18415"/>
            <wp:docPr id="277" name="图表 277"/>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48358BB4" w14:textId="20230C04"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55</w:t>
      </w:r>
      <w:r w:rsidRPr="00883549">
        <w:fldChar w:fldCharType="end"/>
      </w:r>
      <w:r w:rsidRPr="00883549">
        <w:t xml:space="preserve">  </w:t>
      </w:r>
      <w:r w:rsidRPr="00883549">
        <w:rPr>
          <w:rFonts w:hint="eastAsia"/>
        </w:rPr>
        <w:t>网民遭遇各类网络安全问题的比例</w:t>
      </w:r>
    </w:p>
    <w:p w14:paraId="73EA89E2" w14:textId="77777777" w:rsidR="00AA6A8C" w:rsidRPr="00883549" w:rsidRDefault="000E2C05" w:rsidP="00DF05C0">
      <w:pPr>
        <w:keepLines/>
        <w:numPr>
          <w:ilvl w:val="0"/>
          <w:numId w:val="22"/>
        </w:numPr>
        <w:topLinePunct/>
        <w:snapToGrid w:val="0"/>
        <w:spacing w:before="320" w:after="200"/>
        <w:ind w:left="0" w:firstLineChars="0" w:firstLine="0"/>
        <w:outlineLvl w:val="2"/>
        <w:rPr>
          <w:rFonts w:eastAsia="楷体_GB2312"/>
          <w:color w:val="000000" w:themeColor="text1"/>
          <w:sz w:val="30"/>
          <w:szCs w:val="30"/>
        </w:rPr>
      </w:pPr>
      <w:bookmarkStart w:id="659" w:name="_Toc81921491"/>
      <w:bookmarkStart w:id="660" w:name="_Toc418"/>
      <w:bookmarkStart w:id="661" w:name="_Toc17129232"/>
      <w:bookmarkStart w:id="662" w:name="_Toc20616"/>
      <w:bookmarkStart w:id="663" w:name="_Toc11065"/>
      <w:bookmarkStart w:id="664" w:name="_Toc31136"/>
      <w:bookmarkStart w:id="665" w:name="_Toc12516"/>
      <w:bookmarkStart w:id="666" w:name="_Toc130371104"/>
      <w:r w:rsidRPr="00883549">
        <w:rPr>
          <w:rFonts w:eastAsia="楷体_GB2312" w:hint="eastAsia"/>
          <w:color w:val="000000" w:themeColor="text1"/>
          <w:sz w:val="30"/>
          <w:szCs w:val="30"/>
        </w:rPr>
        <w:t>网民遭遇各类网络诈骗问题的比例</w:t>
      </w:r>
      <w:bookmarkEnd w:id="659"/>
      <w:bookmarkEnd w:id="660"/>
      <w:bookmarkEnd w:id="661"/>
      <w:bookmarkEnd w:id="662"/>
      <w:bookmarkEnd w:id="663"/>
      <w:bookmarkEnd w:id="664"/>
      <w:bookmarkEnd w:id="665"/>
      <w:bookmarkEnd w:id="666"/>
    </w:p>
    <w:p w14:paraId="2FC6CD5D" w14:textId="5287C79A" w:rsidR="006D1539" w:rsidRPr="00883549" w:rsidRDefault="006D1539" w:rsidP="006D1539">
      <w:pPr>
        <w:ind w:firstLine="420"/>
        <w:rPr>
          <w:color w:val="000000" w:themeColor="text1"/>
          <w:szCs w:val="21"/>
        </w:rPr>
      </w:pPr>
      <w:r w:rsidRPr="00883549">
        <w:rPr>
          <w:rFonts w:hint="eastAsia"/>
          <w:color w:val="000000" w:themeColor="text1"/>
          <w:szCs w:val="21"/>
        </w:rPr>
        <w:t>通过对遭遇网络诈骗网民的进一步调查发现，网民遭遇</w:t>
      </w:r>
      <w:r w:rsidR="008367C3" w:rsidRPr="00883549">
        <w:rPr>
          <w:rFonts w:hint="eastAsia"/>
          <w:color w:val="000000" w:themeColor="text1"/>
          <w:szCs w:val="21"/>
        </w:rPr>
        <w:t>过</w:t>
      </w:r>
      <w:r w:rsidRPr="00883549">
        <w:rPr>
          <w:rFonts w:hint="eastAsia"/>
          <w:color w:val="000000" w:themeColor="text1"/>
          <w:szCs w:val="21"/>
        </w:rPr>
        <w:t>网络</w:t>
      </w:r>
      <w:r w:rsidR="00D155D2" w:rsidRPr="00883549">
        <w:rPr>
          <w:rFonts w:hint="eastAsia"/>
          <w:color w:val="000000" w:themeColor="text1"/>
          <w:szCs w:val="21"/>
        </w:rPr>
        <w:t>购物</w:t>
      </w:r>
      <w:r w:rsidRPr="00883549">
        <w:rPr>
          <w:rFonts w:hint="eastAsia"/>
          <w:color w:val="000000" w:themeColor="text1"/>
          <w:szCs w:val="21"/>
        </w:rPr>
        <w:t>诈骗</w:t>
      </w:r>
      <w:r w:rsidR="00D155D2" w:rsidRPr="00883549">
        <w:rPr>
          <w:rFonts w:hint="eastAsia"/>
          <w:color w:val="000000" w:themeColor="text1"/>
          <w:szCs w:val="21"/>
        </w:rPr>
        <w:t>、网络</w:t>
      </w:r>
      <w:r w:rsidR="00D155D2" w:rsidRPr="00883549">
        <w:rPr>
          <w:color w:val="000000" w:themeColor="text1"/>
          <w:szCs w:val="21"/>
        </w:rPr>
        <w:t>兼职诈骗和利用虚假招</w:t>
      </w:r>
      <w:r w:rsidR="00D155D2" w:rsidRPr="00883549">
        <w:rPr>
          <w:rFonts w:hint="eastAsia"/>
          <w:color w:val="000000" w:themeColor="text1"/>
          <w:szCs w:val="21"/>
        </w:rPr>
        <w:t>工</w:t>
      </w:r>
      <w:r w:rsidR="00D155D2" w:rsidRPr="00883549">
        <w:rPr>
          <w:color w:val="000000" w:themeColor="text1"/>
          <w:szCs w:val="21"/>
        </w:rPr>
        <w:t>信息诈骗</w:t>
      </w:r>
      <w:r w:rsidRPr="00883549">
        <w:rPr>
          <w:rFonts w:hint="eastAsia"/>
          <w:color w:val="000000" w:themeColor="text1"/>
          <w:szCs w:val="21"/>
        </w:rPr>
        <w:t>的比例均有所下降。其中，遭遇网络购物诈骗的比例为</w:t>
      </w:r>
      <w:r w:rsidRPr="00883549">
        <w:rPr>
          <w:color w:val="000000" w:themeColor="text1"/>
          <w:szCs w:val="21"/>
        </w:rPr>
        <w:t>33.9%</w:t>
      </w:r>
      <w:r w:rsidRPr="00883549">
        <w:rPr>
          <w:rFonts w:hint="eastAsia"/>
          <w:color w:val="000000" w:themeColor="text1"/>
          <w:szCs w:val="21"/>
        </w:rPr>
        <w:t>，较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月下降</w:t>
      </w:r>
      <w:r w:rsidRPr="00883549">
        <w:rPr>
          <w:color w:val="000000" w:themeColor="text1"/>
          <w:szCs w:val="21"/>
        </w:rPr>
        <w:t>1.4</w:t>
      </w:r>
      <w:r w:rsidRPr="00883549">
        <w:rPr>
          <w:rFonts w:hint="eastAsia"/>
          <w:color w:val="000000" w:themeColor="text1"/>
          <w:szCs w:val="21"/>
        </w:rPr>
        <w:t>个百分点；遭遇网络兼职诈骗的比例为</w:t>
      </w:r>
      <w:r w:rsidRPr="00883549">
        <w:rPr>
          <w:color w:val="000000" w:themeColor="text1"/>
          <w:szCs w:val="21"/>
        </w:rPr>
        <w:t>27.9%</w:t>
      </w:r>
      <w:r w:rsidRPr="00883549">
        <w:rPr>
          <w:rFonts w:hint="eastAsia"/>
          <w:color w:val="000000" w:themeColor="text1"/>
          <w:szCs w:val="21"/>
        </w:rPr>
        <w:t>，较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月下降</w:t>
      </w:r>
      <w:r w:rsidRPr="00883549">
        <w:rPr>
          <w:color w:val="000000" w:themeColor="text1"/>
          <w:szCs w:val="21"/>
        </w:rPr>
        <w:t>0.7</w:t>
      </w:r>
      <w:r w:rsidR="00D155D2" w:rsidRPr="00883549">
        <w:rPr>
          <w:rFonts w:hint="eastAsia"/>
          <w:color w:val="000000" w:themeColor="text1"/>
          <w:szCs w:val="21"/>
        </w:rPr>
        <w:t>个百分点；</w:t>
      </w:r>
      <w:r w:rsidRPr="00883549">
        <w:rPr>
          <w:rFonts w:hint="eastAsia"/>
          <w:color w:val="000000" w:themeColor="text1"/>
          <w:szCs w:val="21"/>
        </w:rPr>
        <w:t>遭遇利用虚假招工信息诈骗的比例为</w:t>
      </w:r>
      <w:r w:rsidRPr="00883549">
        <w:rPr>
          <w:color w:val="000000" w:themeColor="text1"/>
          <w:szCs w:val="21"/>
        </w:rPr>
        <w:t>19.5%</w:t>
      </w:r>
      <w:r w:rsidRPr="00883549">
        <w:rPr>
          <w:rFonts w:hint="eastAsia"/>
          <w:color w:val="000000" w:themeColor="text1"/>
          <w:szCs w:val="21"/>
        </w:rPr>
        <w:t>，较</w:t>
      </w:r>
      <w:r w:rsidRPr="00883549">
        <w:rPr>
          <w:color w:val="000000" w:themeColor="text1"/>
          <w:szCs w:val="21"/>
        </w:rPr>
        <w:t>2021</w:t>
      </w:r>
      <w:r w:rsidRPr="00883549">
        <w:rPr>
          <w:rFonts w:hint="eastAsia"/>
          <w:color w:val="000000" w:themeColor="text1"/>
          <w:szCs w:val="21"/>
        </w:rPr>
        <w:t>年</w:t>
      </w:r>
      <w:r w:rsidRPr="00883549">
        <w:rPr>
          <w:color w:val="000000" w:themeColor="text1"/>
          <w:szCs w:val="21"/>
        </w:rPr>
        <w:t>12</w:t>
      </w:r>
      <w:r w:rsidRPr="00883549">
        <w:rPr>
          <w:rFonts w:hint="eastAsia"/>
          <w:color w:val="000000" w:themeColor="text1"/>
          <w:szCs w:val="21"/>
        </w:rPr>
        <w:t>月下降</w:t>
      </w:r>
      <w:r w:rsidRPr="00883549">
        <w:rPr>
          <w:color w:val="000000" w:themeColor="text1"/>
          <w:szCs w:val="21"/>
        </w:rPr>
        <w:t>0.3</w:t>
      </w:r>
      <w:r w:rsidRPr="00883549">
        <w:rPr>
          <w:rFonts w:hint="eastAsia"/>
          <w:color w:val="000000" w:themeColor="text1"/>
          <w:szCs w:val="21"/>
        </w:rPr>
        <w:t>个</w:t>
      </w:r>
      <w:r w:rsidRPr="00883549">
        <w:rPr>
          <w:rFonts w:hint="eastAsia"/>
          <w:color w:val="000000" w:themeColor="text1"/>
          <w:szCs w:val="21"/>
        </w:rPr>
        <w:lastRenderedPageBreak/>
        <w:t>百分点。</w:t>
      </w:r>
    </w:p>
    <w:p w14:paraId="78C13B21" w14:textId="77777777" w:rsidR="006D1539" w:rsidRPr="00883549" w:rsidRDefault="006D1539" w:rsidP="006D1539">
      <w:pPr>
        <w:keepNext/>
        <w:widowControl/>
        <w:spacing w:beforeLines="50" w:before="156" w:line="240" w:lineRule="auto"/>
        <w:ind w:firstLineChars="0" w:firstLine="0"/>
        <w:jc w:val="center"/>
        <w:rPr>
          <w:rFonts w:eastAsia="仿宋"/>
          <w:color w:val="000000" w:themeColor="text1"/>
          <w:sz w:val="24"/>
          <w:szCs w:val="20"/>
        </w:rPr>
      </w:pPr>
      <w:r w:rsidRPr="00883549">
        <w:rPr>
          <w:rFonts w:eastAsia="仿宋"/>
          <w:noProof/>
          <w:color w:val="000000" w:themeColor="text1"/>
          <w:sz w:val="24"/>
          <w:szCs w:val="20"/>
        </w:rPr>
        <w:drawing>
          <wp:inline distT="0" distB="0" distL="0" distR="0" wp14:anchorId="280652BB" wp14:editId="7F425F79">
            <wp:extent cx="4754880" cy="3029585"/>
            <wp:effectExtent l="0" t="0" r="7620" b="18415"/>
            <wp:docPr id="278" name="图表 278"/>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p>
    <w:p w14:paraId="19F20FDD" w14:textId="7720C486"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56</w:t>
      </w:r>
      <w:r w:rsidRPr="00883549">
        <w:fldChar w:fldCharType="end"/>
      </w:r>
      <w:r w:rsidRPr="00883549">
        <w:t xml:space="preserve">  </w:t>
      </w:r>
      <w:r w:rsidRPr="00883549">
        <w:rPr>
          <w:rFonts w:hint="eastAsia"/>
        </w:rPr>
        <w:t>网民遭遇各类网络诈骗问题的比例</w:t>
      </w:r>
    </w:p>
    <w:p w14:paraId="67FCD32E" w14:textId="77777777" w:rsidR="00AA6A8C" w:rsidRPr="00883549" w:rsidRDefault="009806DD" w:rsidP="00DF05C0">
      <w:pPr>
        <w:keepNext/>
        <w:keepLines/>
        <w:numPr>
          <w:ilvl w:val="0"/>
          <w:numId w:val="21"/>
        </w:numPr>
        <w:topLinePunct/>
        <w:snapToGrid w:val="0"/>
        <w:spacing w:before="400" w:after="300" w:line="312" w:lineRule="auto"/>
        <w:ind w:firstLineChars="0"/>
        <w:outlineLvl w:val="1"/>
        <w:rPr>
          <w:rFonts w:eastAsia="黑体"/>
          <w:color w:val="000000" w:themeColor="text1"/>
          <w:sz w:val="36"/>
          <w:szCs w:val="36"/>
        </w:rPr>
      </w:pPr>
      <w:bookmarkStart w:id="667" w:name="_Toc130371105"/>
      <w:bookmarkEnd w:id="657"/>
      <w:bookmarkEnd w:id="658"/>
      <w:r w:rsidRPr="00883549">
        <w:rPr>
          <w:rFonts w:eastAsia="黑体" w:hint="eastAsia"/>
          <w:color w:val="000000" w:themeColor="text1"/>
          <w:sz w:val="36"/>
          <w:szCs w:val="36"/>
        </w:rPr>
        <w:t>工业互联网安全</w:t>
      </w:r>
      <w:bookmarkEnd w:id="667"/>
    </w:p>
    <w:p w14:paraId="693E88FD" w14:textId="02F97938" w:rsidR="009806DD" w:rsidRPr="00883549" w:rsidRDefault="009806DD" w:rsidP="00DF05C0">
      <w:pPr>
        <w:ind w:firstLine="420"/>
        <w:rPr>
          <w:color w:val="000000" w:themeColor="text1"/>
          <w:szCs w:val="21"/>
        </w:rPr>
      </w:pPr>
      <w:r w:rsidRPr="00883549">
        <w:rPr>
          <w:color w:val="000000" w:themeColor="text1"/>
          <w:szCs w:val="21"/>
        </w:rPr>
        <w:t>我国工业互联网安全体系初步建成，威胁监测和信息通报处置不断强化，企业安全主体责任意识显著增强，安全保障能力持续提升</w:t>
      </w:r>
      <w:r w:rsidRPr="00883549">
        <w:rPr>
          <w:bCs/>
          <w:color w:val="000000" w:themeColor="text1"/>
          <w:szCs w:val="21"/>
        </w:rPr>
        <w:t>。</w:t>
      </w:r>
      <w:r w:rsidRPr="00883549">
        <w:rPr>
          <w:rFonts w:hint="eastAsia"/>
          <w:b/>
          <w:bCs/>
          <w:color w:val="000000" w:themeColor="text1"/>
          <w:szCs w:val="21"/>
        </w:rPr>
        <w:t>一</w:t>
      </w:r>
      <w:r w:rsidR="005E22BB" w:rsidRPr="00883549">
        <w:rPr>
          <w:rFonts w:hint="eastAsia"/>
          <w:b/>
          <w:bCs/>
          <w:color w:val="000000" w:themeColor="text1"/>
          <w:szCs w:val="21"/>
        </w:rPr>
        <w:t>是持续</w:t>
      </w:r>
      <w:r w:rsidRPr="00883549">
        <w:rPr>
          <w:b/>
          <w:bCs/>
          <w:color w:val="000000" w:themeColor="text1"/>
          <w:szCs w:val="21"/>
        </w:rPr>
        <w:t>强化工业互联网安全防御体系建设</w:t>
      </w:r>
      <w:r w:rsidRPr="00883549">
        <w:rPr>
          <w:rFonts w:hint="eastAsia"/>
          <w:b/>
          <w:bCs/>
          <w:color w:val="000000" w:themeColor="text1"/>
          <w:szCs w:val="21"/>
        </w:rPr>
        <w:t>。</w:t>
      </w:r>
      <w:r w:rsidRPr="00883549">
        <w:rPr>
          <w:color w:val="000000" w:themeColor="text1"/>
          <w:szCs w:val="21"/>
        </w:rPr>
        <w:t>2022</w:t>
      </w:r>
      <w:r w:rsidRPr="00883549">
        <w:rPr>
          <w:color w:val="000000" w:themeColor="text1"/>
          <w:szCs w:val="21"/>
        </w:rPr>
        <w:t>年，</w:t>
      </w:r>
      <w:r w:rsidR="005E22BB" w:rsidRPr="00883549">
        <w:rPr>
          <w:rFonts w:hint="eastAsia"/>
          <w:color w:val="000000" w:themeColor="text1"/>
          <w:szCs w:val="21"/>
        </w:rPr>
        <w:t>工业和信息化</w:t>
      </w:r>
      <w:r w:rsidRPr="00883549">
        <w:rPr>
          <w:color w:val="000000" w:themeColor="text1"/>
          <w:szCs w:val="21"/>
        </w:rPr>
        <w:t>部印发了《关于做好工业领域数据安全管理试点工作的通知》《关于开展工业互联网安全深度行活动的通知》等文件，旨在指导各地区工业企业，加快工业互联网安全专用技术和产品创新，开展数据安全管理、工业互联网企业网络安全分类分级管理等工作，不断提升工业互联网安全防护水平。</w:t>
      </w:r>
      <w:r w:rsidRPr="00883549">
        <w:rPr>
          <w:rFonts w:hint="eastAsia"/>
          <w:b/>
          <w:bCs/>
          <w:color w:val="000000" w:themeColor="text1"/>
          <w:szCs w:val="21"/>
        </w:rPr>
        <w:t>二</w:t>
      </w:r>
      <w:r w:rsidR="005E22BB" w:rsidRPr="00883549">
        <w:rPr>
          <w:rFonts w:hint="eastAsia"/>
          <w:b/>
          <w:bCs/>
          <w:color w:val="000000" w:themeColor="text1"/>
          <w:szCs w:val="21"/>
        </w:rPr>
        <w:t>是</w:t>
      </w:r>
      <w:r w:rsidRPr="00883549">
        <w:rPr>
          <w:b/>
          <w:bCs/>
          <w:color w:val="000000" w:themeColor="text1"/>
          <w:szCs w:val="21"/>
        </w:rPr>
        <w:t>持续推动工业互联网安全防御能力建设</w:t>
      </w:r>
      <w:r w:rsidRPr="00883549">
        <w:rPr>
          <w:rFonts w:hint="eastAsia"/>
          <w:b/>
          <w:bCs/>
          <w:color w:val="000000" w:themeColor="text1"/>
          <w:szCs w:val="21"/>
        </w:rPr>
        <w:t>。</w:t>
      </w:r>
      <w:r w:rsidRPr="00883549">
        <w:rPr>
          <w:color w:val="000000" w:themeColor="text1"/>
          <w:szCs w:val="21"/>
        </w:rPr>
        <w:t>依托工业互联网创新发展工程，</w:t>
      </w:r>
      <w:r w:rsidRPr="00883549">
        <w:rPr>
          <w:rFonts w:hint="eastAsia"/>
          <w:color w:val="000000" w:themeColor="text1"/>
          <w:szCs w:val="21"/>
        </w:rPr>
        <w:t>我国</w:t>
      </w:r>
      <w:r w:rsidRPr="00883549">
        <w:rPr>
          <w:color w:val="000000" w:themeColor="text1"/>
          <w:szCs w:val="21"/>
        </w:rPr>
        <w:t>建设了一批国家级工业互联网安全技术平台，推动核心安全技术的研发与创新，持续完善工业互联网安全保障技术体系。基本建成国家、省、企业三级协同工业互联网安全技术监测服务体系，国家平台已覆盖汽车、电子、钢铁等</w:t>
      </w:r>
      <w:r w:rsidRPr="00883549">
        <w:rPr>
          <w:color w:val="000000" w:themeColor="text1"/>
          <w:szCs w:val="21"/>
        </w:rPr>
        <w:t>14</w:t>
      </w:r>
      <w:r w:rsidRPr="00883549">
        <w:rPr>
          <w:color w:val="000000" w:themeColor="text1"/>
          <w:szCs w:val="21"/>
        </w:rPr>
        <w:t>个重要行业领域，涉及工业企业</w:t>
      </w:r>
      <w:r w:rsidRPr="00883549">
        <w:rPr>
          <w:color w:val="000000" w:themeColor="text1"/>
          <w:szCs w:val="21"/>
        </w:rPr>
        <w:t>10</w:t>
      </w:r>
      <w:r w:rsidRPr="00883549">
        <w:rPr>
          <w:color w:val="000000" w:themeColor="text1"/>
          <w:szCs w:val="21"/>
        </w:rPr>
        <w:t>万余家</w:t>
      </w:r>
      <w:r w:rsidR="00480ADB" w:rsidRPr="00883549">
        <w:rPr>
          <w:rStyle w:val="affc"/>
          <w:color w:val="000000" w:themeColor="text1"/>
          <w:szCs w:val="21"/>
        </w:rPr>
        <w:footnoteReference w:id="111"/>
      </w:r>
      <w:r w:rsidRPr="00883549">
        <w:rPr>
          <w:color w:val="000000" w:themeColor="text1"/>
          <w:szCs w:val="21"/>
        </w:rPr>
        <w:t>。</w:t>
      </w:r>
    </w:p>
    <w:p w14:paraId="1F1A46BA" w14:textId="01257A5F" w:rsidR="00AA6A8C" w:rsidRPr="00883549" w:rsidRDefault="00CB50A9" w:rsidP="00DF05C0">
      <w:pPr>
        <w:keepNext/>
        <w:keepLines/>
        <w:numPr>
          <w:ilvl w:val="0"/>
          <w:numId w:val="21"/>
        </w:numPr>
        <w:topLinePunct/>
        <w:snapToGrid w:val="0"/>
        <w:spacing w:before="400" w:after="300" w:line="312" w:lineRule="auto"/>
        <w:ind w:firstLineChars="0"/>
        <w:outlineLvl w:val="1"/>
        <w:rPr>
          <w:rFonts w:eastAsia="黑体"/>
          <w:color w:val="000000" w:themeColor="text1"/>
          <w:sz w:val="36"/>
          <w:szCs w:val="36"/>
        </w:rPr>
      </w:pPr>
      <w:bookmarkStart w:id="668" w:name="_Toc130371106"/>
      <w:r w:rsidRPr="00883549">
        <w:rPr>
          <w:rFonts w:eastAsia="黑体" w:hint="eastAsia"/>
          <w:color w:val="000000" w:themeColor="text1"/>
          <w:sz w:val="36"/>
          <w:szCs w:val="36"/>
        </w:rPr>
        <w:lastRenderedPageBreak/>
        <w:t>全国各级网络举报部门受理举报数量</w:t>
      </w:r>
      <w:bookmarkEnd w:id="668"/>
    </w:p>
    <w:p w14:paraId="4A346EDB" w14:textId="77777777" w:rsidR="00242CFA" w:rsidRPr="00883549" w:rsidRDefault="00242CFA" w:rsidP="00DF05C0">
      <w:pPr>
        <w:ind w:firstLine="420"/>
        <w:rPr>
          <w:color w:val="000000" w:themeColor="text1"/>
        </w:rPr>
      </w:pPr>
      <w:r w:rsidRPr="00883549">
        <w:rPr>
          <w:rFonts w:hint="eastAsia"/>
          <w:color w:val="000000" w:themeColor="text1"/>
        </w:rPr>
        <w:t>截至</w:t>
      </w:r>
      <w:r w:rsidRPr="00883549">
        <w:rPr>
          <w:rFonts w:hint="eastAsia"/>
          <w:color w:val="000000" w:themeColor="text1"/>
        </w:rPr>
        <w:t>2022</w:t>
      </w:r>
      <w:r w:rsidRPr="00883549">
        <w:rPr>
          <w:rFonts w:hint="eastAsia"/>
          <w:color w:val="000000" w:themeColor="text1"/>
        </w:rPr>
        <w:t>年</w:t>
      </w:r>
      <w:r w:rsidRPr="00883549">
        <w:rPr>
          <w:color w:val="000000" w:themeColor="text1"/>
        </w:rPr>
        <w:t>12</w:t>
      </w:r>
      <w:r w:rsidRPr="00883549">
        <w:rPr>
          <w:rFonts w:hint="eastAsia"/>
          <w:color w:val="000000" w:themeColor="text1"/>
        </w:rPr>
        <w:t>月，全国各级网络举报部门共受理举报</w:t>
      </w:r>
      <w:r w:rsidRPr="00883549">
        <w:rPr>
          <w:color w:val="000000" w:themeColor="text1"/>
        </w:rPr>
        <w:t>17214.7</w:t>
      </w:r>
      <w:r w:rsidRPr="00883549">
        <w:rPr>
          <w:rFonts w:hint="eastAsia"/>
          <w:color w:val="000000" w:themeColor="text1"/>
        </w:rPr>
        <w:t>万件</w:t>
      </w:r>
      <w:r w:rsidRPr="00883549">
        <w:rPr>
          <w:rStyle w:val="affc"/>
          <w:color w:val="000000" w:themeColor="text1"/>
        </w:rPr>
        <w:footnoteReference w:id="112"/>
      </w:r>
      <w:r w:rsidRPr="00883549">
        <w:rPr>
          <w:rFonts w:hint="eastAsia"/>
          <w:color w:val="000000" w:themeColor="text1"/>
        </w:rPr>
        <w:t>，较</w:t>
      </w:r>
      <w:r w:rsidRPr="00883549">
        <w:rPr>
          <w:rFonts w:hint="eastAsia"/>
          <w:color w:val="000000" w:themeColor="text1"/>
        </w:rPr>
        <w:t>2021</w:t>
      </w:r>
      <w:r w:rsidRPr="00883549">
        <w:rPr>
          <w:rFonts w:hint="eastAsia"/>
          <w:color w:val="000000" w:themeColor="text1"/>
        </w:rPr>
        <w:t>年同期增长</w:t>
      </w:r>
      <w:r w:rsidRPr="00883549">
        <w:rPr>
          <w:color w:val="000000" w:themeColor="text1"/>
        </w:rPr>
        <w:t>3.6</w:t>
      </w:r>
      <w:r w:rsidRPr="00883549">
        <w:rPr>
          <w:rFonts w:hint="eastAsia"/>
          <w:color w:val="000000" w:themeColor="text1"/>
        </w:rPr>
        <w:t>%</w:t>
      </w:r>
      <w:r w:rsidRPr="00883549">
        <w:rPr>
          <w:rFonts w:hint="eastAsia"/>
          <w:color w:val="000000" w:themeColor="text1"/>
        </w:rPr>
        <w:t>。</w:t>
      </w:r>
    </w:p>
    <w:p w14:paraId="588DB314" w14:textId="77777777" w:rsidR="00242CFA" w:rsidRPr="00883549" w:rsidRDefault="00242CFA" w:rsidP="00DF05C0">
      <w:pPr>
        <w:keepNext/>
        <w:spacing w:beforeLines="50" w:before="156"/>
        <w:ind w:firstLine="420"/>
        <w:jc w:val="center"/>
        <w:rPr>
          <w:color w:val="000000" w:themeColor="text1"/>
        </w:rPr>
      </w:pPr>
      <w:r w:rsidRPr="00883549">
        <w:rPr>
          <w:noProof/>
          <w:color w:val="000000" w:themeColor="text1"/>
          <w:szCs w:val="21"/>
        </w:rPr>
        <w:drawing>
          <wp:inline distT="0" distB="0" distL="0" distR="0" wp14:anchorId="7F343227" wp14:editId="10750273">
            <wp:extent cx="4603750" cy="2520315"/>
            <wp:effectExtent l="0" t="0" r="6350" b="0"/>
            <wp:docPr id="13" name="图表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p>
    <w:p w14:paraId="6C5A20E1" w14:textId="04766752" w:rsidR="00794F1F" w:rsidRPr="00883549" w:rsidRDefault="00794F1F" w:rsidP="00794F1F">
      <w:pPr>
        <w:pStyle w:val="a4"/>
        <w:spacing w:before="156"/>
      </w:pPr>
      <w:r w:rsidRPr="00883549">
        <w:rPr>
          <w:rFonts w:hint="eastAsia"/>
        </w:rPr>
        <w:t>图</w:t>
      </w:r>
      <w:r w:rsidRPr="00883549">
        <w:rPr>
          <w:rFonts w:hint="eastAsia"/>
        </w:rPr>
        <w:t xml:space="preserve"> </w:t>
      </w:r>
      <w:r w:rsidRPr="00883549">
        <w:fldChar w:fldCharType="begin"/>
      </w:r>
      <w:r w:rsidRPr="00883549">
        <w:instrText xml:space="preserve"> </w:instrText>
      </w:r>
      <w:r w:rsidRPr="00883549">
        <w:rPr>
          <w:rFonts w:hint="eastAsia"/>
        </w:rPr>
        <w:instrText xml:space="preserve">SEQ </w:instrText>
      </w:r>
      <w:r w:rsidRPr="00883549">
        <w:rPr>
          <w:rFonts w:hint="eastAsia"/>
        </w:rPr>
        <w:instrText>图</w:instrText>
      </w:r>
      <w:r w:rsidRPr="00883549">
        <w:rPr>
          <w:rFonts w:hint="eastAsia"/>
        </w:rPr>
        <w:instrText xml:space="preserve"> \* ARABIC</w:instrText>
      </w:r>
      <w:r w:rsidRPr="00883549">
        <w:instrText xml:space="preserve"> </w:instrText>
      </w:r>
      <w:r w:rsidRPr="00883549">
        <w:fldChar w:fldCharType="separate"/>
      </w:r>
      <w:r w:rsidR="0070025D">
        <w:rPr>
          <w:noProof/>
        </w:rPr>
        <w:t>57</w:t>
      </w:r>
      <w:r w:rsidRPr="00883549">
        <w:fldChar w:fldCharType="end"/>
      </w:r>
      <w:r w:rsidRPr="00883549">
        <w:t xml:space="preserve">  </w:t>
      </w:r>
      <w:r w:rsidRPr="00883549">
        <w:rPr>
          <w:rFonts w:hint="eastAsia"/>
        </w:rPr>
        <w:t>全国各级网络举报部门受理举报数量</w:t>
      </w:r>
    </w:p>
    <w:p w14:paraId="60FF9D14" w14:textId="22AC8716" w:rsidR="00242CFA" w:rsidRPr="00883549" w:rsidRDefault="00242CFA" w:rsidP="00DF05C0">
      <w:pPr>
        <w:widowControl/>
        <w:spacing w:line="240" w:lineRule="auto"/>
        <w:ind w:firstLineChars="0" w:firstLine="0"/>
        <w:jc w:val="left"/>
      </w:pPr>
      <w:r w:rsidRPr="00883549">
        <w:br w:type="page"/>
      </w:r>
    </w:p>
    <w:p w14:paraId="4FC72E48" w14:textId="158B1BDB" w:rsidR="00E32B88" w:rsidRPr="00883549" w:rsidRDefault="00E32B88" w:rsidP="00DF05C0">
      <w:pPr>
        <w:widowControl/>
        <w:spacing w:line="240" w:lineRule="auto"/>
        <w:ind w:firstLineChars="0" w:firstLine="0"/>
        <w:jc w:val="left"/>
      </w:pPr>
      <w:r w:rsidRPr="00883549">
        <w:lastRenderedPageBreak/>
        <w:br w:type="page"/>
      </w:r>
    </w:p>
    <w:p w14:paraId="00D05E49" w14:textId="77777777" w:rsidR="00963283" w:rsidRPr="00883549" w:rsidRDefault="00963283" w:rsidP="00DF05C0">
      <w:pPr>
        <w:pStyle w:val="1"/>
        <w:spacing w:before="120" w:after="600" w:line="312" w:lineRule="auto"/>
        <w:ind w:firstLineChars="0" w:firstLine="0"/>
        <w:rPr>
          <w:rFonts w:eastAsia="仿宋_GB2312"/>
          <w:b/>
          <w:color w:val="000000" w:themeColor="text1"/>
          <w:sz w:val="52"/>
          <w:szCs w:val="52"/>
        </w:rPr>
      </w:pPr>
      <w:bookmarkStart w:id="669" w:name="_Toc122418731"/>
      <w:bookmarkStart w:id="670" w:name="_Toc130371107"/>
      <w:r w:rsidRPr="00883549">
        <w:rPr>
          <w:rFonts w:eastAsia="仿宋_GB2312" w:hint="eastAsia"/>
          <w:b/>
          <w:color w:val="000000" w:themeColor="text1"/>
          <w:sz w:val="52"/>
          <w:szCs w:val="52"/>
        </w:rPr>
        <w:lastRenderedPageBreak/>
        <w:t>附录</w:t>
      </w:r>
      <w:proofErr w:type="gramStart"/>
      <w:r w:rsidRPr="00883549">
        <w:rPr>
          <w:rFonts w:eastAsia="仿宋_GB2312" w:hint="eastAsia"/>
          <w:b/>
          <w:color w:val="000000" w:themeColor="text1"/>
          <w:sz w:val="52"/>
          <w:szCs w:val="52"/>
        </w:rPr>
        <w:t>一</w:t>
      </w:r>
      <w:proofErr w:type="gramEnd"/>
      <w:r w:rsidRPr="00883549">
        <w:rPr>
          <w:rFonts w:eastAsia="仿宋_GB2312"/>
          <w:b/>
          <w:color w:val="000000" w:themeColor="text1"/>
          <w:sz w:val="52"/>
          <w:szCs w:val="52"/>
        </w:rPr>
        <w:tab/>
      </w:r>
      <w:r w:rsidRPr="00883549">
        <w:rPr>
          <w:rFonts w:eastAsia="仿宋_GB2312" w:hint="eastAsia"/>
          <w:b/>
          <w:color w:val="000000" w:themeColor="text1"/>
          <w:sz w:val="52"/>
          <w:szCs w:val="52"/>
        </w:rPr>
        <w:t>调查方法</w:t>
      </w:r>
      <w:bookmarkEnd w:id="669"/>
      <w:bookmarkEnd w:id="670"/>
    </w:p>
    <w:p w14:paraId="54BDC5E0" w14:textId="77777777" w:rsidR="00963283" w:rsidRPr="00883549" w:rsidRDefault="00963283" w:rsidP="00DF05C0">
      <w:pPr>
        <w:keepNext/>
        <w:keepLines/>
        <w:numPr>
          <w:ilvl w:val="0"/>
          <w:numId w:val="24"/>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671" w:name="_Toc122418732"/>
      <w:bookmarkStart w:id="672" w:name="_Toc128662697"/>
      <w:bookmarkStart w:id="673" w:name="_Toc130371108"/>
      <w:r w:rsidRPr="00883549">
        <w:rPr>
          <w:rFonts w:eastAsia="黑体" w:hint="eastAsia"/>
          <w:color w:val="000000" w:themeColor="text1"/>
          <w:sz w:val="36"/>
          <w:szCs w:val="36"/>
          <w:u w:color="999999"/>
        </w:rPr>
        <w:t>调查方法</w:t>
      </w:r>
      <w:bookmarkEnd w:id="671"/>
      <w:bookmarkEnd w:id="672"/>
      <w:bookmarkEnd w:id="673"/>
    </w:p>
    <w:p w14:paraId="0F5CF46D" w14:textId="77777777" w:rsidR="00963283" w:rsidRPr="00883549" w:rsidRDefault="00963283" w:rsidP="00C07C9C">
      <w:pPr>
        <w:keepLines/>
        <w:numPr>
          <w:ilvl w:val="0"/>
          <w:numId w:val="25"/>
        </w:numPr>
        <w:topLinePunct/>
        <w:snapToGrid w:val="0"/>
        <w:spacing w:before="320" w:after="200"/>
        <w:ind w:left="0" w:firstLineChars="0" w:firstLine="0"/>
        <w:outlineLvl w:val="2"/>
        <w:rPr>
          <w:rFonts w:eastAsia="楷体_GB2312"/>
          <w:color w:val="000000" w:themeColor="text1"/>
          <w:sz w:val="30"/>
          <w:szCs w:val="30"/>
        </w:rPr>
      </w:pPr>
      <w:bookmarkStart w:id="674" w:name="_Toc122418733"/>
      <w:bookmarkStart w:id="675" w:name="_Toc128662698"/>
      <w:bookmarkStart w:id="676" w:name="_Toc130371109"/>
      <w:r w:rsidRPr="00883549">
        <w:rPr>
          <w:rFonts w:eastAsia="楷体_GB2312" w:hint="eastAsia"/>
          <w:color w:val="000000" w:themeColor="text1"/>
          <w:sz w:val="30"/>
          <w:szCs w:val="30"/>
        </w:rPr>
        <w:t>电话调查</w:t>
      </w:r>
      <w:bookmarkEnd w:id="674"/>
      <w:bookmarkEnd w:id="675"/>
      <w:bookmarkEnd w:id="676"/>
    </w:p>
    <w:p w14:paraId="7C19B490" w14:textId="77777777" w:rsidR="00963283" w:rsidRPr="00883549" w:rsidRDefault="00963283" w:rsidP="00DF05C0">
      <w:pPr>
        <w:ind w:firstLine="482"/>
        <w:rPr>
          <w:b/>
          <w:bCs/>
          <w:color w:val="000000" w:themeColor="text1"/>
          <w:sz w:val="24"/>
          <w:lang w:val="zh-CN"/>
        </w:rPr>
      </w:pPr>
      <w:r w:rsidRPr="00883549">
        <w:rPr>
          <w:b/>
          <w:color w:val="000000" w:themeColor="text1"/>
          <w:sz w:val="24"/>
          <w:lang w:val="zh-CN"/>
        </w:rPr>
        <w:t>1.1</w:t>
      </w:r>
      <w:r w:rsidRPr="00883549">
        <w:rPr>
          <w:b/>
          <w:color w:val="000000" w:themeColor="text1"/>
          <w:sz w:val="24"/>
          <w:lang w:val="zh-CN"/>
        </w:rPr>
        <w:tab/>
      </w:r>
      <w:r w:rsidRPr="00883549">
        <w:rPr>
          <w:rFonts w:hint="eastAsia"/>
          <w:b/>
          <w:color w:val="000000" w:themeColor="text1"/>
          <w:sz w:val="24"/>
          <w:lang w:val="zh-CN"/>
        </w:rPr>
        <w:t>调查总体</w:t>
      </w:r>
    </w:p>
    <w:p w14:paraId="0130F6A5" w14:textId="77777777" w:rsidR="00963283" w:rsidRPr="00883549" w:rsidRDefault="00963283" w:rsidP="00DF05C0">
      <w:pPr>
        <w:ind w:firstLine="420"/>
        <w:rPr>
          <w:color w:val="000000" w:themeColor="text1"/>
        </w:rPr>
      </w:pPr>
      <w:r w:rsidRPr="00883549">
        <w:rPr>
          <w:rFonts w:hint="eastAsia"/>
          <w:color w:val="000000" w:themeColor="text1"/>
        </w:rPr>
        <w:t>我国有住宅固定电话（家庭电话、宿舍电话）或者手机的</w:t>
      </w:r>
      <w:r w:rsidRPr="00883549">
        <w:rPr>
          <w:color w:val="000000" w:themeColor="text1"/>
        </w:rPr>
        <w:t>6</w:t>
      </w:r>
      <w:r w:rsidRPr="00883549">
        <w:rPr>
          <w:rFonts w:hint="eastAsia"/>
          <w:color w:val="000000" w:themeColor="text1"/>
        </w:rPr>
        <w:t>周岁及以上居民。</w:t>
      </w:r>
    </w:p>
    <w:p w14:paraId="4E72D502" w14:textId="77777777" w:rsidR="00963283" w:rsidRPr="00883549" w:rsidRDefault="00963283" w:rsidP="00DF05C0">
      <w:pPr>
        <w:pStyle w:val="affe"/>
        <w:numPr>
          <w:ilvl w:val="0"/>
          <w:numId w:val="26"/>
        </w:numPr>
        <w:ind w:firstLineChars="0"/>
        <w:rPr>
          <w:color w:val="000000" w:themeColor="text1"/>
        </w:rPr>
      </w:pPr>
      <w:r w:rsidRPr="00883549">
        <w:rPr>
          <w:rFonts w:hint="eastAsia"/>
          <w:color w:val="000000" w:themeColor="text1"/>
        </w:rPr>
        <w:t>样本规模</w:t>
      </w:r>
    </w:p>
    <w:p w14:paraId="266288FE" w14:textId="77777777" w:rsidR="00963283" w:rsidRPr="00883549" w:rsidRDefault="00963283" w:rsidP="00DF05C0">
      <w:pPr>
        <w:ind w:firstLine="420"/>
        <w:rPr>
          <w:color w:val="000000" w:themeColor="text1"/>
        </w:rPr>
      </w:pPr>
      <w:r w:rsidRPr="00883549">
        <w:rPr>
          <w:rFonts w:hint="eastAsia"/>
          <w:color w:val="000000" w:themeColor="text1"/>
        </w:rPr>
        <w:t>调查样本覆盖中国内地</w:t>
      </w:r>
      <w:r w:rsidRPr="00883549">
        <w:rPr>
          <w:color w:val="000000" w:themeColor="text1"/>
        </w:rPr>
        <w:t>（</w:t>
      </w:r>
      <w:r w:rsidRPr="00883549">
        <w:rPr>
          <w:rFonts w:hint="eastAsia"/>
          <w:color w:val="000000" w:themeColor="text1"/>
        </w:rPr>
        <w:t>大陆</w:t>
      </w:r>
      <w:r w:rsidRPr="00883549">
        <w:rPr>
          <w:color w:val="000000" w:themeColor="text1"/>
        </w:rPr>
        <w:t>）</w:t>
      </w:r>
      <w:r w:rsidRPr="00883549">
        <w:rPr>
          <w:rFonts w:hint="eastAsia"/>
          <w:color w:val="000000" w:themeColor="text1"/>
        </w:rPr>
        <w:t>地区</w:t>
      </w:r>
      <w:r w:rsidRPr="00883549">
        <w:rPr>
          <w:color w:val="000000" w:themeColor="text1"/>
        </w:rPr>
        <w:t>31</w:t>
      </w:r>
      <w:r w:rsidRPr="00883549">
        <w:rPr>
          <w:rFonts w:hint="eastAsia"/>
          <w:color w:val="000000" w:themeColor="text1"/>
        </w:rPr>
        <w:t>个省（区、市），</w:t>
      </w:r>
      <w:r w:rsidRPr="00883549">
        <w:rPr>
          <w:color w:val="000000" w:themeColor="text1"/>
        </w:rPr>
        <w:t>不含香港、澳门、台湾</w:t>
      </w:r>
      <w:r w:rsidRPr="00883549">
        <w:rPr>
          <w:rFonts w:hint="eastAsia"/>
          <w:color w:val="000000" w:themeColor="text1"/>
        </w:rPr>
        <w:t>。</w:t>
      </w:r>
    </w:p>
    <w:p w14:paraId="2D2E405B" w14:textId="77777777" w:rsidR="00963283" w:rsidRPr="00883549" w:rsidRDefault="00963283" w:rsidP="00DF05C0">
      <w:pPr>
        <w:pStyle w:val="affe"/>
        <w:numPr>
          <w:ilvl w:val="0"/>
          <w:numId w:val="26"/>
        </w:numPr>
        <w:ind w:firstLineChars="0"/>
        <w:rPr>
          <w:color w:val="000000" w:themeColor="text1"/>
        </w:rPr>
      </w:pPr>
      <w:r w:rsidRPr="00883549">
        <w:rPr>
          <w:rFonts w:hint="eastAsia"/>
          <w:color w:val="000000" w:themeColor="text1"/>
        </w:rPr>
        <w:t>调查总体细分</w:t>
      </w:r>
    </w:p>
    <w:p w14:paraId="6267B2DB" w14:textId="77777777" w:rsidR="00963283" w:rsidRPr="00883549" w:rsidRDefault="00963283" w:rsidP="00DF05C0">
      <w:pPr>
        <w:spacing w:line="312" w:lineRule="auto"/>
        <w:ind w:firstLine="420"/>
        <w:jc w:val="center"/>
        <w:rPr>
          <w:color w:val="000000" w:themeColor="text1"/>
        </w:rPr>
      </w:pPr>
      <w:r w:rsidRPr="00883549">
        <w:rPr>
          <w:noProof/>
          <w:color w:val="000000" w:themeColor="text1"/>
        </w:rPr>
        <mc:AlternateContent>
          <mc:Choice Requires="wps">
            <w:drawing>
              <wp:anchor distT="0" distB="0" distL="114300" distR="114300" simplePos="0" relativeHeight="251661312" behindDoc="0" locked="0" layoutInCell="1" allowOverlap="1" wp14:anchorId="528374B9" wp14:editId="1821B7DF">
                <wp:simplePos x="0" y="0"/>
                <wp:positionH relativeFrom="column">
                  <wp:posOffset>2650490</wp:posOffset>
                </wp:positionH>
                <wp:positionV relativeFrom="paragraph">
                  <wp:posOffset>652780</wp:posOffset>
                </wp:positionV>
                <wp:extent cx="247015" cy="394335"/>
                <wp:effectExtent l="0" t="0" r="0" b="0"/>
                <wp:wrapNone/>
                <wp:docPr id="235" name="文本框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wps:spPr>
                      <wps:txbx>
                        <w:txbxContent>
                          <w:p w14:paraId="4E1512F5" w14:textId="77777777" w:rsidR="006944A4" w:rsidRDefault="006944A4" w:rsidP="00963283">
                            <w:pPr>
                              <w:ind w:firstLine="480"/>
                              <w:rPr>
                                <w:sz w:val="24"/>
                              </w:rPr>
                            </w:pPr>
                            <w:r>
                              <w:rPr>
                                <w:sz w:val="24"/>
                              </w:rPr>
                              <w:t>C</w:t>
                            </w:r>
                          </w:p>
                        </w:txbxContent>
                      </wps:txbx>
                      <wps:bodyPr rot="0" vert="horz" wrap="square" lIns="91440" tIns="45720" rIns="91440" bIns="45720" anchor="t" anchorCtr="0" upright="1">
                        <a:noAutofit/>
                      </wps:bodyPr>
                    </wps:wsp>
                  </a:graphicData>
                </a:graphic>
              </wp:anchor>
            </w:drawing>
          </mc:Choice>
          <mc:Fallback>
            <w:pict>
              <v:shape w14:anchorId="528374B9" id="文本框 110" o:spid="_x0000_s1027" type="#_x0000_t202" style="position:absolute;left:0;text-align:left;margin-left:208.7pt;margin-top:51.4pt;width:19.45pt;height:31.05pt;z-index:2516613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xyVe4wEAAKcDAAAOAAAAZHJzL2Uyb0RvYy54bWysU9tu1DAQfUfiHyy/s0n2Qmm02aq0KkIq&#10;Ban0AxzHSSwSjxl7N1m+nrGTbhf6hnixPDPOmXPOTLZXY9+xg0KnwRQ8W6ScKSOh0qYp+NP3u3cf&#10;OHNemEp0YFTBj8rxq93bN9vB5moJLXSVQkYgxuWDLXjrvc2TxMlW9cItwCpDxRqwF55CbJIKxUDo&#10;fZcs0/R9MgBWFkEq5yh7OxX5LuLXtZL+a1075VlXcOLm44nxLMOZ7LYib1DYVsuZhvgHFr3Qhpqe&#10;oG6FF2yP+hVUryWCg9ovJPQJ1LWWKmogNVn6l5rHVlgVtZA5zp5scv8PVj4cHu03ZH78CCMNMIpw&#10;9h7kD8cM3LTCNOoaEYZWiYoaZ8GyZLAunz8NVrvcBZBy+AIVDVnsPUSgscY+uEI6GaHTAI4n09Xo&#10;maTkcn2RZhvOJJVWl+vVahM7iPz5Y4vOf1LQs3ApONJMI7g43DsfyIj8+UnoZeBOd12ca2f+SNDD&#10;kInkA9+JuR/LkelqVha0lFAdSQ3CtC203XRpAX9xNtCmFNz93AtUnHWfDTlyma3XYbVisN5cLCnA&#10;80p5XhFGElTBPWfT9cZP67i3qJuWOk0zMHBNLtY6KnxhNdOnbYjC580N63Yex1cv/9fuNwAAAP//&#10;AwBQSwMEFAAGAAgAAAAhAIrVoNbeAAAACwEAAA8AAABkcnMvZG93bnJldi54bWxMj8FOwzAQRO9I&#10;/IO1SNyo3eIGGuJUCMQV1EIrcXPjbRIRr6PYbcLfs5zguDNPszPFevKdOOMQ20AG5jMFAqkKrqXa&#10;wMf7y809iJgsOdsFQgPfGGFdXl4UNndhpA2et6kWHEIxtwaalPpcylg16G2chR6JvWMYvE18DrV0&#10;gx053HdyoVQmvW2JPzS2x6cGq6/tyRvYvR4/91q91c9+2Y9hUpL8ShpzfTU9PoBIOKU/GH7rc3Uo&#10;udMhnMhF0RnQ8zvNKBtqwRuY0MvsFsSBlUyvQJaF/L+h/AEAAP//AwBQSwECLQAUAAYACAAAACEA&#10;toM4kv4AAADhAQAAEwAAAAAAAAAAAAAAAAAAAAAAW0NvbnRlbnRfVHlwZXNdLnhtbFBLAQItABQA&#10;BgAIAAAAIQA4/SH/1gAAAJQBAAALAAAAAAAAAAAAAAAAAC8BAABfcmVscy8ucmVsc1BLAQItABQA&#10;BgAIAAAAIQAMxyVe4wEAAKcDAAAOAAAAAAAAAAAAAAAAAC4CAABkcnMvZTJvRG9jLnhtbFBLAQIt&#10;ABQABgAIAAAAIQCK1aDW3gAAAAsBAAAPAAAAAAAAAAAAAAAAAD0EAABkcnMvZG93bnJldi54bWxQ&#10;SwUGAAAAAAQABADzAAAASAUAAAAA&#10;" filled="f" stroked="f">
                <v:textbox>
                  <w:txbxContent>
                    <w:p w14:paraId="4E1512F5" w14:textId="77777777" w:rsidR="006944A4" w:rsidRDefault="006944A4" w:rsidP="00963283">
                      <w:pPr>
                        <w:ind w:firstLine="480"/>
                        <w:rPr>
                          <w:sz w:val="24"/>
                        </w:rPr>
                      </w:pPr>
                      <w:r>
                        <w:rPr>
                          <w:sz w:val="24"/>
                        </w:rPr>
                        <w:t>C</w:t>
                      </w:r>
                    </w:p>
                  </w:txbxContent>
                </v:textbox>
              </v:shape>
            </w:pict>
          </mc:Fallback>
        </mc:AlternateContent>
      </w:r>
      <w:r w:rsidRPr="00883549">
        <w:rPr>
          <w:noProof/>
          <w:color w:val="000000" w:themeColor="text1"/>
        </w:rPr>
        <mc:AlternateContent>
          <mc:Choice Requires="wps">
            <w:drawing>
              <wp:anchor distT="0" distB="0" distL="114300" distR="114300" simplePos="0" relativeHeight="251659264" behindDoc="0" locked="0" layoutInCell="1" allowOverlap="1" wp14:anchorId="6097B79B" wp14:editId="376BAE18">
                <wp:simplePos x="0" y="0"/>
                <wp:positionH relativeFrom="column">
                  <wp:posOffset>3145790</wp:posOffset>
                </wp:positionH>
                <wp:positionV relativeFrom="paragraph">
                  <wp:posOffset>652780</wp:posOffset>
                </wp:positionV>
                <wp:extent cx="247015" cy="394335"/>
                <wp:effectExtent l="0" t="0" r="0" b="0"/>
                <wp:wrapNone/>
                <wp:docPr id="236" name="文本框 1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wps:spPr>
                      <wps:txbx>
                        <w:txbxContent>
                          <w:p w14:paraId="19851C58" w14:textId="77777777" w:rsidR="006944A4" w:rsidRDefault="006944A4" w:rsidP="00963283">
                            <w:pPr>
                              <w:ind w:firstLine="480"/>
                              <w:rPr>
                                <w:sz w:val="24"/>
                              </w:rPr>
                            </w:pPr>
                            <w:r>
                              <w:rPr>
                                <w:sz w:val="24"/>
                              </w:rPr>
                              <w:t>B</w:t>
                            </w:r>
                          </w:p>
                        </w:txbxContent>
                      </wps:txbx>
                      <wps:bodyPr rot="0" vert="horz" wrap="square" lIns="91440" tIns="45720" rIns="91440" bIns="45720" anchor="t" anchorCtr="0" upright="1">
                        <a:noAutofit/>
                      </wps:bodyPr>
                    </wps:wsp>
                  </a:graphicData>
                </a:graphic>
              </wp:anchor>
            </w:drawing>
          </mc:Choice>
          <mc:Fallback>
            <w:pict>
              <v:shape w14:anchorId="6097B79B" id="文本框 107" o:spid="_x0000_s1028" type="#_x0000_t202" style="position:absolute;left:0;text-align:left;margin-left:247.7pt;margin-top:51.4pt;width:19.45pt;height:31.05pt;z-index:2516592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kuw5AEAAKcDAAAOAAAAZHJzL2Uyb0RvYy54bWysU8Fu2zAMvQ/YPwi6L7YTZ12NOEXXosOA&#10;rhvQ9QNkWbaF2aJGKbGzrx8lp2m23oZdBJGUH997pDdX09CzvUKnwZQ8W6ScKSOh1qYt+dP3u3cf&#10;OHNemFr0YFTJD8rxq+3bN5vRFmoJHfS1QkYgxhWjLXnnvS2SxMlODcItwCpDxQZwEJ5CbJMaxUjo&#10;Q58s0/R9MgLWFkEq5yh7Oxf5NuI3jZL+a9M45VlfcuLm44nxrMKZbDeiaFHYTssjDfEPLAahDTU9&#10;Qd0KL9gO9SuoQUsEB41fSBgSaBotVdRAarL0LzWPnbAqaiFznD3Z5P4frHzYP9pvyPz0ESYaYBTh&#10;7D3IH44ZuOmEadU1IoydEjU1zoJlyWhdcfw0WO0KF0Cq8QvUNGSx8xCBpgaH4ArpZIROAzicTFeT&#10;Z5KSy/wizdacSSqtLvPVah07iOL5Y4vOf1IwsHApOdJMI7jY3zsfyIji+UnoZeBO932ca2/+SNDD&#10;kInkA9+ZuZ+qiemaiIS+QUsF9YHUIMzbQttNlw7wF2cjbUrJ3c+dQMVZ/9mQI5dZnofVikG+vlhS&#10;gOeV6rwijCSoknvO5uuNn9dxZ1G3HXWaZ2DgmlxsdFT4wupIn7YhCj9ubli38zi+evm/tr8BAAD/&#10;/wMAUEsDBBQABgAIAAAAIQBIswZz3gAAAAsBAAAPAAAAZHJzL2Rvd25yZXYueG1sTI/BTsMwEETv&#10;SPyDtUjcqE3rVE2IUyEQVxAFKnFz420SEa+j2G3C37Oc4LgzT7Mz5Xb2vTjjGLtABm4XCgRSHVxH&#10;jYH3t6ebDYiYLDnbB0ID3xhhW11elLZwYaJXPO9SIziEYmENtCkNhZSxbtHbuAgDEnvHMHqb+Bwb&#10;6UY7cbjv5VKptfS2I/7Q2gEfWqy/didv4OP5+LnX6qV59NkwhVlJ8rk05vpqvr8DkXBOfzD81ufq&#10;UHGnQziRi6I3oPNMM8qGWvIGJrKVXoE4sLLWOciqlP83VD8AAAD//wMAUEsBAi0AFAAGAAgAAAAh&#10;ALaDOJL+AAAA4QEAABMAAAAAAAAAAAAAAAAAAAAAAFtDb250ZW50X1R5cGVzXS54bWxQSwECLQAU&#10;AAYACAAAACEAOP0h/9YAAACUAQAACwAAAAAAAAAAAAAAAAAvAQAAX3JlbHMvLnJlbHNQSwECLQAU&#10;AAYACAAAACEArRJLsOQBAACnAwAADgAAAAAAAAAAAAAAAAAuAgAAZHJzL2Uyb0RvYy54bWxQSwEC&#10;LQAUAAYACAAAACEASLMGc94AAAALAQAADwAAAAAAAAAAAAAAAAA+BAAAZHJzL2Rvd25yZXYueG1s&#10;UEsFBgAAAAAEAAQA8wAAAEkFAAAAAA==&#10;" filled="f" stroked="f">
                <v:textbox>
                  <w:txbxContent>
                    <w:p w14:paraId="19851C58" w14:textId="77777777" w:rsidR="006944A4" w:rsidRDefault="006944A4" w:rsidP="00963283">
                      <w:pPr>
                        <w:ind w:firstLine="480"/>
                        <w:rPr>
                          <w:sz w:val="24"/>
                        </w:rPr>
                      </w:pPr>
                      <w:r>
                        <w:rPr>
                          <w:sz w:val="24"/>
                        </w:rPr>
                        <w:t>B</w:t>
                      </w:r>
                    </w:p>
                  </w:txbxContent>
                </v:textbox>
              </v:shape>
            </w:pict>
          </mc:Fallback>
        </mc:AlternateContent>
      </w:r>
      <w:r w:rsidRPr="00883549">
        <w:rPr>
          <w:noProof/>
          <w:color w:val="000000" w:themeColor="text1"/>
        </w:rPr>
        <mc:AlternateContent>
          <mc:Choice Requires="wps">
            <w:drawing>
              <wp:anchor distT="0" distB="0" distL="114300" distR="114300" simplePos="0" relativeHeight="251657216" behindDoc="0" locked="0" layoutInCell="1" allowOverlap="1" wp14:anchorId="3902A111" wp14:editId="34E9D48E">
                <wp:simplePos x="0" y="0"/>
                <wp:positionH relativeFrom="column">
                  <wp:posOffset>2155190</wp:posOffset>
                </wp:positionH>
                <wp:positionV relativeFrom="paragraph">
                  <wp:posOffset>652780</wp:posOffset>
                </wp:positionV>
                <wp:extent cx="247015" cy="394335"/>
                <wp:effectExtent l="0" t="0" r="0" b="0"/>
                <wp:wrapNone/>
                <wp:docPr id="237" name="文本框 1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wps:spPr>
                      <wps:txbx>
                        <w:txbxContent>
                          <w:p w14:paraId="229D1F8E" w14:textId="77777777" w:rsidR="006944A4" w:rsidRDefault="006944A4" w:rsidP="00963283">
                            <w:pPr>
                              <w:ind w:firstLine="480"/>
                              <w:rPr>
                                <w:sz w:val="24"/>
                              </w:rPr>
                            </w:pPr>
                            <w:r>
                              <w:rPr>
                                <w:sz w:val="24"/>
                              </w:rPr>
                              <w:t>A</w:t>
                            </w:r>
                          </w:p>
                        </w:txbxContent>
                      </wps:txbx>
                      <wps:bodyPr rot="0" vert="horz" wrap="square" lIns="91440" tIns="45720" rIns="91440" bIns="45720" anchor="t" anchorCtr="0" upright="1">
                        <a:noAutofit/>
                      </wps:bodyPr>
                    </wps:wsp>
                  </a:graphicData>
                </a:graphic>
              </wp:anchor>
            </w:drawing>
          </mc:Choice>
          <mc:Fallback>
            <w:pict>
              <v:shape w14:anchorId="3902A111" id="文本框 106" o:spid="_x0000_s1029" type="#_x0000_t202" style="position:absolute;left:0;text-align:left;margin-left:169.7pt;margin-top:51.4pt;width:19.45pt;height:31.05pt;z-index:2516572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L5c5AEAAKcDAAAOAAAAZHJzL2Uyb0RvYy54bWysU8Fu2zAMvQ/YPwi6L7YTZ12NOEXXosOA&#10;rhvQ9QNkWbaF2aJGKbGzrx8lp2m23oZdBJGUH997pDdX09CzvUKnwZQ8W6ScKSOh1qYt+dP3u3cf&#10;OHNemFr0YFTJD8rxq+3bN5vRFmoJHfS1QkYgxhWjLXnnvS2SxMlODcItwCpDxQZwEJ5CbJMaxUjo&#10;Q58s0/R9MgLWFkEq5yh7Oxf5NuI3jZL+a9M45VlfcuLm44nxrMKZbDeiaFHYTssjDfEPLAahDTU9&#10;Qd0KL9gO9SuoQUsEB41fSBgSaBotVdRAarL0LzWPnbAqaiFznD3Z5P4frHzYP9pvyPz0ESYaYBTh&#10;7D3IH44ZuOmEadU1IoydEjU1zoJlyWhdcfw0WO0KF0Cq8QvUNGSx8xCBpgaH4ArpZIROAzicTFeT&#10;Z5KSy/wizdacSSqtLvPVah07iOL5Y4vOf1IwsHApOdJMI7jY3zsfyIji+UnoZeBO932ca2/+SNDD&#10;kInkA9+ZuZ+qiemamoe+QUsF9YHUIMzbQttNlw7wF2cjbUrJ3c+dQMVZ/9mQI5dZnofVikG+vlhS&#10;gOeV6rwijCSoknvO5uuNn9dxZ1G3HXWaZ2DgmlxsdFT4wupIn7YhCj9ubli38zi+evm/tr8BAAD/&#10;/wMAUEsDBBQABgAIAAAAIQBg7i+J3wAAAAsBAAAPAAAAZHJzL2Rvd25yZXYueG1sTI/BTsMwEETv&#10;SP0Ha5G4UZsmlCbEqRCIK6gtIHFz420SNV5HsduEv2c50ePOPM3OFOvJdeKMQ2g9abibKxBIlbct&#10;1Ro+dq+3KxAhGrKm84QafjDAupxdFSa3fqQNnrexFhxCITcamhj7XMpQNehMmPseib2DH5yJfA61&#10;tIMZOdx1cqHUUjrTEn9oTI/PDVbH7clp+Hw7fH+l6r1+cff96CclyWVS65vr6ekRRMQp/sPwV5+r&#10;Q8md9v5ENohOQ5JkKaNsqAVvYCJ5WCUg9qws0wxkWcjLDeUvAAAA//8DAFBLAQItABQABgAIAAAA&#10;IQC2gziS/gAAAOEBAAATAAAAAAAAAAAAAAAAAAAAAABbQ29udGVudF9UeXBlc10ueG1sUEsBAi0A&#10;FAAGAAgAAAAhADj9If/WAAAAlAEAAAsAAAAAAAAAAAAAAAAALwEAAF9yZWxzLy5yZWxzUEsBAi0A&#10;FAAGAAgAAAAhAA1cvlzkAQAApwMAAA4AAAAAAAAAAAAAAAAALgIAAGRycy9lMm9Eb2MueG1sUEsB&#10;Ai0AFAAGAAgAAAAhAGDuL4nfAAAACwEAAA8AAAAAAAAAAAAAAAAAPgQAAGRycy9kb3ducmV2Lnht&#10;bFBLBQYAAAAABAAEAPMAAABKBQAAAAA=&#10;" filled="f" stroked="f">
                <v:textbox>
                  <w:txbxContent>
                    <w:p w14:paraId="229D1F8E" w14:textId="77777777" w:rsidR="006944A4" w:rsidRDefault="006944A4" w:rsidP="00963283">
                      <w:pPr>
                        <w:ind w:firstLine="480"/>
                        <w:rPr>
                          <w:sz w:val="24"/>
                        </w:rPr>
                      </w:pPr>
                      <w:r>
                        <w:rPr>
                          <w:sz w:val="24"/>
                        </w:rPr>
                        <w:t>A</w:t>
                      </w:r>
                    </w:p>
                  </w:txbxContent>
                </v:textbox>
              </v:shape>
            </w:pict>
          </mc:Fallback>
        </mc:AlternateContent>
      </w:r>
      <w:r w:rsidRPr="00883549">
        <w:rPr>
          <w:noProof/>
          <w:color w:val="000000" w:themeColor="text1"/>
        </w:rPr>
        <w:drawing>
          <wp:inline distT="0" distB="0" distL="0" distR="0" wp14:anchorId="098C1B17" wp14:editId="5EF7EA1D">
            <wp:extent cx="2255520" cy="1661160"/>
            <wp:effectExtent l="0" t="0" r="0" b="0"/>
            <wp:docPr id="245" name="图片 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图片 7"/>
                    <pic:cNvPicPr>
                      <a:picLocks noChangeAspect="1"/>
                    </pic:cNvPicPr>
                  </pic:nvPicPr>
                  <pic:blipFill>
                    <a:blip r:embed="rId93">
                      <a:extLst>
                        <a:ext uri="{28A0092B-C50C-407E-A947-70E740481C1C}">
                          <a14:useLocalDpi xmlns:a14="http://schemas.microsoft.com/office/drawing/2010/main" val="0"/>
                        </a:ext>
                      </a:extLst>
                    </a:blip>
                    <a:stretch>
                      <a:fillRect/>
                    </a:stretch>
                  </pic:blipFill>
                  <pic:spPr>
                    <a:xfrm>
                      <a:off x="0" y="0"/>
                      <a:ext cx="2255715" cy="1661304"/>
                    </a:xfrm>
                    <a:prstGeom prst="rect">
                      <a:avLst/>
                    </a:prstGeom>
                  </pic:spPr>
                </pic:pic>
              </a:graphicData>
            </a:graphic>
          </wp:inline>
        </w:drawing>
      </w:r>
    </w:p>
    <w:p w14:paraId="3F45668E" w14:textId="77777777" w:rsidR="00963283" w:rsidRPr="00883549" w:rsidRDefault="00963283" w:rsidP="00DF05C0">
      <w:pPr>
        <w:ind w:firstLine="420"/>
        <w:rPr>
          <w:color w:val="000000" w:themeColor="text1"/>
        </w:rPr>
      </w:pPr>
      <w:r w:rsidRPr="00883549">
        <w:rPr>
          <w:rFonts w:hint="eastAsia"/>
          <w:color w:val="000000" w:themeColor="text1"/>
        </w:rPr>
        <w:t>调查总体划分如下：</w:t>
      </w:r>
    </w:p>
    <w:p w14:paraId="647C3E1C" w14:textId="77777777" w:rsidR="00963283" w:rsidRPr="00883549" w:rsidRDefault="00963283" w:rsidP="00DF05C0">
      <w:pPr>
        <w:ind w:firstLine="420"/>
        <w:rPr>
          <w:color w:val="000000" w:themeColor="text1"/>
        </w:rPr>
      </w:pPr>
      <w:proofErr w:type="gramStart"/>
      <w:r w:rsidRPr="00883549">
        <w:rPr>
          <w:rFonts w:hint="eastAsia"/>
          <w:color w:val="000000" w:themeColor="text1"/>
        </w:rPr>
        <w:t>子总体</w:t>
      </w:r>
      <w:proofErr w:type="gramEnd"/>
      <w:r w:rsidRPr="00883549">
        <w:rPr>
          <w:color w:val="000000" w:themeColor="text1"/>
        </w:rPr>
        <w:t>A</w:t>
      </w:r>
      <w:r w:rsidRPr="00883549">
        <w:rPr>
          <w:rFonts w:hint="eastAsia"/>
          <w:color w:val="000000" w:themeColor="text1"/>
        </w:rPr>
        <w:t>：被</w:t>
      </w:r>
      <w:proofErr w:type="gramStart"/>
      <w:r w:rsidRPr="00883549">
        <w:rPr>
          <w:rFonts w:hint="eastAsia"/>
          <w:color w:val="000000" w:themeColor="text1"/>
        </w:rPr>
        <w:t>住宅固话覆盖</w:t>
      </w:r>
      <w:proofErr w:type="gramEnd"/>
      <w:r w:rsidRPr="00883549">
        <w:rPr>
          <w:rFonts w:hint="eastAsia"/>
          <w:color w:val="000000" w:themeColor="text1"/>
        </w:rPr>
        <w:t>人群【包括：住宅固定电话覆盖的居民</w:t>
      </w:r>
      <w:r w:rsidRPr="00883549">
        <w:rPr>
          <w:color w:val="000000" w:themeColor="text1"/>
        </w:rPr>
        <w:t>+</w:t>
      </w:r>
      <w:r w:rsidRPr="00883549">
        <w:rPr>
          <w:rFonts w:hint="eastAsia"/>
          <w:color w:val="000000" w:themeColor="text1"/>
        </w:rPr>
        <w:t>学生宿舍电话覆盖用户</w:t>
      </w:r>
      <w:r w:rsidRPr="00883549">
        <w:rPr>
          <w:color w:val="000000" w:themeColor="text1"/>
        </w:rPr>
        <w:t>+</w:t>
      </w:r>
      <w:r w:rsidRPr="00883549">
        <w:rPr>
          <w:rFonts w:hint="eastAsia"/>
          <w:color w:val="000000" w:themeColor="text1"/>
        </w:rPr>
        <w:t>其他宿舍电话覆盖用户】；</w:t>
      </w:r>
    </w:p>
    <w:p w14:paraId="0D67A0ED" w14:textId="77777777" w:rsidR="00963283" w:rsidRPr="00883549" w:rsidRDefault="00963283" w:rsidP="00DF05C0">
      <w:pPr>
        <w:ind w:firstLine="420"/>
        <w:rPr>
          <w:color w:val="000000" w:themeColor="text1"/>
        </w:rPr>
      </w:pPr>
      <w:proofErr w:type="gramStart"/>
      <w:r w:rsidRPr="00883549">
        <w:rPr>
          <w:rFonts w:hint="eastAsia"/>
          <w:color w:val="000000" w:themeColor="text1"/>
        </w:rPr>
        <w:t>子总体</w:t>
      </w:r>
      <w:proofErr w:type="gramEnd"/>
      <w:r w:rsidRPr="00883549">
        <w:rPr>
          <w:color w:val="000000" w:themeColor="text1"/>
        </w:rPr>
        <w:t>B</w:t>
      </w:r>
      <w:r w:rsidRPr="00883549">
        <w:rPr>
          <w:rFonts w:hint="eastAsia"/>
          <w:color w:val="000000" w:themeColor="text1"/>
        </w:rPr>
        <w:t>：被手机覆盖人群；</w:t>
      </w:r>
    </w:p>
    <w:p w14:paraId="5B955506" w14:textId="77777777" w:rsidR="00963283" w:rsidRPr="00883549" w:rsidRDefault="00963283" w:rsidP="00DF05C0">
      <w:pPr>
        <w:ind w:firstLine="420"/>
        <w:rPr>
          <w:color w:val="000000" w:themeColor="text1"/>
        </w:rPr>
      </w:pPr>
      <w:proofErr w:type="gramStart"/>
      <w:r w:rsidRPr="00883549">
        <w:rPr>
          <w:rFonts w:hint="eastAsia"/>
          <w:color w:val="000000" w:themeColor="text1"/>
        </w:rPr>
        <w:t>子总体</w:t>
      </w:r>
      <w:proofErr w:type="gramEnd"/>
      <w:r w:rsidRPr="00883549">
        <w:rPr>
          <w:color w:val="000000" w:themeColor="text1"/>
        </w:rPr>
        <w:t>C</w:t>
      </w:r>
      <w:r w:rsidRPr="00883549">
        <w:rPr>
          <w:rFonts w:hint="eastAsia"/>
          <w:color w:val="000000" w:themeColor="text1"/>
        </w:rPr>
        <w:t>：手机和住宅</w:t>
      </w:r>
      <w:proofErr w:type="gramStart"/>
      <w:r w:rsidRPr="00883549">
        <w:rPr>
          <w:rFonts w:hint="eastAsia"/>
          <w:color w:val="000000" w:themeColor="text1"/>
        </w:rPr>
        <w:t>固话共同</w:t>
      </w:r>
      <w:proofErr w:type="gramEnd"/>
      <w:r w:rsidRPr="00883549">
        <w:rPr>
          <w:rFonts w:hint="eastAsia"/>
          <w:color w:val="000000" w:themeColor="text1"/>
        </w:rPr>
        <w:t>覆盖人群【住宅固话覆盖人群和手机覆盖人群有重合，重合处为子总体</w:t>
      </w:r>
      <w:r w:rsidRPr="00883549">
        <w:rPr>
          <w:color w:val="000000" w:themeColor="text1"/>
        </w:rPr>
        <w:t>C</w:t>
      </w:r>
      <w:r w:rsidRPr="00883549">
        <w:rPr>
          <w:rFonts w:hint="eastAsia"/>
          <w:color w:val="000000" w:themeColor="text1"/>
        </w:rPr>
        <w:t>】，</w:t>
      </w:r>
      <w:r w:rsidRPr="00883549">
        <w:rPr>
          <w:color w:val="000000" w:themeColor="text1"/>
        </w:rPr>
        <w:t>C=A∩B</w:t>
      </w:r>
      <w:r w:rsidRPr="00883549">
        <w:rPr>
          <w:rFonts w:hint="eastAsia"/>
          <w:color w:val="000000" w:themeColor="text1"/>
        </w:rPr>
        <w:t>。</w:t>
      </w:r>
    </w:p>
    <w:p w14:paraId="0AEBB87A" w14:textId="77777777" w:rsidR="00963283" w:rsidRPr="00883549" w:rsidRDefault="00963283" w:rsidP="00DF05C0">
      <w:pPr>
        <w:ind w:firstLine="482"/>
        <w:rPr>
          <w:b/>
          <w:color w:val="000000" w:themeColor="text1"/>
          <w:sz w:val="24"/>
          <w:lang w:val="zh-CN"/>
        </w:rPr>
      </w:pPr>
      <w:r w:rsidRPr="00883549">
        <w:rPr>
          <w:rFonts w:hint="eastAsia"/>
          <w:b/>
          <w:color w:val="000000" w:themeColor="text1"/>
          <w:sz w:val="24"/>
          <w:lang w:val="zh-CN"/>
        </w:rPr>
        <w:t>1.2</w:t>
      </w:r>
      <w:r w:rsidRPr="00883549">
        <w:rPr>
          <w:b/>
          <w:color w:val="000000" w:themeColor="text1"/>
          <w:sz w:val="24"/>
          <w:lang w:val="zh-CN"/>
        </w:rPr>
        <w:tab/>
      </w:r>
      <w:r w:rsidRPr="00883549">
        <w:rPr>
          <w:rFonts w:hint="eastAsia"/>
          <w:b/>
          <w:color w:val="000000" w:themeColor="text1"/>
          <w:sz w:val="24"/>
          <w:lang w:val="zh-CN"/>
        </w:rPr>
        <w:t>抽样方式</w:t>
      </w:r>
    </w:p>
    <w:p w14:paraId="1010C603" w14:textId="77777777" w:rsidR="00963283" w:rsidRPr="00883549" w:rsidRDefault="00963283" w:rsidP="00DF05C0">
      <w:pPr>
        <w:ind w:firstLine="420"/>
        <w:rPr>
          <w:color w:val="000000" w:themeColor="text1"/>
        </w:rPr>
      </w:pPr>
      <w:r w:rsidRPr="00883549">
        <w:rPr>
          <w:color w:val="000000" w:themeColor="text1"/>
        </w:rPr>
        <w:t>CNNIC</w:t>
      </w:r>
      <w:r w:rsidRPr="00883549">
        <w:rPr>
          <w:rFonts w:hint="eastAsia"/>
          <w:color w:val="000000" w:themeColor="text1"/>
        </w:rPr>
        <w:t>针对</w:t>
      </w:r>
      <w:proofErr w:type="gramStart"/>
      <w:r w:rsidRPr="00883549">
        <w:rPr>
          <w:rFonts w:hint="eastAsia"/>
          <w:color w:val="000000" w:themeColor="text1"/>
        </w:rPr>
        <w:t>子总体</w:t>
      </w:r>
      <w:proofErr w:type="gramEnd"/>
      <w:r w:rsidRPr="00883549">
        <w:rPr>
          <w:color w:val="000000" w:themeColor="text1"/>
        </w:rPr>
        <w:t>A</w:t>
      </w:r>
      <w:r w:rsidRPr="00883549">
        <w:rPr>
          <w:rFonts w:hint="eastAsia"/>
          <w:color w:val="000000" w:themeColor="text1"/>
        </w:rPr>
        <w:t>、</w:t>
      </w:r>
      <w:r w:rsidRPr="00883549">
        <w:rPr>
          <w:color w:val="000000" w:themeColor="text1"/>
        </w:rPr>
        <w:t>B</w:t>
      </w:r>
      <w:r w:rsidRPr="00883549">
        <w:rPr>
          <w:rFonts w:hint="eastAsia"/>
          <w:color w:val="000000" w:themeColor="text1"/>
        </w:rPr>
        <w:t>、</w:t>
      </w:r>
      <w:r w:rsidRPr="00883549">
        <w:rPr>
          <w:color w:val="000000" w:themeColor="text1"/>
        </w:rPr>
        <w:t>C</w:t>
      </w:r>
      <w:r w:rsidRPr="00883549">
        <w:rPr>
          <w:rFonts w:hint="eastAsia"/>
          <w:color w:val="000000" w:themeColor="text1"/>
        </w:rPr>
        <w:t>进行调查，为最大限度地覆盖网民群体，采用双重抽样</w:t>
      </w:r>
      <w:proofErr w:type="gramStart"/>
      <w:r w:rsidRPr="00883549">
        <w:rPr>
          <w:rFonts w:hint="eastAsia"/>
          <w:color w:val="000000" w:themeColor="text1"/>
        </w:rPr>
        <w:t>框方式</w:t>
      </w:r>
      <w:proofErr w:type="gramEnd"/>
      <w:r w:rsidRPr="00883549">
        <w:rPr>
          <w:rFonts w:hint="eastAsia"/>
          <w:color w:val="000000" w:themeColor="text1"/>
        </w:rPr>
        <w:t>进行调研。采用的第一个抽样框是固定住宅电话名单，调查</w:t>
      </w:r>
      <w:proofErr w:type="gramStart"/>
      <w:r w:rsidRPr="00883549">
        <w:rPr>
          <w:rFonts w:hint="eastAsia"/>
          <w:color w:val="000000" w:themeColor="text1"/>
        </w:rPr>
        <w:t>子总体</w:t>
      </w:r>
      <w:proofErr w:type="gramEnd"/>
      <w:r w:rsidRPr="00883549">
        <w:rPr>
          <w:color w:val="000000" w:themeColor="text1"/>
        </w:rPr>
        <w:t>A</w:t>
      </w:r>
      <w:r w:rsidRPr="00883549">
        <w:rPr>
          <w:rFonts w:hint="eastAsia"/>
          <w:color w:val="000000" w:themeColor="text1"/>
        </w:rPr>
        <w:t>。采用的第二个抽样框是移动电话名单，调查</w:t>
      </w:r>
      <w:proofErr w:type="gramStart"/>
      <w:r w:rsidRPr="00883549">
        <w:rPr>
          <w:rFonts w:hint="eastAsia"/>
          <w:color w:val="000000" w:themeColor="text1"/>
        </w:rPr>
        <w:t>子总体</w:t>
      </w:r>
      <w:proofErr w:type="gramEnd"/>
      <w:r w:rsidRPr="00883549">
        <w:rPr>
          <w:color w:val="000000" w:themeColor="text1"/>
        </w:rPr>
        <w:t>B</w:t>
      </w:r>
      <w:r w:rsidRPr="00883549">
        <w:rPr>
          <w:rFonts w:hint="eastAsia"/>
          <w:color w:val="000000" w:themeColor="text1"/>
        </w:rPr>
        <w:t>。</w:t>
      </w:r>
    </w:p>
    <w:p w14:paraId="6E892293" w14:textId="77777777" w:rsidR="00963283" w:rsidRPr="00883549" w:rsidRDefault="00963283" w:rsidP="00DF05C0">
      <w:pPr>
        <w:ind w:firstLine="420"/>
        <w:rPr>
          <w:color w:val="000000" w:themeColor="text1"/>
        </w:rPr>
      </w:pPr>
      <w:r w:rsidRPr="00883549">
        <w:rPr>
          <w:rFonts w:hint="eastAsia"/>
          <w:color w:val="000000" w:themeColor="text1"/>
        </w:rPr>
        <w:t>对于固定电话覆盖群体，采用分层二阶段抽样方式。为保证所抽取的样本具有足够的代表性，将中国内地（大陆）地区按省、自治区和直辖市分为</w:t>
      </w:r>
      <w:r w:rsidRPr="00883549">
        <w:rPr>
          <w:color w:val="000000" w:themeColor="text1"/>
        </w:rPr>
        <w:t>31</w:t>
      </w:r>
      <w:r w:rsidRPr="00883549">
        <w:rPr>
          <w:rFonts w:hint="eastAsia"/>
          <w:color w:val="000000" w:themeColor="text1"/>
        </w:rPr>
        <w:t>层，各层独立抽取样本。</w:t>
      </w:r>
    </w:p>
    <w:p w14:paraId="1E00582B" w14:textId="77777777" w:rsidR="00963283" w:rsidRPr="00883549" w:rsidRDefault="00963283" w:rsidP="00DF05C0">
      <w:pPr>
        <w:ind w:firstLine="420"/>
        <w:rPr>
          <w:color w:val="000000" w:themeColor="text1"/>
        </w:rPr>
      </w:pPr>
      <w:r w:rsidRPr="00883549">
        <w:rPr>
          <w:rFonts w:hint="eastAsia"/>
          <w:color w:val="000000" w:themeColor="text1"/>
        </w:rPr>
        <w:lastRenderedPageBreak/>
        <w:t>省内采取样本自加权的抽样方式。各地市州（包括所辖区、县）样本量根据该城市固定住宅电话覆盖的</w:t>
      </w:r>
      <w:r w:rsidRPr="00883549">
        <w:rPr>
          <w:color w:val="000000" w:themeColor="text1"/>
        </w:rPr>
        <w:t>6</w:t>
      </w:r>
      <w:r w:rsidRPr="00883549">
        <w:rPr>
          <w:rFonts w:hint="eastAsia"/>
          <w:color w:val="000000" w:themeColor="text1"/>
        </w:rPr>
        <w:t>周岁及以上人口数占全省总覆盖人口数的比例分配。</w:t>
      </w:r>
    </w:p>
    <w:p w14:paraId="0E43195B" w14:textId="77777777" w:rsidR="00963283" w:rsidRPr="00883549" w:rsidRDefault="00963283" w:rsidP="00DF05C0">
      <w:pPr>
        <w:ind w:firstLine="420"/>
        <w:rPr>
          <w:color w:val="000000" w:themeColor="text1"/>
        </w:rPr>
      </w:pPr>
      <w:r w:rsidRPr="00883549">
        <w:rPr>
          <w:rFonts w:hint="eastAsia"/>
          <w:color w:val="000000" w:themeColor="text1"/>
        </w:rPr>
        <w:t>对于手机覆盖群体，抽样方式与固定电话群体类似，也将中国内地（大陆）地区按省、自治区和直辖市分为</w:t>
      </w:r>
      <w:r w:rsidRPr="00883549">
        <w:rPr>
          <w:color w:val="000000" w:themeColor="text1"/>
        </w:rPr>
        <w:t>31</w:t>
      </w:r>
      <w:r w:rsidRPr="00883549">
        <w:rPr>
          <w:rFonts w:hint="eastAsia"/>
          <w:color w:val="000000" w:themeColor="text1"/>
        </w:rPr>
        <w:t>层，各层独立抽取样本。省内按照各地市居民人口所占比例分配样本，使省内样本分配符合自加权。</w:t>
      </w:r>
    </w:p>
    <w:p w14:paraId="3F306038" w14:textId="77777777" w:rsidR="00963283" w:rsidRPr="00883549" w:rsidRDefault="00963283" w:rsidP="00DF05C0">
      <w:pPr>
        <w:ind w:firstLine="420"/>
        <w:rPr>
          <w:color w:val="000000" w:themeColor="text1"/>
        </w:rPr>
      </w:pPr>
      <w:r w:rsidRPr="00883549">
        <w:rPr>
          <w:rFonts w:hint="eastAsia"/>
          <w:color w:val="000000" w:themeColor="text1"/>
        </w:rPr>
        <w:t>为了保证每个地市州内的电话号码被抽中的机会近似相同，使电话多的局号被抽中的机会多，同时也考虑到了访问实施工作的操作性，在各地市州内电话号码的抽取按以下步骤进行：</w:t>
      </w:r>
    </w:p>
    <w:p w14:paraId="3DE82BF8" w14:textId="77777777" w:rsidR="00963283" w:rsidRPr="00883549" w:rsidRDefault="00963283" w:rsidP="00DF05C0">
      <w:pPr>
        <w:ind w:firstLine="420"/>
        <w:rPr>
          <w:color w:val="000000" w:themeColor="text1"/>
        </w:rPr>
      </w:pPr>
      <w:r w:rsidRPr="00883549">
        <w:rPr>
          <w:rFonts w:hint="eastAsia"/>
          <w:color w:val="000000" w:themeColor="text1"/>
        </w:rPr>
        <w:t>手机群体调研方式是在每个地市州中，抽取全部手机局号；结合每个地市州的有效样本量，生成一定数量的四位随机数，与每个地市州的手机局号相结合，构成号码库（局号</w:t>
      </w:r>
      <w:r w:rsidRPr="00883549">
        <w:rPr>
          <w:color w:val="000000" w:themeColor="text1"/>
        </w:rPr>
        <w:t>+4</w:t>
      </w:r>
      <w:r w:rsidRPr="00883549">
        <w:rPr>
          <w:rFonts w:hint="eastAsia"/>
          <w:color w:val="000000" w:themeColor="text1"/>
        </w:rPr>
        <w:t>位随机数）；对所生成的号码库进行随机排序；拨打访问随机排序后的号码库。固定电话群体调研方式与手机群体相似，同样是生成随机数与局号组成电话号码，拨打访问这些电话号码。但为了不重复抽样，此处只访问住宅固定电话。</w:t>
      </w:r>
    </w:p>
    <w:p w14:paraId="0EEBAAF4" w14:textId="77777777" w:rsidR="00963283" w:rsidRPr="00883549" w:rsidRDefault="00963283" w:rsidP="00DF05C0">
      <w:pPr>
        <w:ind w:firstLine="420"/>
        <w:rPr>
          <w:color w:val="000000" w:themeColor="text1"/>
        </w:rPr>
      </w:pPr>
      <w:r w:rsidRPr="00883549">
        <w:rPr>
          <w:rFonts w:hint="eastAsia"/>
          <w:color w:val="000000" w:themeColor="text1"/>
        </w:rPr>
        <w:t>网民</w:t>
      </w:r>
      <w:r w:rsidRPr="00883549">
        <w:rPr>
          <w:color w:val="000000" w:themeColor="text1"/>
        </w:rPr>
        <w:t>规模</w:t>
      </w:r>
      <w:r w:rsidRPr="00883549">
        <w:rPr>
          <w:rFonts w:hint="eastAsia"/>
          <w:color w:val="000000" w:themeColor="text1"/>
        </w:rPr>
        <w:t>根据各省统计局最新公布的人口属性结构，进行多变量联合加权的方法进行统计推算。</w:t>
      </w:r>
    </w:p>
    <w:p w14:paraId="020A0EAA" w14:textId="77777777" w:rsidR="00963283" w:rsidRPr="00883549" w:rsidRDefault="00963283" w:rsidP="00DF05C0">
      <w:pPr>
        <w:ind w:firstLine="482"/>
        <w:rPr>
          <w:b/>
          <w:color w:val="000000" w:themeColor="text1"/>
          <w:sz w:val="24"/>
          <w:lang w:val="zh-CN"/>
        </w:rPr>
      </w:pPr>
      <w:r w:rsidRPr="00883549">
        <w:rPr>
          <w:rFonts w:hint="eastAsia"/>
          <w:b/>
          <w:color w:val="000000" w:themeColor="text1"/>
          <w:sz w:val="24"/>
          <w:lang w:val="zh-CN"/>
        </w:rPr>
        <w:t>1</w:t>
      </w:r>
      <w:r w:rsidRPr="00883549">
        <w:rPr>
          <w:b/>
          <w:color w:val="000000" w:themeColor="text1"/>
          <w:sz w:val="24"/>
          <w:lang w:val="zh-CN"/>
        </w:rPr>
        <w:t>.3</w:t>
      </w:r>
      <w:r w:rsidRPr="00883549">
        <w:rPr>
          <w:b/>
          <w:color w:val="000000" w:themeColor="text1"/>
          <w:sz w:val="24"/>
          <w:lang w:val="zh-CN"/>
        </w:rPr>
        <w:tab/>
      </w:r>
      <w:r w:rsidRPr="00883549">
        <w:rPr>
          <w:rFonts w:hint="eastAsia"/>
          <w:b/>
          <w:color w:val="000000" w:themeColor="text1"/>
          <w:sz w:val="24"/>
          <w:lang w:val="zh-CN"/>
        </w:rPr>
        <w:t>抽样</w:t>
      </w:r>
      <w:r w:rsidRPr="00883549">
        <w:rPr>
          <w:b/>
          <w:color w:val="000000" w:themeColor="text1"/>
          <w:sz w:val="24"/>
          <w:lang w:val="zh-CN"/>
        </w:rPr>
        <w:t>误差</w:t>
      </w:r>
    </w:p>
    <w:p w14:paraId="56E12FD3" w14:textId="27937268" w:rsidR="00963283" w:rsidRPr="00883549" w:rsidRDefault="00963283" w:rsidP="00DF05C0">
      <w:pPr>
        <w:ind w:firstLine="420"/>
        <w:rPr>
          <w:rFonts w:eastAsia="楷体_GB2312"/>
          <w:color w:val="000000" w:themeColor="text1"/>
          <w:sz w:val="30"/>
          <w:szCs w:val="30"/>
        </w:rPr>
      </w:pPr>
      <w:r w:rsidRPr="00883549">
        <w:rPr>
          <w:rFonts w:hint="eastAsia"/>
          <w:color w:val="000000" w:themeColor="text1"/>
          <w:lang w:val="zh-CN"/>
        </w:rPr>
        <w:t>根据抽样设计</w:t>
      </w:r>
      <w:r w:rsidRPr="00883549">
        <w:rPr>
          <w:color w:val="000000" w:themeColor="text1"/>
          <w:lang w:val="zh-CN"/>
        </w:rPr>
        <w:t>分析计算，网民个人调查结果中，比例</w:t>
      </w:r>
      <w:proofErr w:type="gramStart"/>
      <w:r w:rsidRPr="00883549">
        <w:rPr>
          <w:rFonts w:hint="eastAsia"/>
          <w:color w:val="000000" w:themeColor="text1"/>
          <w:lang w:val="zh-CN"/>
        </w:rPr>
        <w:t>型</w:t>
      </w:r>
      <w:r w:rsidRPr="00883549">
        <w:rPr>
          <w:color w:val="000000" w:themeColor="text1"/>
          <w:lang w:val="zh-CN"/>
        </w:rPr>
        <w:t>目标量</w:t>
      </w:r>
      <w:proofErr w:type="gramEnd"/>
      <w:r w:rsidRPr="00883549">
        <w:rPr>
          <w:color w:val="000000" w:themeColor="text1"/>
          <w:lang w:val="zh-CN"/>
        </w:rPr>
        <w:t>（</w:t>
      </w:r>
      <w:r w:rsidRPr="00883549">
        <w:rPr>
          <w:rFonts w:hint="eastAsia"/>
          <w:color w:val="000000" w:themeColor="text1"/>
          <w:lang w:val="zh-CN"/>
        </w:rPr>
        <w:t>如</w:t>
      </w:r>
      <w:r w:rsidRPr="00883549">
        <w:rPr>
          <w:color w:val="000000" w:themeColor="text1"/>
          <w:lang w:val="zh-CN"/>
        </w:rPr>
        <w:t>网民普及率）</w:t>
      </w:r>
      <w:r w:rsidRPr="00883549">
        <w:rPr>
          <w:rFonts w:hint="eastAsia"/>
          <w:color w:val="000000" w:themeColor="text1"/>
          <w:lang w:val="zh-CN"/>
        </w:rPr>
        <w:t>估计</w:t>
      </w:r>
      <w:r w:rsidRPr="00883549">
        <w:rPr>
          <w:color w:val="000000" w:themeColor="text1"/>
          <w:lang w:val="zh-CN"/>
        </w:rPr>
        <w:t>在置信度为</w:t>
      </w:r>
      <w:r w:rsidRPr="00883549">
        <w:rPr>
          <w:rFonts w:hint="eastAsia"/>
          <w:color w:val="000000" w:themeColor="text1"/>
          <w:lang w:val="zh-CN"/>
        </w:rPr>
        <w:t>95</w:t>
      </w:r>
      <w:r w:rsidRPr="00883549">
        <w:rPr>
          <w:color w:val="000000" w:themeColor="text1"/>
          <w:lang w:val="zh-CN"/>
        </w:rPr>
        <w:t>%</w:t>
      </w:r>
      <w:r w:rsidRPr="00883549">
        <w:rPr>
          <w:color w:val="000000" w:themeColor="text1"/>
          <w:lang w:val="zh-CN"/>
        </w:rPr>
        <w:t>时的最大允许绝对误差为</w:t>
      </w:r>
      <w:r w:rsidR="0074019E" w:rsidRPr="00883549">
        <w:rPr>
          <w:color w:val="000000" w:themeColor="text1"/>
          <w:lang w:val="zh-CN"/>
        </w:rPr>
        <w:t>0.35</w:t>
      </w:r>
      <w:r w:rsidRPr="00883549">
        <w:rPr>
          <w:rFonts w:hint="eastAsia"/>
          <w:color w:val="000000" w:themeColor="text1"/>
          <w:lang w:val="zh-CN"/>
        </w:rPr>
        <w:t>个百分点</w:t>
      </w:r>
      <w:r w:rsidRPr="00883549">
        <w:rPr>
          <w:color w:val="000000" w:themeColor="text1"/>
          <w:lang w:val="zh-CN"/>
        </w:rPr>
        <w:t>。由此可推出其他各种类型目标量（</w:t>
      </w:r>
      <w:r w:rsidRPr="00883549">
        <w:rPr>
          <w:rFonts w:hint="eastAsia"/>
          <w:color w:val="000000" w:themeColor="text1"/>
          <w:lang w:val="zh-CN"/>
        </w:rPr>
        <w:t>如</w:t>
      </w:r>
      <w:r w:rsidRPr="00883549">
        <w:rPr>
          <w:color w:val="000000" w:themeColor="text1"/>
          <w:lang w:val="zh-CN"/>
        </w:rPr>
        <w:t>网民规模）</w:t>
      </w:r>
      <w:r w:rsidRPr="00883549">
        <w:rPr>
          <w:rFonts w:hint="eastAsia"/>
          <w:color w:val="000000" w:themeColor="text1"/>
          <w:lang w:val="zh-CN"/>
        </w:rPr>
        <w:t>估计</w:t>
      </w:r>
      <w:r w:rsidRPr="00883549">
        <w:rPr>
          <w:color w:val="000000" w:themeColor="text1"/>
          <w:lang w:val="zh-CN"/>
        </w:rPr>
        <w:t>的误差范围。</w:t>
      </w:r>
    </w:p>
    <w:p w14:paraId="17F4A7F8" w14:textId="77777777" w:rsidR="00963283" w:rsidRPr="00883549" w:rsidRDefault="00963283" w:rsidP="00DF05C0">
      <w:pPr>
        <w:ind w:firstLine="482"/>
        <w:rPr>
          <w:b/>
          <w:color w:val="000000" w:themeColor="text1"/>
          <w:sz w:val="24"/>
          <w:lang w:val="zh-CN"/>
        </w:rPr>
      </w:pPr>
      <w:r w:rsidRPr="00883549">
        <w:rPr>
          <w:rFonts w:hint="eastAsia"/>
          <w:b/>
          <w:color w:val="000000" w:themeColor="text1"/>
          <w:sz w:val="24"/>
          <w:lang w:val="zh-CN"/>
        </w:rPr>
        <w:t>1.</w:t>
      </w:r>
      <w:r w:rsidRPr="00883549">
        <w:rPr>
          <w:b/>
          <w:color w:val="000000" w:themeColor="text1"/>
          <w:sz w:val="24"/>
          <w:lang w:val="zh-CN"/>
        </w:rPr>
        <w:t>4</w:t>
      </w:r>
      <w:r w:rsidRPr="00883549">
        <w:rPr>
          <w:b/>
          <w:color w:val="000000" w:themeColor="text1"/>
          <w:sz w:val="24"/>
          <w:lang w:val="zh-CN"/>
        </w:rPr>
        <w:tab/>
      </w:r>
      <w:r w:rsidRPr="00883549">
        <w:rPr>
          <w:rFonts w:hint="eastAsia"/>
          <w:b/>
          <w:color w:val="000000" w:themeColor="text1"/>
          <w:sz w:val="24"/>
          <w:lang w:val="zh-CN"/>
        </w:rPr>
        <w:t>调查方式</w:t>
      </w:r>
    </w:p>
    <w:p w14:paraId="1FDC984F" w14:textId="77777777" w:rsidR="00963283" w:rsidRPr="00883549" w:rsidRDefault="00963283" w:rsidP="00DF05C0">
      <w:pPr>
        <w:ind w:firstLine="420"/>
        <w:rPr>
          <w:color w:val="000000" w:themeColor="text1"/>
        </w:rPr>
      </w:pPr>
      <w:r w:rsidRPr="00883549">
        <w:rPr>
          <w:rFonts w:hint="eastAsia"/>
          <w:color w:val="000000" w:themeColor="text1"/>
        </w:rPr>
        <w:t>通过计算机辅助电话访问系统（</w:t>
      </w:r>
      <w:r w:rsidRPr="00883549">
        <w:rPr>
          <w:color w:val="000000" w:themeColor="text1"/>
        </w:rPr>
        <w:t>CATI</w:t>
      </w:r>
      <w:r w:rsidRPr="00883549">
        <w:rPr>
          <w:rFonts w:hint="eastAsia"/>
          <w:color w:val="000000" w:themeColor="text1"/>
        </w:rPr>
        <w:t>）进行调查。</w:t>
      </w:r>
    </w:p>
    <w:p w14:paraId="6CCBBF8D" w14:textId="77777777" w:rsidR="00963283" w:rsidRPr="00883549" w:rsidRDefault="00963283" w:rsidP="00DF05C0">
      <w:pPr>
        <w:ind w:firstLine="482"/>
        <w:rPr>
          <w:b/>
          <w:color w:val="000000" w:themeColor="text1"/>
          <w:sz w:val="24"/>
          <w:lang w:val="zh-CN"/>
        </w:rPr>
      </w:pPr>
      <w:r w:rsidRPr="00883549">
        <w:rPr>
          <w:rFonts w:hint="eastAsia"/>
          <w:b/>
          <w:color w:val="000000" w:themeColor="text1"/>
          <w:sz w:val="24"/>
          <w:lang w:val="zh-CN"/>
        </w:rPr>
        <w:t>1.</w:t>
      </w:r>
      <w:r w:rsidRPr="00883549">
        <w:rPr>
          <w:b/>
          <w:color w:val="000000" w:themeColor="text1"/>
          <w:sz w:val="24"/>
          <w:lang w:val="zh-CN"/>
        </w:rPr>
        <w:t>5</w:t>
      </w:r>
      <w:r w:rsidRPr="00883549">
        <w:rPr>
          <w:b/>
          <w:color w:val="000000" w:themeColor="text1"/>
          <w:sz w:val="24"/>
          <w:lang w:val="zh-CN"/>
        </w:rPr>
        <w:tab/>
      </w:r>
      <w:r w:rsidRPr="00883549">
        <w:rPr>
          <w:rFonts w:hint="eastAsia"/>
          <w:b/>
          <w:color w:val="000000" w:themeColor="text1"/>
          <w:sz w:val="24"/>
          <w:lang w:val="zh-CN"/>
        </w:rPr>
        <w:t>调查总体和目标总体的差异</w:t>
      </w:r>
    </w:p>
    <w:p w14:paraId="5F806E8B" w14:textId="77777777" w:rsidR="00963283" w:rsidRPr="00883549" w:rsidRDefault="00963283" w:rsidP="00DF05C0">
      <w:pPr>
        <w:ind w:firstLine="420"/>
        <w:rPr>
          <w:rFonts w:eastAsia="楷体_GB2312"/>
          <w:color w:val="000000" w:themeColor="text1"/>
          <w:sz w:val="30"/>
          <w:szCs w:val="30"/>
        </w:rPr>
      </w:pPr>
      <w:r w:rsidRPr="00883549">
        <w:rPr>
          <w:color w:val="000000" w:themeColor="text1"/>
        </w:rPr>
        <w:t>CNNIC</w:t>
      </w:r>
      <w:r w:rsidRPr="00883549">
        <w:rPr>
          <w:rFonts w:hint="eastAsia"/>
          <w:color w:val="000000" w:themeColor="text1"/>
        </w:rPr>
        <w:t>在</w:t>
      </w:r>
      <w:r w:rsidRPr="00883549">
        <w:rPr>
          <w:color w:val="000000" w:themeColor="text1"/>
        </w:rPr>
        <w:t>2005</w:t>
      </w:r>
      <w:r w:rsidRPr="00883549">
        <w:rPr>
          <w:rFonts w:hint="eastAsia"/>
          <w:color w:val="000000" w:themeColor="text1"/>
        </w:rPr>
        <w:t>年</w:t>
      </w:r>
      <w:proofErr w:type="gramStart"/>
      <w:r w:rsidRPr="00883549">
        <w:rPr>
          <w:rFonts w:hint="eastAsia"/>
          <w:color w:val="000000" w:themeColor="text1"/>
        </w:rPr>
        <w:t>末曾</w:t>
      </w:r>
      <w:proofErr w:type="gramEnd"/>
      <w:r w:rsidRPr="00883549">
        <w:rPr>
          <w:rFonts w:hint="eastAsia"/>
          <w:color w:val="000000" w:themeColor="text1"/>
        </w:rPr>
        <w:t>经对电话无法覆盖人群进行过研究，此群体中网民规模很小，随着我国通信业的发展，目前该群体的规模逐步缩减。因此本次调查研究有一个前提假设，即：针对该项研究，</w:t>
      </w:r>
      <w:proofErr w:type="gramStart"/>
      <w:r w:rsidRPr="00883549">
        <w:rPr>
          <w:rFonts w:hint="eastAsia"/>
          <w:color w:val="000000" w:themeColor="text1"/>
        </w:rPr>
        <w:t>固话和</w:t>
      </w:r>
      <w:proofErr w:type="gramEnd"/>
      <w:r w:rsidRPr="00883549">
        <w:rPr>
          <w:rFonts w:hint="eastAsia"/>
          <w:color w:val="000000" w:themeColor="text1"/>
        </w:rPr>
        <w:t>手机无法覆盖人群中的网民在统计中可以忽略不计。</w:t>
      </w:r>
    </w:p>
    <w:p w14:paraId="5D1DC11B" w14:textId="77777777" w:rsidR="00963283" w:rsidRPr="00883549" w:rsidRDefault="00963283" w:rsidP="00DF05C0">
      <w:pPr>
        <w:keepLines/>
        <w:numPr>
          <w:ilvl w:val="0"/>
          <w:numId w:val="25"/>
        </w:numPr>
        <w:topLinePunct/>
        <w:snapToGrid w:val="0"/>
        <w:spacing w:before="320" w:after="200"/>
        <w:ind w:left="0" w:firstLineChars="0" w:firstLine="0"/>
        <w:outlineLvl w:val="2"/>
        <w:rPr>
          <w:rFonts w:eastAsia="楷体_GB2312"/>
          <w:color w:val="000000" w:themeColor="text1"/>
          <w:sz w:val="30"/>
          <w:szCs w:val="30"/>
        </w:rPr>
      </w:pPr>
      <w:bookmarkStart w:id="677" w:name="_Toc122418734"/>
      <w:bookmarkStart w:id="678" w:name="_Toc128662699"/>
      <w:bookmarkStart w:id="679" w:name="_Toc130371110"/>
      <w:r w:rsidRPr="00883549">
        <w:rPr>
          <w:rFonts w:eastAsia="楷体_GB2312" w:hint="eastAsia"/>
          <w:color w:val="000000" w:themeColor="text1"/>
          <w:sz w:val="30"/>
          <w:szCs w:val="30"/>
        </w:rPr>
        <w:t>网上自动搜索与统计数据上报</w:t>
      </w:r>
      <w:bookmarkEnd w:id="677"/>
      <w:bookmarkEnd w:id="678"/>
      <w:bookmarkEnd w:id="679"/>
    </w:p>
    <w:p w14:paraId="59861740" w14:textId="77777777" w:rsidR="00963283" w:rsidRPr="00883549" w:rsidRDefault="00963283" w:rsidP="00DF05C0">
      <w:pPr>
        <w:ind w:firstLine="420"/>
        <w:rPr>
          <w:color w:val="000000" w:themeColor="text1"/>
        </w:rPr>
      </w:pPr>
      <w:r w:rsidRPr="00883549">
        <w:rPr>
          <w:rFonts w:hint="eastAsia"/>
          <w:color w:val="000000" w:themeColor="text1"/>
        </w:rPr>
        <w:t>网上自动搜索主要是对网站数量进行技术统计，而统计上报数据主要包括</w:t>
      </w:r>
      <w:r w:rsidRPr="00883549">
        <w:rPr>
          <w:color w:val="000000" w:themeColor="text1"/>
        </w:rPr>
        <w:t>IP</w:t>
      </w:r>
      <w:r w:rsidRPr="00883549">
        <w:rPr>
          <w:rFonts w:hint="eastAsia"/>
          <w:color w:val="000000" w:themeColor="text1"/>
        </w:rPr>
        <w:t>地址数和</w:t>
      </w:r>
      <w:r w:rsidRPr="00883549">
        <w:rPr>
          <w:color w:val="000000" w:themeColor="text1"/>
        </w:rPr>
        <w:t>域名数</w:t>
      </w:r>
      <w:r w:rsidRPr="00883549">
        <w:rPr>
          <w:rFonts w:hint="eastAsia"/>
          <w:color w:val="000000" w:themeColor="text1"/>
        </w:rPr>
        <w:t>。</w:t>
      </w:r>
    </w:p>
    <w:p w14:paraId="0836E86A" w14:textId="77777777" w:rsidR="00963283" w:rsidRPr="00883549" w:rsidRDefault="00963283" w:rsidP="00DF05C0">
      <w:pPr>
        <w:ind w:firstLine="482"/>
        <w:rPr>
          <w:b/>
          <w:color w:val="000000" w:themeColor="text1"/>
          <w:sz w:val="24"/>
          <w:lang w:val="zh-CN"/>
        </w:rPr>
      </w:pPr>
      <w:r w:rsidRPr="00883549">
        <w:rPr>
          <w:b/>
          <w:color w:val="000000" w:themeColor="text1"/>
          <w:sz w:val="24"/>
          <w:lang w:val="zh-CN"/>
        </w:rPr>
        <w:lastRenderedPageBreak/>
        <w:t>2</w:t>
      </w:r>
      <w:r w:rsidRPr="00883549">
        <w:rPr>
          <w:rFonts w:hint="eastAsia"/>
          <w:b/>
          <w:color w:val="000000" w:themeColor="text1"/>
          <w:sz w:val="24"/>
          <w:lang w:val="zh-CN"/>
        </w:rPr>
        <w:t>.1</w:t>
      </w:r>
      <w:r w:rsidRPr="00883549">
        <w:rPr>
          <w:rFonts w:hint="eastAsia"/>
          <w:b/>
          <w:color w:val="000000" w:themeColor="text1"/>
          <w:sz w:val="24"/>
          <w:lang w:val="zh-CN"/>
        </w:rPr>
        <w:tab/>
      </w:r>
      <w:r w:rsidRPr="00883549">
        <w:rPr>
          <w:b/>
          <w:color w:val="000000" w:themeColor="text1"/>
          <w:sz w:val="24"/>
          <w:lang w:val="zh-CN"/>
        </w:rPr>
        <w:t>IP</w:t>
      </w:r>
      <w:r w:rsidRPr="00883549">
        <w:rPr>
          <w:rFonts w:hint="eastAsia"/>
          <w:b/>
          <w:color w:val="000000" w:themeColor="text1"/>
          <w:sz w:val="24"/>
          <w:lang w:val="zh-CN"/>
        </w:rPr>
        <w:t>地址总数</w:t>
      </w:r>
    </w:p>
    <w:p w14:paraId="3D7EEF25" w14:textId="77777777" w:rsidR="00963283" w:rsidRPr="00883549" w:rsidRDefault="00963283" w:rsidP="00DF05C0">
      <w:pPr>
        <w:ind w:firstLine="420"/>
        <w:rPr>
          <w:color w:val="000000" w:themeColor="text1"/>
        </w:rPr>
      </w:pPr>
      <w:r w:rsidRPr="00883549">
        <w:rPr>
          <w:color w:val="000000" w:themeColor="text1"/>
        </w:rPr>
        <w:t>IP</w:t>
      </w:r>
      <w:r w:rsidRPr="00883549">
        <w:rPr>
          <w:rFonts w:hint="eastAsia"/>
          <w:color w:val="000000" w:themeColor="text1"/>
        </w:rPr>
        <w:t>地址分省统计的数据来自亚太互联网络信息中心（</w:t>
      </w:r>
      <w:r w:rsidRPr="00883549">
        <w:rPr>
          <w:color w:val="000000" w:themeColor="text1"/>
        </w:rPr>
        <w:t>APNIC</w:t>
      </w:r>
      <w:r w:rsidRPr="00883549">
        <w:rPr>
          <w:rFonts w:hint="eastAsia"/>
          <w:color w:val="000000" w:themeColor="text1"/>
        </w:rPr>
        <w:t>）和中国互联网络信息中心（</w:t>
      </w:r>
      <w:r w:rsidRPr="00883549">
        <w:rPr>
          <w:color w:val="000000" w:themeColor="text1"/>
        </w:rPr>
        <w:t>CNNIC</w:t>
      </w:r>
      <w:r w:rsidRPr="00883549">
        <w:rPr>
          <w:rFonts w:hint="eastAsia"/>
          <w:color w:val="000000" w:themeColor="text1"/>
        </w:rPr>
        <w:t>）</w:t>
      </w:r>
      <w:r w:rsidRPr="00883549">
        <w:rPr>
          <w:color w:val="000000" w:themeColor="text1"/>
        </w:rPr>
        <w:t>IP</w:t>
      </w:r>
      <w:r w:rsidRPr="00883549">
        <w:rPr>
          <w:rFonts w:hint="eastAsia"/>
          <w:color w:val="000000" w:themeColor="text1"/>
        </w:rPr>
        <w:t>地址数据库。将两个数据库中已经注册且可以判明地址所属省份的数据，按省分别相加得到分省数据。由于地址分配使用是动态过程，所统计数据仅供参考。同时，</w:t>
      </w:r>
      <w:r w:rsidRPr="00883549">
        <w:rPr>
          <w:color w:val="000000" w:themeColor="text1"/>
        </w:rPr>
        <w:t>IP</w:t>
      </w:r>
      <w:r w:rsidRPr="00883549">
        <w:rPr>
          <w:rFonts w:hint="eastAsia"/>
          <w:color w:val="000000" w:themeColor="text1"/>
        </w:rPr>
        <w:t>地址的国家主管部门工业和信息化部也会要求我国</w:t>
      </w:r>
      <w:r w:rsidRPr="00883549">
        <w:rPr>
          <w:color w:val="000000" w:themeColor="text1"/>
        </w:rPr>
        <w:t>IP</w:t>
      </w:r>
      <w:r w:rsidRPr="00883549">
        <w:rPr>
          <w:rFonts w:hint="eastAsia"/>
          <w:color w:val="000000" w:themeColor="text1"/>
        </w:rPr>
        <w:t>地址分配单位每半年上报一次其拥有的</w:t>
      </w:r>
      <w:r w:rsidRPr="00883549">
        <w:rPr>
          <w:color w:val="000000" w:themeColor="text1"/>
        </w:rPr>
        <w:t>IP</w:t>
      </w:r>
      <w:r w:rsidRPr="00883549">
        <w:rPr>
          <w:rFonts w:hint="eastAsia"/>
          <w:color w:val="000000" w:themeColor="text1"/>
        </w:rPr>
        <w:t>地址数。为确保</w:t>
      </w:r>
      <w:r w:rsidRPr="00883549">
        <w:rPr>
          <w:color w:val="000000" w:themeColor="text1"/>
        </w:rPr>
        <w:t>IP</w:t>
      </w:r>
      <w:r w:rsidRPr="00883549">
        <w:rPr>
          <w:rFonts w:hint="eastAsia"/>
          <w:color w:val="000000" w:themeColor="text1"/>
        </w:rPr>
        <w:t>数据准确，</w:t>
      </w:r>
      <w:r w:rsidRPr="00883549">
        <w:rPr>
          <w:color w:val="000000" w:themeColor="text1"/>
        </w:rPr>
        <w:t>CNNIC</w:t>
      </w:r>
      <w:r w:rsidRPr="00883549">
        <w:rPr>
          <w:rFonts w:hint="eastAsia"/>
          <w:color w:val="000000" w:themeColor="text1"/>
        </w:rPr>
        <w:t>会将来自</w:t>
      </w:r>
      <w:r w:rsidRPr="00883549">
        <w:rPr>
          <w:color w:val="000000" w:themeColor="text1"/>
        </w:rPr>
        <w:t>APNIC</w:t>
      </w:r>
      <w:r w:rsidRPr="00883549">
        <w:rPr>
          <w:rFonts w:hint="eastAsia"/>
          <w:color w:val="000000" w:themeColor="text1"/>
        </w:rPr>
        <w:t>的统计数据与上报数据进行比较、核实，确定最终</w:t>
      </w:r>
      <w:r w:rsidRPr="00883549">
        <w:rPr>
          <w:color w:val="000000" w:themeColor="text1"/>
        </w:rPr>
        <w:t>IP</w:t>
      </w:r>
      <w:r w:rsidRPr="00883549">
        <w:rPr>
          <w:rFonts w:hint="eastAsia"/>
          <w:color w:val="000000" w:themeColor="text1"/>
        </w:rPr>
        <w:t>地址数。</w:t>
      </w:r>
    </w:p>
    <w:p w14:paraId="49A9209A" w14:textId="77777777" w:rsidR="00963283" w:rsidRPr="00883549" w:rsidRDefault="00963283" w:rsidP="00DF05C0">
      <w:pPr>
        <w:ind w:firstLine="482"/>
        <w:rPr>
          <w:b/>
          <w:color w:val="000000" w:themeColor="text1"/>
          <w:sz w:val="24"/>
          <w:lang w:val="zh-CN"/>
        </w:rPr>
      </w:pPr>
      <w:r w:rsidRPr="00883549">
        <w:rPr>
          <w:b/>
          <w:color w:val="000000" w:themeColor="text1"/>
          <w:sz w:val="24"/>
          <w:lang w:val="zh-CN"/>
        </w:rPr>
        <w:t>2</w:t>
      </w:r>
      <w:r w:rsidRPr="00883549">
        <w:rPr>
          <w:rFonts w:hint="eastAsia"/>
          <w:b/>
          <w:color w:val="000000" w:themeColor="text1"/>
          <w:sz w:val="24"/>
          <w:lang w:val="zh-CN"/>
        </w:rPr>
        <w:t>.2</w:t>
      </w:r>
      <w:r w:rsidRPr="00883549">
        <w:rPr>
          <w:b/>
          <w:color w:val="000000" w:themeColor="text1"/>
          <w:sz w:val="24"/>
          <w:lang w:val="zh-CN"/>
        </w:rPr>
        <w:tab/>
      </w:r>
      <w:r w:rsidRPr="00883549">
        <w:rPr>
          <w:rFonts w:hint="eastAsia"/>
          <w:b/>
          <w:color w:val="000000" w:themeColor="text1"/>
          <w:sz w:val="24"/>
          <w:lang w:val="zh-CN"/>
        </w:rPr>
        <w:t>网站总数</w:t>
      </w:r>
    </w:p>
    <w:p w14:paraId="78549CB1" w14:textId="77777777" w:rsidR="00963283" w:rsidRPr="00883549" w:rsidRDefault="00963283" w:rsidP="00DF05C0">
      <w:pPr>
        <w:ind w:firstLine="420"/>
        <w:rPr>
          <w:color w:val="000000" w:themeColor="text1"/>
        </w:rPr>
      </w:pPr>
      <w:r w:rsidRPr="00883549">
        <w:rPr>
          <w:rFonts w:hint="eastAsia"/>
          <w:color w:val="000000" w:themeColor="text1"/>
        </w:rPr>
        <w:t>由</w:t>
      </w:r>
      <w:r w:rsidRPr="00883549">
        <w:rPr>
          <w:color w:val="000000" w:themeColor="text1"/>
        </w:rPr>
        <w:t>CNNIC</w:t>
      </w:r>
      <w:r w:rsidRPr="00883549">
        <w:rPr>
          <w:rFonts w:hint="eastAsia"/>
          <w:color w:val="000000" w:themeColor="text1"/>
        </w:rPr>
        <w:t>根据域名列表探测得到。</w:t>
      </w:r>
    </w:p>
    <w:p w14:paraId="610C2FF4" w14:textId="77777777" w:rsidR="00963283" w:rsidRPr="00883549" w:rsidRDefault="00963283" w:rsidP="00DF05C0">
      <w:pPr>
        <w:ind w:firstLine="420"/>
        <w:rPr>
          <w:color w:val="000000" w:themeColor="text1"/>
        </w:rPr>
      </w:pPr>
      <w:r w:rsidRPr="00883549">
        <w:rPr>
          <w:rFonts w:hint="eastAsia"/>
          <w:color w:val="000000" w:themeColor="text1"/>
        </w:rPr>
        <w:t>“</w:t>
      </w:r>
      <w:r w:rsidRPr="00883549">
        <w:rPr>
          <w:color w:val="000000" w:themeColor="text1"/>
        </w:rPr>
        <w:t>.CN</w:t>
      </w:r>
      <w:r w:rsidRPr="00883549">
        <w:rPr>
          <w:rFonts w:hint="eastAsia"/>
          <w:color w:val="000000" w:themeColor="text1"/>
        </w:rPr>
        <w:t>”和“</w:t>
      </w:r>
      <w:r w:rsidRPr="00883549">
        <w:rPr>
          <w:color w:val="000000" w:themeColor="text1"/>
        </w:rPr>
        <w:t>.</w:t>
      </w:r>
      <w:r w:rsidRPr="00883549">
        <w:rPr>
          <w:rFonts w:hint="eastAsia"/>
          <w:color w:val="000000" w:themeColor="text1"/>
        </w:rPr>
        <w:t>中国”域名列表由</w:t>
      </w:r>
      <w:r w:rsidRPr="00883549">
        <w:rPr>
          <w:color w:val="000000" w:themeColor="text1"/>
        </w:rPr>
        <w:t>CNNIC</w:t>
      </w:r>
      <w:r w:rsidRPr="00883549">
        <w:rPr>
          <w:rFonts w:hint="eastAsia"/>
          <w:color w:val="000000" w:themeColor="text1"/>
        </w:rPr>
        <w:t>数据库提供，通用顶级域名（</w:t>
      </w:r>
      <w:r w:rsidRPr="00883549">
        <w:rPr>
          <w:color w:val="000000" w:themeColor="text1"/>
        </w:rPr>
        <w:t>gTLD</w:t>
      </w:r>
      <w:r w:rsidRPr="00883549">
        <w:rPr>
          <w:rFonts w:hint="eastAsia"/>
          <w:color w:val="000000" w:themeColor="text1"/>
        </w:rPr>
        <w:t>）列表由国际相关域名注册局提供。</w:t>
      </w:r>
    </w:p>
    <w:p w14:paraId="2B989502" w14:textId="77777777" w:rsidR="00963283" w:rsidRPr="00883549" w:rsidRDefault="00963283" w:rsidP="00DF05C0">
      <w:pPr>
        <w:ind w:firstLine="482"/>
        <w:rPr>
          <w:b/>
          <w:color w:val="000000" w:themeColor="text1"/>
          <w:sz w:val="24"/>
        </w:rPr>
      </w:pPr>
      <w:r w:rsidRPr="00883549">
        <w:rPr>
          <w:b/>
          <w:color w:val="000000" w:themeColor="text1"/>
          <w:sz w:val="24"/>
        </w:rPr>
        <w:t>2</w:t>
      </w:r>
      <w:r w:rsidRPr="00883549">
        <w:rPr>
          <w:rFonts w:hint="eastAsia"/>
          <w:b/>
          <w:color w:val="000000" w:themeColor="text1"/>
          <w:sz w:val="24"/>
        </w:rPr>
        <w:t>.3</w:t>
      </w:r>
      <w:r w:rsidRPr="00883549">
        <w:rPr>
          <w:b/>
          <w:color w:val="000000" w:themeColor="text1"/>
          <w:sz w:val="24"/>
        </w:rPr>
        <w:tab/>
      </w:r>
      <w:r w:rsidRPr="00883549">
        <w:rPr>
          <w:rFonts w:hint="eastAsia"/>
          <w:b/>
          <w:color w:val="000000" w:themeColor="text1"/>
          <w:sz w:val="24"/>
          <w:lang w:val="zh-CN"/>
        </w:rPr>
        <w:t>域名数</w:t>
      </w:r>
    </w:p>
    <w:p w14:paraId="46E056E9" w14:textId="2C15FCE1" w:rsidR="0000206E" w:rsidRPr="00883549" w:rsidRDefault="0000206E" w:rsidP="00DF05C0">
      <w:pPr>
        <w:ind w:firstLine="420"/>
        <w:rPr>
          <w:color w:val="000000" w:themeColor="text1"/>
        </w:rPr>
      </w:pPr>
      <w:r w:rsidRPr="00883549">
        <w:rPr>
          <w:rFonts w:hint="eastAsia"/>
          <w:color w:val="000000" w:themeColor="text1"/>
        </w:rPr>
        <w:t xml:space="preserve"> </w:t>
      </w:r>
      <w:r w:rsidRPr="00883549">
        <w:rPr>
          <w:rFonts w:hint="eastAsia"/>
          <w:color w:val="000000" w:themeColor="text1"/>
        </w:rPr>
        <w:t>“</w:t>
      </w:r>
      <w:r w:rsidRPr="00883549">
        <w:rPr>
          <w:rFonts w:hint="eastAsia"/>
          <w:color w:val="000000" w:themeColor="text1"/>
        </w:rPr>
        <w:t>.CN</w:t>
      </w:r>
      <w:r w:rsidRPr="00883549">
        <w:rPr>
          <w:rFonts w:hint="eastAsia"/>
          <w:color w:val="000000" w:themeColor="text1"/>
        </w:rPr>
        <w:t>”和“</w:t>
      </w:r>
      <w:r w:rsidRPr="00883549">
        <w:rPr>
          <w:rFonts w:hint="eastAsia"/>
          <w:color w:val="000000" w:themeColor="text1"/>
        </w:rPr>
        <w:t>.</w:t>
      </w:r>
      <w:r w:rsidRPr="00883549">
        <w:rPr>
          <w:rFonts w:hint="eastAsia"/>
          <w:color w:val="000000" w:themeColor="text1"/>
        </w:rPr>
        <w:t>中国”下的域名数来源于</w:t>
      </w:r>
      <w:r w:rsidRPr="00883549">
        <w:rPr>
          <w:rFonts w:hint="eastAsia"/>
          <w:color w:val="000000" w:themeColor="text1"/>
        </w:rPr>
        <w:t>CNNIC</w:t>
      </w:r>
      <w:r w:rsidRPr="00883549">
        <w:rPr>
          <w:rFonts w:hint="eastAsia"/>
          <w:color w:val="000000" w:themeColor="text1"/>
        </w:rPr>
        <w:t>数据库；通用顶级域名（</w:t>
      </w:r>
      <w:r w:rsidRPr="00883549">
        <w:rPr>
          <w:rFonts w:hint="eastAsia"/>
          <w:color w:val="000000" w:themeColor="text1"/>
        </w:rPr>
        <w:t>gTLD</w:t>
      </w:r>
      <w:r w:rsidRPr="00883549">
        <w:rPr>
          <w:rFonts w:hint="eastAsia"/>
          <w:color w:val="000000" w:themeColor="text1"/>
        </w:rPr>
        <w:t>）、新通用顶级域名（</w:t>
      </w:r>
      <w:r w:rsidRPr="00883549">
        <w:rPr>
          <w:rFonts w:hint="eastAsia"/>
          <w:color w:val="000000" w:themeColor="text1"/>
        </w:rPr>
        <w:t>New gTLD</w:t>
      </w:r>
      <w:r w:rsidRPr="00883549">
        <w:rPr>
          <w:rFonts w:hint="eastAsia"/>
          <w:color w:val="000000" w:themeColor="text1"/>
        </w:rPr>
        <w:t>），以及“</w:t>
      </w:r>
      <w:r w:rsidRPr="00883549">
        <w:rPr>
          <w:rFonts w:hint="eastAsia"/>
          <w:color w:val="000000" w:themeColor="text1"/>
        </w:rPr>
        <w:t>.CO</w:t>
      </w:r>
      <w:r w:rsidRPr="00883549">
        <w:rPr>
          <w:rFonts w:hint="eastAsia"/>
          <w:color w:val="000000" w:themeColor="text1"/>
        </w:rPr>
        <w:t>”“</w:t>
      </w:r>
      <w:r w:rsidRPr="00883549">
        <w:rPr>
          <w:rFonts w:hint="eastAsia"/>
          <w:color w:val="000000" w:themeColor="text1"/>
        </w:rPr>
        <w:t>.TV</w:t>
      </w:r>
      <w:r w:rsidRPr="00883549">
        <w:rPr>
          <w:rFonts w:hint="eastAsia"/>
          <w:color w:val="000000" w:themeColor="text1"/>
        </w:rPr>
        <w:t>”“</w:t>
      </w:r>
      <w:r w:rsidRPr="00883549">
        <w:rPr>
          <w:rFonts w:hint="eastAsia"/>
          <w:color w:val="000000" w:themeColor="text1"/>
        </w:rPr>
        <w:t>.CC</w:t>
      </w:r>
      <w:r w:rsidRPr="00883549">
        <w:rPr>
          <w:rFonts w:hint="eastAsia"/>
          <w:color w:val="000000" w:themeColor="text1"/>
        </w:rPr>
        <w:t>”“</w:t>
      </w:r>
      <w:r w:rsidRPr="00883549">
        <w:rPr>
          <w:rFonts w:hint="eastAsia"/>
          <w:color w:val="000000" w:themeColor="text1"/>
        </w:rPr>
        <w:t>.ME</w:t>
      </w:r>
      <w:r w:rsidRPr="00883549">
        <w:rPr>
          <w:rFonts w:hint="eastAsia"/>
          <w:color w:val="000000" w:themeColor="text1"/>
        </w:rPr>
        <w:t>”由国内域名注册单位协助提供。</w:t>
      </w:r>
    </w:p>
    <w:p w14:paraId="6D55C31D" w14:textId="77777777" w:rsidR="00963283" w:rsidRPr="00883549" w:rsidRDefault="00963283" w:rsidP="00DF05C0">
      <w:pPr>
        <w:keepNext/>
        <w:keepLines/>
        <w:numPr>
          <w:ilvl w:val="0"/>
          <w:numId w:val="24"/>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680" w:name="_Toc122418735"/>
      <w:bookmarkStart w:id="681" w:name="_Toc128662700"/>
      <w:bookmarkStart w:id="682" w:name="_Toc130371111"/>
      <w:r w:rsidRPr="00883549">
        <w:rPr>
          <w:rFonts w:eastAsia="黑体" w:hint="eastAsia"/>
          <w:color w:val="000000" w:themeColor="text1"/>
          <w:sz w:val="36"/>
          <w:szCs w:val="36"/>
          <w:u w:color="999999"/>
        </w:rPr>
        <w:t>报告术语界定</w:t>
      </w:r>
      <w:bookmarkEnd w:id="680"/>
      <w:bookmarkEnd w:id="681"/>
      <w:bookmarkEnd w:id="682"/>
    </w:p>
    <w:p w14:paraId="0E2B26AD" w14:textId="77777777" w:rsidR="00963283" w:rsidRPr="00883549" w:rsidRDefault="00963283" w:rsidP="00DF05C0">
      <w:pPr>
        <w:pStyle w:val="a3"/>
        <w:numPr>
          <w:ilvl w:val="0"/>
          <w:numId w:val="27"/>
        </w:numPr>
        <w:tabs>
          <w:tab w:val="clear" w:pos="420"/>
        </w:tabs>
        <w:ind w:left="0" w:firstLine="422"/>
        <w:rPr>
          <w:color w:val="000000" w:themeColor="text1"/>
        </w:rPr>
      </w:pPr>
      <w:r w:rsidRPr="00883549">
        <w:rPr>
          <w:rFonts w:hint="eastAsia"/>
          <w:b/>
          <w:bCs/>
          <w:color w:val="000000" w:themeColor="text1"/>
        </w:rPr>
        <w:t>网民：</w:t>
      </w:r>
      <w:r w:rsidRPr="00883549">
        <w:rPr>
          <w:rFonts w:hint="eastAsia"/>
          <w:color w:val="000000" w:themeColor="text1"/>
        </w:rPr>
        <w:t>指过去半年内使用过互联网的</w:t>
      </w:r>
      <w:r w:rsidRPr="00883549">
        <w:rPr>
          <w:color w:val="000000" w:themeColor="text1"/>
        </w:rPr>
        <w:t>6</w:t>
      </w:r>
      <w:r w:rsidRPr="00883549">
        <w:rPr>
          <w:rFonts w:hint="eastAsia"/>
          <w:color w:val="000000" w:themeColor="text1"/>
        </w:rPr>
        <w:t>周岁及以上我国居民。</w:t>
      </w:r>
    </w:p>
    <w:p w14:paraId="28776722" w14:textId="77777777" w:rsidR="00963283" w:rsidRPr="00883549" w:rsidRDefault="00963283" w:rsidP="00DF05C0">
      <w:pPr>
        <w:pStyle w:val="a3"/>
        <w:numPr>
          <w:ilvl w:val="0"/>
          <w:numId w:val="27"/>
        </w:numPr>
        <w:tabs>
          <w:tab w:val="clear" w:pos="420"/>
        </w:tabs>
        <w:ind w:left="0" w:firstLine="422"/>
        <w:rPr>
          <w:color w:val="000000" w:themeColor="text1"/>
        </w:rPr>
      </w:pPr>
      <w:r w:rsidRPr="00883549">
        <w:rPr>
          <w:rFonts w:hint="eastAsia"/>
          <w:b/>
          <w:bCs/>
          <w:color w:val="000000" w:themeColor="text1"/>
        </w:rPr>
        <w:t>手机网民：</w:t>
      </w:r>
      <w:r w:rsidRPr="00883549">
        <w:rPr>
          <w:rFonts w:hint="eastAsia"/>
          <w:color w:val="000000" w:themeColor="text1"/>
        </w:rPr>
        <w:t>指过去半年通过手机接入并使用互联网的网民。</w:t>
      </w:r>
    </w:p>
    <w:p w14:paraId="07BC443E" w14:textId="77777777" w:rsidR="00963283" w:rsidRPr="00883549" w:rsidRDefault="00963283" w:rsidP="00DF05C0">
      <w:pPr>
        <w:pStyle w:val="a3"/>
        <w:numPr>
          <w:ilvl w:val="0"/>
          <w:numId w:val="27"/>
        </w:numPr>
        <w:tabs>
          <w:tab w:val="clear" w:pos="420"/>
        </w:tabs>
        <w:ind w:left="0" w:firstLine="422"/>
        <w:rPr>
          <w:color w:val="000000" w:themeColor="text1"/>
        </w:rPr>
      </w:pPr>
      <w:r w:rsidRPr="00883549">
        <w:rPr>
          <w:rFonts w:hint="eastAsia"/>
          <w:b/>
          <w:bCs/>
          <w:color w:val="000000" w:themeColor="text1"/>
        </w:rPr>
        <w:t>电脑网民：</w:t>
      </w:r>
      <w:r w:rsidRPr="00883549">
        <w:rPr>
          <w:rFonts w:hint="eastAsia"/>
          <w:color w:val="000000" w:themeColor="text1"/>
        </w:rPr>
        <w:t>指过去半年通过电脑接入并使用互联网的网民。</w:t>
      </w:r>
    </w:p>
    <w:p w14:paraId="5C92BD89" w14:textId="77777777" w:rsidR="00963283" w:rsidRPr="00883549" w:rsidRDefault="00963283" w:rsidP="00DF05C0">
      <w:pPr>
        <w:pStyle w:val="a3"/>
        <w:numPr>
          <w:ilvl w:val="0"/>
          <w:numId w:val="27"/>
        </w:numPr>
        <w:tabs>
          <w:tab w:val="clear" w:pos="420"/>
        </w:tabs>
        <w:ind w:left="0" w:firstLine="422"/>
        <w:rPr>
          <w:bCs/>
          <w:color w:val="000000" w:themeColor="text1"/>
        </w:rPr>
      </w:pPr>
      <w:r w:rsidRPr="00883549">
        <w:rPr>
          <w:rFonts w:hint="eastAsia"/>
          <w:b/>
          <w:bCs/>
          <w:color w:val="000000" w:themeColor="text1"/>
        </w:rPr>
        <w:t>农村网民：</w:t>
      </w:r>
      <w:r w:rsidRPr="00883549">
        <w:rPr>
          <w:rFonts w:hint="eastAsia"/>
          <w:bCs/>
          <w:color w:val="000000" w:themeColor="text1"/>
        </w:rPr>
        <w:t>指过去半年主要居住在我国农村地区的网民。</w:t>
      </w:r>
    </w:p>
    <w:p w14:paraId="047E27C2" w14:textId="77777777" w:rsidR="00963283" w:rsidRPr="00883549" w:rsidRDefault="00963283" w:rsidP="00DF05C0">
      <w:pPr>
        <w:pStyle w:val="a3"/>
        <w:numPr>
          <w:ilvl w:val="0"/>
          <w:numId w:val="27"/>
        </w:numPr>
        <w:tabs>
          <w:tab w:val="clear" w:pos="420"/>
        </w:tabs>
        <w:ind w:left="0" w:firstLine="422"/>
        <w:rPr>
          <w:bCs/>
          <w:color w:val="000000" w:themeColor="text1"/>
        </w:rPr>
      </w:pPr>
      <w:r w:rsidRPr="00883549">
        <w:rPr>
          <w:rFonts w:hint="eastAsia"/>
          <w:b/>
          <w:bCs/>
          <w:color w:val="000000" w:themeColor="text1"/>
        </w:rPr>
        <w:t>城镇网民：</w:t>
      </w:r>
      <w:r w:rsidRPr="00883549">
        <w:rPr>
          <w:rFonts w:hint="eastAsia"/>
          <w:bCs/>
          <w:color w:val="000000" w:themeColor="text1"/>
        </w:rPr>
        <w:t>指过去半年主要居住在我国城镇地区的网民。</w:t>
      </w:r>
    </w:p>
    <w:p w14:paraId="76C80208" w14:textId="77777777" w:rsidR="00963283" w:rsidRPr="00883549" w:rsidRDefault="00963283" w:rsidP="00DF05C0">
      <w:pPr>
        <w:pStyle w:val="a3"/>
        <w:numPr>
          <w:ilvl w:val="0"/>
          <w:numId w:val="27"/>
        </w:numPr>
        <w:tabs>
          <w:tab w:val="clear" w:pos="420"/>
        </w:tabs>
        <w:ind w:left="0" w:firstLine="422"/>
        <w:rPr>
          <w:color w:val="000000" w:themeColor="text1"/>
        </w:rPr>
      </w:pPr>
      <w:r w:rsidRPr="00883549">
        <w:rPr>
          <w:b/>
          <w:bCs/>
          <w:color w:val="000000" w:themeColor="text1"/>
        </w:rPr>
        <w:t>IP</w:t>
      </w:r>
      <w:r w:rsidRPr="00883549">
        <w:rPr>
          <w:rFonts w:hint="eastAsia"/>
          <w:b/>
          <w:bCs/>
          <w:color w:val="000000" w:themeColor="text1"/>
        </w:rPr>
        <w:t>地址：</w:t>
      </w:r>
      <w:r w:rsidRPr="00883549">
        <w:rPr>
          <w:color w:val="000000" w:themeColor="text1"/>
        </w:rPr>
        <w:t>IP</w:t>
      </w:r>
      <w:r w:rsidRPr="00883549">
        <w:rPr>
          <w:rFonts w:hint="eastAsia"/>
          <w:color w:val="000000" w:themeColor="text1"/>
        </w:rPr>
        <w:t>地址的作用是标识上网计算机、服务器或者网络中的其他设备，是互联网中的基础资源，只有获得</w:t>
      </w:r>
      <w:r w:rsidRPr="00883549">
        <w:rPr>
          <w:color w:val="000000" w:themeColor="text1"/>
        </w:rPr>
        <w:t>IP</w:t>
      </w:r>
      <w:r w:rsidRPr="00883549">
        <w:rPr>
          <w:rFonts w:hint="eastAsia"/>
          <w:color w:val="000000" w:themeColor="text1"/>
        </w:rPr>
        <w:t>地址（无论以何种形式存在），才能和互联网相连。</w:t>
      </w:r>
    </w:p>
    <w:p w14:paraId="7202F4D3" w14:textId="77777777" w:rsidR="00963283" w:rsidRPr="00883549" w:rsidRDefault="00963283" w:rsidP="00DF05C0">
      <w:pPr>
        <w:pStyle w:val="a3"/>
        <w:numPr>
          <w:ilvl w:val="0"/>
          <w:numId w:val="27"/>
        </w:numPr>
        <w:tabs>
          <w:tab w:val="clear" w:pos="420"/>
        </w:tabs>
        <w:ind w:left="0" w:firstLine="422"/>
        <w:rPr>
          <w:color w:val="000000" w:themeColor="text1"/>
        </w:rPr>
      </w:pPr>
      <w:r w:rsidRPr="00883549">
        <w:rPr>
          <w:rFonts w:hint="eastAsia"/>
          <w:b/>
          <w:bCs/>
          <w:color w:val="000000" w:themeColor="text1"/>
        </w:rPr>
        <w:t>网站：</w:t>
      </w:r>
      <w:r w:rsidRPr="00883549">
        <w:rPr>
          <w:rFonts w:hint="eastAsia"/>
          <w:color w:val="000000" w:themeColor="text1"/>
        </w:rPr>
        <w:t>是指以域名本身或者“</w:t>
      </w:r>
      <w:r w:rsidRPr="00883549">
        <w:rPr>
          <w:color w:val="000000" w:themeColor="text1"/>
        </w:rPr>
        <w:t>WWW.+</w:t>
      </w:r>
      <w:r w:rsidRPr="00883549">
        <w:rPr>
          <w:rFonts w:hint="eastAsia"/>
          <w:color w:val="000000" w:themeColor="text1"/>
        </w:rPr>
        <w:t>域名”为网址的</w:t>
      </w:r>
      <w:r w:rsidRPr="00883549">
        <w:rPr>
          <w:color w:val="000000" w:themeColor="text1"/>
        </w:rPr>
        <w:t>web</w:t>
      </w:r>
      <w:r w:rsidRPr="00883549">
        <w:rPr>
          <w:rFonts w:hint="eastAsia"/>
          <w:color w:val="000000" w:themeColor="text1"/>
        </w:rPr>
        <w:t>站点，其中包括中国的国家顶级域名“</w:t>
      </w:r>
      <w:r w:rsidRPr="00883549">
        <w:rPr>
          <w:color w:val="000000" w:themeColor="text1"/>
        </w:rPr>
        <w:t>.CN</w:t>
      </w:r>
      <w:r w:rsidRPr="00883549">
        <w:rPr>
          <w:rFonts w:hint="eastAsia"/>
          <w:color w:val="000000" w:themeColor="text1"/>
        </w:rPr>
        <w:t>”“</w:t>
      </w:r>
      <w:r w:rsidRPr="00883549">
        <w:rPr>
          <w:color w:val="000000" w:themeColor="text1"/>
        </w:rPr>
        <w:t>.</w:t>
      </w:r>
      <w:r w:rsidRPr="00883549">
        <w:rPr>
          <w:rFonts w:hint="eastAsia"/>
          <w:color w:val="000000" w:themeColor="text1"/>
        </w:rPr>
        <w:t>中国”和通用顶级域名（</w:t>
      </w:r>
      <w:r w:rsidRPr="00883549">
        <w:rPr>
          <w:color w:val="000000" w:themeColor="text1"/>
        </w:rPr>
        <w:t>gTLD</w:t>
      </w:r>
      <w:r w:rsidRPr="00883549">
        <w:rPr>
          <w:rFonts w:hint="eastAsia"/>
          <w:color w:val="000000" w:themeColor="text1"/>
        </w:rPr>
        <w:t>）下的</w:t>
      </w:r>
      <w:r w:rsidRPr="00883549">
        <w:rPr>
          <w:color w:val="000000" w:themeColor="text1"/>
        </w:rPr>
        <w:t>web</w:t>
      </w:r>
      <w:r w:rsidRPr="00883549">
        <w:rPr>
          <w:rFonts w:hint="eastAsia"/>
          <w:color w:val="000000" w:themeColor="text1"/>
        </w:rPr>
        <w:t>站点，该域名的注册者位于我国境内。如：对域名</w:t>
      </w:r>
      <w:r w:rsidRPr="00883549">
        <w:rPr>
          <w:color w:val="000000" w:themeColor="text1"/>
        </w:rPr>
        <w:t>CNNIC.CN</w:t>
      </w:r>
      <w:r w:rsidRPr="00883549">
        <w:rPr>
          <w:rFonts w:hint="eastAsia"/>
          <w:color w:val="000000" w:themeColor="text1"/>
        </w:rPr>
        <w:t>来说，它的网站只有一个，其对应的网址为</w:t>
      </w:r>
      <w:r w:rsidRPr="00883549">
        <w:rPr>
          <w:color w:val="000000" w:themeColor="text1"/>
        </w:rPr>
        <w:t>CNNIC.CN</w:t>
      </w:r>
      <w:r w:rsidRPr="00883549">
        <w:rPr>
          <w:rFonts w:hint="eastAsia"/>
          <w:color w:val="000000" w:themeColor="text1"/>
        </w:rPr>
        <w:t>或</w:t>
      </w:r>
      <w:r w:rsidRPr="00883549">
        <w:rPr>
          <w:color w:val="000000" w:themeColor="text1"/>
        </w:rPr>
        <w:t>WWW.CNNIC.CN</w:t>
      </w:r>
      <w:r w:rsidRPr="00883549">
        <w:rPr>
          <w:rFonts w:hint="eastAsia"/>
          <w:color w:val="000000" w:themeColor="text1"/>
        </w:rPr>
        <w:t>，除此以外，</w:t>
      </w:r>
      <w:r w:rsidRPr="00883549">
        <w:rPr>
          <w:color w:val="000000" w:themeColor="text1"/>
        </w:rPr>
        <w:t>WHOIS.CNNIC.CN</w:t>
      </w:r>
      <w:r w:rsidRPr="00883549">
        <w:rPr>
          <w:rFonts w:hint="eastAsia"/>
          <w:color w:val="000000" w:themeColor="text1"/>
        </w:rPr>
        <w:t>，</w:t>
      </w:r>
      <w:r w:rsidRPr="00883549">
        <w:rPr>
          <w:color w:val="000000" w:themeColor="text1"/>
        </w:rPr>
        <w:t>MAIL.CNNIC.CN……</w:t>
      </w:r>
      <w:r w:rsidRPr="00883549">
        <w:rPr>
          <w:rFonts w:hint="eastAsia"/>
          <w:color w:val="000000" w:themeColor="text1"/>
        </w:rPr>
        <w:t>等以该域名为后缀的网址只被视为该网站的不同频道。</w:t>
      </w:r>
    </w:p>
    <w:p w14:paraId="76772FAC" w14:textId="77777777" w:rsidR="00963283" w:rsidRPr="00883549" w:rsidRDefault="00963283" w:rsidP="00DF05C0">
      <w:pPr>
        <w:pStyle w:val="a3"/>
        <w:numPr>
          <w:ilvl w:val="0"/>
          <w:numId w:val="27"/>
        </w:numPr>
        <w:tabs>
          <w:tab w:val="clear" w:pos="420"/>
        </w:tabs>
        <w:ind w:left="0" w:firstLine="422"/>
        <w:rPr>
          <w:b/>
          <w:bCs/>
          <w:color w:val="000000" w:themeColor="text1"/>
        </w:rPr>
      </w:pPr>
      <w:r w:rsidRPr="00883549">
        <w:rPr>
          <w:rFonts w:hint="eastAsia"/>
          <w:b/>
          <w:bCs/>
          <w:color w:val="000000" w:themeColor="text1"/>
        </w:rPr>
        <w:lastRenderedPageBreak/>
        <w:t>调查范围：</w:t>
      </w:r>
      <w:r w:rsidRPr="00883549">
        <w:rPr>
          <w:rFonts w:hint="eastAsia"/>
          <w:color w:val="000000" w:themeColor="text1"/>
        </w:rPr>
        <w:t>除非明确指出，本报告中的数据指中国内地</w:t>
      </w:r>
      <w:r w:rsidRPr="00883549">
        <w:rPr>
          <w:color w:val="000000" w:themeColor="text1"/>
        </w:rPr>
        <w:t>（</w:t>
      </w:r>
      <w:r w:rsidRPr="00883549">
        <w:rPr>
          <w:rFonts w:hint="eastAsia"/>
          <w:color w:val="000000" w:themeColor="text1"/>
        </w:rPr>
        <w:t>大陆</w:t>
      </w:r>
      <w:r w:rsidRPr="00883549">
        <w:rPr>
          <w:color w:val="000000" w:themeColor="text1"/>
        </w:rPr>
        <w:t>）</w:t>
      </w:r>
      <w:r w:rsidRPr="00883549">
        <w:rPr>
          <w:rFonts w:hint="eastAsia"/>
          <w:color w:val="000000" w:themeColor="text1"/>
        </w:rPr>
        <w:t>地区，均不包括香港、澳门和台湾在内。</w:t>
      </w:r>
    </w:p>
    <w:p w14:paraId="556CBE69" w14:textId="77777777" w:rsidR="00963283" w:rsidRPr="00883549" w:rsidRDefault="00963283" w:rsidP="00DF05C0">
      <w:pPr>
        <w:pStyle w:val="a3"/>
        <w:numPr>
          <w:ilvl w:val="0"/>
          <w:numId w:val="27"/>
        </w:numPr>
        <w:tabs>
          <w:tab w:val="clear" w:pos="420"/>
        </w:tabs>
        <w:ind w:left="0" w:firstLine="422"/>
        <w:rPr>
          <w:b/>
          <w:bCs/>
          <w:color w:val="000000" w:themeColor="text1"/>
        </w:rPr>
      </w:pPr>
      <w:r w:rsidRPr="00883549">
        <w:rPr>
          <w:rFonts w:hint="eastAsia"/>
          <w:b/>
          <w:bCs/>
          <w:color w:val="000000" w:themeColor="text1"/>
        </w:rPr>
        <w:t>调查数据截止日期：</w:t>
      </w:r>
      <w:r w:rsidRPr="00883549">
        <w:rPr>
          <w:rFonts w:hint="eastAsia"/>
          <w:bCs/>
          <w:color w:val="000000" w:themeColor="text1"/>
        </w:rPr>
        <w:t>本次统计调查数据截止日期为</w:t>
      </w:r>
      <w:r w:rsidRPr="00883549">
        <w:rPr>
          <w:bCs/>
          <w:color w:val="000000" w:themeColor="text1"/>
        </w:rPr>
        <w:t>2022</w:t>
      </w:r>
      <w:r w:rsidRPr="00883549">
        <w:rPr>
          <w:rFonts w:hint="eastAsia"/>
          <w:bCs/>
          <w:color w:val="000000" w:themeColor="text1"/>
        </w:rPr>
        <w:t>年</w:t>
      </w:r>
      <w:r w:rsidRPr="00883549">
        <w:rPr>
          <w:rFonts w:hint="eastAsia"/>
          <w:bCs/>
          <w:color w:val="000000" w:themeColor="text1"/>
        </w:rPr>
        <w:t>12</w:t>
      </w:r>
      <w:r w:rsidRPr="00883549">
        <w:rPr>
          <w:rFonts w:hint="eastAsia"/>
          <w:bCs/>
          <w:color w:val="000000" w:themeColor="text1"/>
        </w:rPr>
        <w:t>月</w:t>
      </w:r>
      <w:r w:rsidRPr="00883549">
        <w:rPr>
          <w:rFonts w:hint="eastAsia"/>
          <w:bCs/>
          <w:color w:val="000000" w:themeColor="text1"/>
        </w:rPr>
        <w:t>31</w:t>
      </w:r>
      <w:r w:rsidRPr="00883549">
        <w:rPr>
          <w:rFonts w:hint="eastAsia"/>
          <w:bCs/>
          <w:color w:val="000000" w:themeColor="text1"/>
        </w:rPr>
        <w:t>日。</w:t>
      </w:r>
    </w:p>
    <w:p w14:paraId="47D1B5C2" w14:textId="77777777" w:rsidR="00963283" w:rsidRPr="00883549" w:rsidRDefault="00963283" w:rsidP="00DF05C0">
      <w:pPr>
        <w:pStyle w:val="a3"/>
        <w:numPr>
          <w:ilvl w:val="0"/>
          <w:numId w:val="27"/>
        </w:numPr>
        <w:tabs>
          <w:tab w:val="clear" w:pos="420"/>
        </w:tabs>
        <w:ind w:left="0" w:firstLineChars="201" w:firstLine="424"/>
        <w:rPr>
          <w:color w:val="000000" w:themeColor="text1"/>
        </w:rPr>
      </w:pPr>
      <w:r w:rsidRPr="00883549">
        <w:rPr>
          <w:rFonts w:hint="eastAsia"/>
          <w:b/>
          <w:bCs/>
          <w:color w:val="000000" w:themeColor="text1"/>
        </w:rPr>
        <w:t>数据说明：</w:t>
      </w:r>
      <w:r w:rsidRPr="00883549">
        <w:rPr>
          <w:rFonts w:hint="eastAsia"/>
          <w:bCs/>
          <w:color w:val="000000" w:themeColor="text1"/>
        </w:rPr>
        <w:t>本报告中的数据多为四舍五入、保留有效位数后的近似值。</w:t>
      </w:r>
    </w:p>
    <w:p w14:paraId="5336B7BB" w14:textId="77777777" w:rsidR="00963283" w:rsidRPr="00883549" w:rsidRDefault="00963283" w:rsidP="00DF05C0">
      <w:pPr>
        <w:pStyle w:val="a3"/>
        <w:numPr>
          <w:ilvl w:val="0"/>
          <w:numId w:val="27"/>
        </w:numPr>
        <w:tabs>
          <w:tab w:val="clear" w:pos="420"/>
        </w:tabs>
        <w:ind w:left="0" w:firstLineChars="201" w:firstLine="422"/>
        <w:rPr>
          <w:color w:val="000000" w:themeColor="text1"/>
        </w:rPr>
        <w:sectPr w:rsidR="00963283" w:rsidRPr="00883549" w:rsidSect="00822F63">
          <w:headerReference w:type="even" r:id="rId94"/>
          <w:headerReference w:type="default" r:id="rId95"/>
          <w:headerReference w:type="first" r:id="rId96"/>
          <w:footerReference w:type="first" r:id="rId97"/>
          <w:pgSz w:w="11906" w:h="16838"/>
          <w:pgMar w:top="1440" w:right="1843" w:bottom="1440" w:left="1797" w:header="851" w:footer="992" w:gutter="0"/>
          <w:cols w:space="425"/>
          <w:docGrid w:type="lines" w:linePitch="312"/>
        </w:sectPr>
      </w:pPr>
    </w:p>
    <w:p w14:paraId="75335C1E" w14:textId="77777777" w:rsidR="00963283" w:rsidRPr="00883549" w:rsidRDefault="00963283" w:rsidP="00DF05C0">
      <w:pPr>
        <w:pStyle w:val="1"/>
        <w:spacing w:before="120" w:after="600" w:line="312" w:lineRule="auto"/>
        <w:ind w:firstLineChars="0" w:firstLine="0"/>
        <w:rPr>
          <w:rFonts w:eastAsia="仿宋_GB2312"/>
          <w:b/>
          <w:color w:val="000000" w:themeColor="text1"/>
          <w:sz w:val="52"/>
          <w:szCs w:val="52"/>
        </w:rPr>
      </w:pPr>
      <w:bookmarkStart w:id="683" w:name="_Toc122418736"/>
      <w:bookmarkStart w:id="684" w:name="_Toc130371112"/>
      <w:r w:rsidRPr="00883549">
        <w:rPr>
          <w:rFonts w:eastAsia="仿宋_GB2312" w:hint="eastAsia"/>
          <w:b/>
          <w:color w:val="000000" w:themeColor="text1"/>
          <w:sz w:val="52"/>
          <w:szCs w:val="52"/>
        </w:rPr>
        <w:lastRenderedPageBreak/>
        <w:t>附录二</w:t>
      </w:r>
      <w:r w:rsidRPr="00883549">
        <w:rPr>
          <w:rFonts w:eastAsia="仿宋_GB2312"/>
          <w:b/>
          <w:color w:val="000000" w:themeColor="text1"/>
          <w:sz w:val="52"/>
          <w:szCs w:val="52"/>
        </w:rPr>
        <w:tab/>
      </w:r>
      <w:r w:rsidRPr="00883549">
        <w:rPr>
          <w:rFonts w:eastAsia="仿宋_GB2312" w:hint="eastAsia"/>
          <w:b/>
          <w:color w:val="000000" w:themeColor="text1"/>
          <w:sz w:val="52"/>
          <w:szCs w:val="52"/>
        </w:rPr>
        <w:t>互联网基础资源附表</w:t>
      </w:r>
      <w:bookmarkEnd w:id="683"/>
      <w:bookmarkEnd w:id="684"/>
    </w:p>
    <w:p w14:paraId="4E61ED46" w14:textId="7A0E2D2B" w:rsidR="00963283" w:rsidRPr="00883549" w:rsidRDefault="00963283" w:rsidP="00DF05C0">
      <w:pPr>
        <w:pStyle w:val="a4"/>
        <w:spacing w:before="156"/>
      </w:pPr>
      <w:r w:rsidRPr="00883549">
        <w:rPr>
          <w:rFonts w:hint="eastAsia"/>
        </w:rPr>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1</w:t>
      </w:r>
      <w:r w:rsidRPr="00883549">
        <w:fldChar w:fldCharType="end"/>
      </w:r>
      <w:r w:rsidRPr="00883549">
        <w:t xml:space="preserve">  </w:t>
      </w:r>
      <w:r w:rsidRPr="00883549">
        <w:rPr>
          <w:rFonts w:hint="eastAsia"/>
        </w:rPr>
        <w:t>各地区</w:t>
      </w:r>
      <w:r w:rsidRPr="00883549">
        <w:t>IPv4</w:t>
      </w:r>
      <w:r w:rsidRPr="00883549">
        <w:rPr>
          <w:rFonts w:hint="eastAsia"/>
        </w:rPr>
        <w:t>地址数</w:t>
      </w:r>
    </w:p>
    <w:tbl>
      <w:tblPr>
        <w:tblW w:w="8460" w:type="dxa"/>
        <w:tblInd w:w="108" w:type="dxa"/>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536"/>
        <w:gridCol w:w="1843"/>
        <w:gridCol w:w="2081"/>
      </w:tblGrid>
      <w:tr w:rsidR="00963283" w:rsidRPr="00883549" w14:paraId="24551AA1" w14:textId="77777777" w:rsidTr="00822F63">
        <w:trPr>
          <w:trHeight w:val="340"/>
        </w:trPr>
        <w:tc>
          <w:tcPr>
            <w:tcW w:w="4536" w:type="dxa"/>
            <w:noWrap/>
            <w:vAlign w:val="center"/>
          </w:tcPr>
          <w:p w14:paraId="1DD8725E" w14:textId="77777777" w:rsidR="00963283" w:rsidRPr="00883549" w:rsidRDefault="00963283" w:rsidP="00DF05C0">
            <w:pPr>
              <w:spacing w:line="240" w:lineRule="auto"/>
              <w:ind w:firstLineChars="0" w:firstLine="0"/>
              <w:jc w:val="center"/>
              <w:rPr>
                <w:b/>
                <w:color w:val="000000" w:themeColor="text1"/>
                <w:sz w:val="20"/>
                <w:szCs w:val="20"/>
              </w:rPr>
            </w:pPr>
            <w:r w:rsidRPr="00883549">
              <w:rPr>
                <w:rFonts w:hint="eastAsia"/>
                <w:b/>
                <w:color w:val="000000" w:themeColor="text1"/>
                <w:sz w:val="20"/>
                <w:szCs w:val="20"/>
              </w:rPr>
              <w:t>地区</w:t>
            </w:r>
          </w:p>
        </w:tc>
        <w:tc>
          <w:tcPr>
            <w:tcW w:w="1843" w:type="dxa"/>
            <w:noWrap/>
            <w:vAlign w:val="center"/>
          </w:tcPr>
          <w:p w14:paraId="13A8551F" w14:textId="77777777" w:rsidR="00963283" w:rsidRPr="00883549" w:rsidRDefault="00963283" w:rsidP="00DF05C0">
            <w:pPr>
              <w:spacing w:line="240" w:lineRule="auto"/>
              <w:ind w:firstLineChars="0" w:firstLine="0"/>
              <w:jc w:val="center"/>
              <w:rPr>
                <w:b/>
                <w:color w:val="000000" w:themeColor="text1"/>
                <w:sz w:val="20"/>
                <w:szCs w:val="20"/>
              </w:rPr>
            </w:pPr>
            <w:r w:rsidRPr="00883549">
              <w:rPr>
                <w:rFonts w:hint="eastAsia"/>
                <w:b/>
                <w:color w:val="000000" w:themeColor="text1"/>
                <w:sz w:val="20"/>
                <w:szCs w:val="20"/>
              </w:rPr>
              <w:t>地址量</w:t>
            </w:r>
          </w:p>
        </w:tc>
        <w:tc>
          <w:tcPr>
            <w:tcW w:w="2081" w:type="dxa"/>
            <w:noWrap/>
            <w:vAlign w:val="center"/>
          </w:tcPr>
          <w:p w14:paraId="3BD638FD" w14:textId="77777777" w:rsidR="00963283" w:rsidRPr="00883549" w:rsidRDefault="00963283" w:rsidP="00DF05C0">
            <w:pPr>
              <w:spacing w:line="240" w:lineRule="auto"/>
              <w:ind w:firstLineChars="0" w:firstLine="0"/>
              <w:jc w:val="center"/>
              <w:rPr>
                <w:b/>
                <w:color w:val="000000" w:themeColor="text1"/>
                <w:sz w:val="20"/>
                <w:szCs w:val="20"/>
              </w:rPr>
            </w:pPr>
            <w:r w:rsidRPr="00883549">
              <w:rPr>
                <w:rFonts w:hint="eastAsia"/>
                <w:b/>
                <w:color w:val="000000" w:themeColor="text1"/>
                <w:sz w:val="20"/>
                <w:szCs w:val="20"/>
              </w:rPr>
              <w:t>折合数</w:t>
            </w:r>
          </w:p>
        </w:tc>
      </w:tr>
      <w:tr w:rsidR="00963283" w:rsidRPr="00883549" w14:paraId="7C9357A7" w14:textId="77777777" w:rsidTr="00822F63">
        <w:trPr>
          <w:trHeight w:val="340"/>
        </w:trPr>
        <w:tc>
          <w:tcPr>
            <w:tcW w:w="4536" w:type="dxa"/>
            <w:noWrap/>
            <w:vAlign w:val="center"/>
          </w:tcPr>
          <w:p w14:paraId="6FEB485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中国内地</w:t>
            </w:r>
            <w:r w:rsidRPr="00883549">
              <w:rPr>
                <w:color w:val="000000" w:themeColor="text1"/>
                <w:sz w:val="20"/>
                <w:szCs w:val="20"/>
              </w:rPr>
              <w:t>（</w:t>
            </w:r>
            <w:r w:rsidRPr="00883549">
              <w:rPr>
                <w:rFonts w:hint="eastAsia"/>
                <w:color w:val="000000" w:themeColor="text1"/>
                <w:sz w:val="20"/>
                <w:szCs w:val="20"/>
              </w:rPr>
              <w:t>大陆</w:t>
            </w:r>
            <w:r w:rsidRPr="00883549">
              <w:rPr>
                <w:color w:val="000000" w:themeColor="text1"/>
                <w:sz w:val="20"/>
                <w:szCs w:val="20"/>
              </w:rPr>
              <w:t>）</w:t>
            </w:r>
          </w:p>
        </w:tc>
        <w:tc>
          <w:tcPr>
            <w:tcW w:w="1843" w:type="dxa"/>
            <w:noWrap/>
          </w:tcPr>
          <w:p w14:paraId="3043E244" w14:textId="77777777" w:rsidR="00963283" w:rsidRPr="00883549" w:rsidRDefault="00963283" w:rsidP="00DF05C0">
            <w:pPr>
              <w:spacing w:line="240" w:lineRule="auto"/>
              <w:ind w:rightChars="153" w:right="321" w:firstLineChars="0" w:firstLine="0"/>
              <w:jc w:val="right"/>
              <w:rPr>
                <w:color w:val="000000" w:themeColor="text1"/>
                <w:kern w:val="0"/>
                <w:sz w:val="20"/>
                <w:szCs w:val="20"/>
              </w:rPr>
            </w:pPr>
            <w:r w:rsidRPr="00883549">
              <w:t>343,227,648</w:t>
            </w:r>
          </w:p>
        </w:tc>
        <w:tc>
          <w:tcPr>
            <w:tcW w:w="2081" w:type="dxa"/>
            <w:noWrap/>
          </w:tcPr>
          <w:p w14:paraId="374C1376" w14:textId="77777777" w:rsidR="00963283" w:rsidRPr="00883549" w:rsidRDefault="00963283" w:rsidP="00DF05C0">
            <w:pPr>
              <w:spacing w:line="240" w:lineRule="auto"/>
              <w:ind w:rightChars="129" w:right="271" w:firstLineChars="0" w:firstLine="0"/>
              <w:jc w:val="right"/>
              <w:rPr>
                <w:color w:val="000000" w:themeColor="text1"/>
                <w:kern w:val="0"/>
                <w:sz w:val="20"/>
                <w:szCs w:val="20"/>
              </w:rPr>
            </w:pPr>
            <w:r w:rsidRPr="00883549">
              <w:rPr>
                <w:color w:val="000000" w:themeColor="text1"/>
                <w:kern w:val="0"/>
                <w:sz w:val="20"/>
                <w:szCs w:val="20"/>
              </w:rPr>
              <w:t>20A+121B+66C</w:t>
            </w:r>
          </w:p>
        </w:tc>
      </w:tr>
      <w:tr w:rsidR="00963283" w:rsidRPr="00883549" w14:paraId="0E5CB0EA" w14:textId="77777777" w:rsidTr="00822F63">
        <w:trPr>
          <w:trHeight w:val="340"/>
        </w:trPr>
        <w:tc>
          <w:tcPr>
            <w:tcW w:w="4536" w:type="dxa"/>
            <w:noWrap/>
            <w:vAlign w:val="center"/>
          </w:tcPr>
          <w:p w14:paraId="3B968DF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香港</w:t>
            </w:r>
          </w:p>
        </w:tc>
        <w:tc>
          <w:tcPr>
            <w:tcW w:w="1843" w:type="dxa"/>
            <w:noWrap/>
          </w:tcPr>
          <w:p w14:paraId="19D01C29" w14:textId="77777777" w:rsidR="00963283" w:rsidRPr="00883549" w:rsidRDefault="00963283" w:rsidP="00DF05C0">
            <w:pPr>
              <w:spacing w:line="240" w:lineRule="auto"/>
              <w:ind w:rightChars="153" w:right="321" w:firstLineChars="0" w:firstLine="0"/>
              <w:jc w:val="right"/>
              <w:rPr>
                <w:color w:val="000000" w:themeColor="text1"/>
                <w:kern w:val="0"/>
                <w:sz w:val="20"/>
                <w:szCs w:val="20"/>
              </w:rPr>
            </w:pPr>
            <w:r w:rsidRPr="00883549">
              <w:t>12,565,504</w:t>
            </w:r>
          </w:p>
        </w:tc>
        <w:tc>
          <w:tcPr>
            <w:tcW w:w="2081" w:type="dxa"/>
            <w:noWrap/>
          </w:tcPr>
          <w:p w14:paraId="5FD520EB" w14:textId="77777777" w:rsidR="00963283" w:rsidRPr="00883549" w:rsidRDefault="00963283" w:rsidP="00DF05C0">
            <w:pPr>
              <w:spacing w:line="240" w:lineRule="auto"/>
              <w:ind w:rightChars="129" w:right="271" w:firstLineChars="0" w:firstLine="0"/>
              <w:jc w:val="right"/>
              <w:rPr>
                <w:color w:val="000000" w:themeColor="text1"/>
                <w:kern w:val="0"/>
                <w:sz w:val="20"/>
                <w:szCs w:val="20"/>
              </w:rPr>
            </w:pPr>
            <w:r w:rsidRPr="00883549">
              <w:rPr>
                <w:color w:val="000000" w:themeColor="text1"/>
                <w:kern w:val="0"/>
                <w:sz w:val="20"/>
                <w:szCs w:val="20"/>
              </w:rPr>
              <w:t>169B+50C</w:t>
            </w:r>
          </w:p>
        </w:tc>
      </w:tr>
      <w:tr w:rsidR="00963283" w:rsidRPr="00883549" w14:paraId="5C8A584E" w14:textId="77777777" w:rsidTr="00822F63">
        <w:trPr>
          <w:trHeight w:val="340"/>
        </w:trPr>
        <w:tc>
          <w:tcPr>
            <w:tcW w:w="4536" w:type="dxa"/>
            <w:noWrap/>
            <w:vAlign w:val="center"/>
          </w:tcPr>
          <w:p w14:paraId="14FBB6CF"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澳门</w:t>
            </w:r>
          </w:p>
        </w:tc>
        <w:tc>
          <w:tcPr>
            <w:tcW w:w="1843" w:type="dxa"/>
            <w:noWrap/>
          </w:tcPr>
          <w:p w14:paraId="17A0E6B6" w14:textId="77777777" w:rsidR="00963283" w:rsidRPr="00883549" w:rsidRDefault="00963283" w:rsidP="00DF05C0">
            <w:pPr>
              <w:spacing w:line="240" w:lineRule="auto"/>
              <w:ind w:rightChars="153" w:right="321" w:firstLineChars="0" w:firstLine="0"/>
              <w:jc w:val="right"/>
              <w:rPr>
                <w:color w:val="000000" w:themeColor="text1"/>
                <w:kern w:val="0"/>
                <w:sz w:val="20"/>
                <w:szCs w:val="20"/>
              </w:rPr>
            </w:pPr>
            <w:r w:rsidRPr="00883549">
              <w:t>337,152</w:t>
            </w:r>
          </w:p>
        </w:tc>
        <w:tc>
          <w:tcPr>
            <w:tcW w:w="2081" w:type="dxa"/>
            <w:noWrap/>
          </w:tcPr>
          <w:p w14:paraId="12BFA0D9" w14:textId="77777777" w:rsidR="00963283" w:rsidRPr="00883549" w:rsidRDefault="00963283" w:rsidP="00DF05C0">
            <w:pPr>
              <w:spacing w:line="240" w:lineRule="auto"/>
              <w:ind w:rightChars="129" w:right="271" w:firstLineChars="0" w:firstLine="0"/>
              <w:jc w:val="right"/>
              <w:rPr>
                <w:color w:val="000000" w:themeColor="text1"/>
                <w:kern w:val="0"/>
                <w:sz w:val="20"/>
                <w:szCs w:val="20"/>
              </w:rPr>
            </w:pPr>
            <w:r w:rsidRPr="00883549">
              <w:rPr>
                <w:color w:val="000000" w:themeColor="text1"/>
                <w:kern w:val="0"/>
                <w:sz w:val="20"/>
                <w:szCs w:val="20"/>
              </w:rPr>
              <w:t>5B+37C</w:t>
            </w:r>
          </w:p>
        </w:tc>
      </w:tr>
      <w:tr w:rsidR="00963283" w:rsidRPr="00883549" w14:paraId="702E3031" w14:textId="77777777" w:rsidTr="00822F63">
        <w:trPr>
          <w:trHeight w:val="340"/>
        </w:trPr>
        <w:tc>
          <w:tcPr>
            <w:tcW w:w="4536" w:type="dxa"/>
            <w:noWrap/>
            <w:vAlign w:val="center"/>
          </w:tcPr>
          <w:p w14:paraId="426AA05F"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台湾</w:t>
            </w:r>
          </w:p>
        </w:tc>
        <w:tc>
          <w:tcPr>
            <w:tcW w:w="1843" w:type="dxa"/>
            <w:noWrap/>
          </w:tcPr>
          <w:p w14:paraId="0F9735E8" w14:textId="77777777" w:rsidR="00963283" w:rsidRPr="00883549" w:rsidRDefault="00963283" w:rsidP="00DF05C0">
            <w:pPr>
              <w:spacing w:line="240" w:lineRule="auto"/>
              <w:ind w:rightChars="153" w:right="321" w:firstLineChars="0" w:firstLine="0"/>
              <w:jc w:val="right"/>
              <w:rPr>
                <w:color w:val="000000" w:themeColor="text1"/>
                <w:kern w:val="0"/>
                <w:sz w:val="20"/>
                <w:szCs w:val="20"/>
              </w:rPr>
            </w:pPr>
            <w:r w:rsidRPr="00883549">
              <w:t>35,692,544</w:t>
            </w:r>
          </w:p>
        </w:tc>
        <w:tc>
          <w:tcPr>
            <w:tcW w:w="2081" w:type="dxa"/>
            <w:noWrap/>
          </w:tcPr>
          <w:p w14:paraId="36FBAD25" w14:textId="77777777" w:rsidR="00963283" w:rsidRPr="00883549" w:rsidRDefault="00963283" w:rsidP="00DF05C0">
            <w:pPr>
              <w:spacing w:line="240" w:lineRule="auto"/>
              <w:ind w:rightChars="129" w:right="271" w:firstLineChars="0" w:firstLine="0"/>
              <w:jc w:val="right"/>
              <w:rPr>
                <w:color w:val="000000" w:themeColor="text1"/>
                <w:kern w:val="0"/>
                <w:sz w:val="20"/>
                <w:szCs w:val="20"/>
              </w:rPr>
            </w:pPr>
            <w:r w:rsidRPr="00883549">
              <w:rPr>
                <w:color w:val="000000" w:themeColor="text1"/>
                <w:kern w:val="0"/>
                <w:sz w:val="20"/>
                <w:szCs w:val="20"/>
              </w:rPr>
              <w:t>2A+41B+210C</w:t>
            </w:r>
          </w:p>
        </w:tc>
      </w:tr>
    </w:tbl>
    <w:p w14:paraId="36FBBA24" w14:textId="77777777" w:rsidR="00963283" w:rsidRPr="00883549" w:rsidRDefault="00963283" w:rsidP="00DF05C0">
      <w:pPr>
        <w:ind w:firstLineChars="0" w:firstLine="0"/>
        <w:rPr>
          <w:color w:val="000000" w:themeColor="text1"/>
        </w:rPr>
      </w:pPr>
    </w:p>
    <w:p w14:paraId="7220D81C" w14:textId="4DEEE180" w:rsidR="00963283" w:rsidRPr="00883549" w:rsidRDefault="00963283" w:rsidP="00DF05C0">
      <w:pPr>
        <w:pStyle w:val="a4"/>
        <w:spacing w:before="156"/>
      </w:pPr>
      <w:r w:rsidRPr="00883549">
        <w:rPr>
          <w:rFonts w:hint="eastAsia"/>
        </w:rPr>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2</w:t>
      </w:r>
      <w:r w:rsidRPr="00883549">
        <w:fldChar w:fldCharType="end"/>
      </w:r>
      <w:r w:rsidRPr="00883549">
        <w:t xml:space="preserve">  </w:t>
      </w:r>
      <w:r w:rsidRPr="00883549">
        <w:rPr>
          <w:rFonts w:hint="eastAsia"/>
          <w:sz w:val="20"/>
          <w:szCs w:val="20"/>
        </w:rPr>
        <w:t>中国内地</w:t>
      </w:r>
      <w:r w:rsidRPr="00883549">
        <w:rPr>
          <w:sz w:val="20"/>
          <w:szCs w:val="20"/>
        </w:rPr>
        <w:t>（</w:t>
      </w:r>
      <w:r w:rsidRPr="00883549">
        <w:rPr>
          <w:rFonts w:hint="eastAsia"/>
          <w:sz w:val="20"/>
          <w:szCs w:val="20"/>
        </w:rPr>
        <w:t>大陆</w:t>
      </w:r>
      <w:r w:rsidRPr="00883549">
        <w:rPr>
          <w:sz w:val="20"/>
          <w:szCs w:val="20"/>
        </w:rPr>
        <w:t>）</w:t>
      </w:r>
      <w:r w:rsidRPr="00883549">
        <w:rPr>
          <w:rFonts w:hint="eastAsia"/>
          <w:sz w:val="20"/>
          <w:szCs w:val="20"/>
        </w:rPr>
        <w:t>地区</w:t>
      </w:r>
      <w:r w:rsidRPr="00883549">
        <w:rPr>
          <w:rFonts w:hint="eastAsia"/>
        </w:rPr>
        <w:t>按分配单位</w:t>
      </w:r>
      <w:r w:rsidRPr="00883549">
        <w:t>IPv4</w:t>
      </w:r>
      <w:r w:rsidRPr="00883549">
        <w:rPr>
          <w:rFonts w:hint="eastAsia"/>
        </w:rPr>
        <w:t>地址数</w:t>
      </w:r>
    </w:p>
    <w:tbl>
      <w:tblPr>
        <w:tblW w:w="8520" w:type="dxa"/>
        <w:tblInd w:w="93" w:type="dxa"/>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51"/>
        <w:gridCol w:w="1843"/>
        <w:gridCol w:w="2126"/>
      </w:tblGrid>
      <w:tr w:rsidR="00963283" w:rsidRPr="00883549" w14:paraId="74EDE2B3" w14:textId="77777777" w:rsidTr="00822F63">
        <w:trPr>
          <w:trHeight w:val="360"/>
        </w:trPr>
        <w:tc>
          <w:tcPr>
            <w:tcW w:w="4551" w:type="dxa"/>
            <w:noWrap/>
            <w:vAlign w:val="center"/>
          </w:tcPr>
          <w:p w14:paraId="710F8CA0"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单位名称</w:t>
            </w:r>
          </w:p>
        </w:tc>
        <w:tc>
          <w:tcPr>
            <w:tcW w:w="1843" w:type="dxa"/>
            <w:noWrap/>
            <w:vAlign w:val="center"/>
          </w:tcPr>
          <w:p w14:paraId="7C92CA09"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地址量</w:t>
            </w:r>
          </w:p>
        </w:tc>
        <w:tc>
          <w:tcPr>
            <w:tcW w:w="2126" w:type="dxa"/>
            <w:noWrap/>
            <w:vAlign w:val="center"/>
          </w:tcPr>
          <w:p w14:paraId="265DBB79"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折合数</w:t>
            </w:r>
          </w:p>
        </w:tc>
      </w:tr>
      <w:tr w:rsidR="00963283" w:rsidRPr="00883549" w14:paraId="403B0B53" w14:textId="77777777" w:rsidTr="00822F63">
        <w:trPr>
          <w:trHeight w:val="360"/>
        </w:trPr>
        <w:tc>
          <w:tcPr>
            <w:tcW w:w="4551" w:type="dxa"/>
            <w:vAlign w:val="center"/>
          </w:tcPr>
          <w:p w14:paraId="651EF3BF"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中国电信集团有限公司</w:t>
            </w:r>
          </w:p>
        </w:tc>
        <w:tc>
          <w:tcPr>
            <w:tcW w:w="1843" w:type="dxa"/>
          </w:tcPr>
          <w:p w14:paraId="6F79D700" w14:textId="77777777" w:rsidR="00963283" w:rsidRPr="00883549" w:rsidRDefault="00963283" w:rsidP="00DF05C0">
            <w:pPr>
              <w:widowControl/>
              <w:spacing w:line="240" w:lineRule="auto"/>
              <w:ind w:firstLineChars="0" w:firstLine="0"/>
              <w:jc w:val="center"/>
              <w:rPr>
                <w:color w:val="000000"/>
                <w:kern w:val="0"/>
                <w:sz w:val="20"/>
                <w:szCs w:val="20"/>
              </w:rPr>
            </w:pPr>
            <w:r w:rsidRPr="00883549">
              <w:t>125,763,328</w:t>
            </w:r>
          </w:p>
        </w:tc>
        <w:tc>
          <w:tcPr>
            <w:tcW w:w="2126" w:type="dxa"/>
          </w:tcPr>
          <w:p w14:paraId="303A1B6E"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t>7A+126B+255C</w:t>
            </w:r>
          </w:p>
        </w:tc>
      </w:tr>
      <w:tr w:rsidR="00963283" w:rsidRPr="00883549" w14:paraId="46EDCB9A" w14:textId="77777777" w:rsidTr="00822F63">
        <w:trPr>
          <w:trHeight w:val="360"/>
        </w:trPr>
        <w:tc>
          <w:tcPr>
            <w:tcW w:w="4551" w:type="dxa"/>
            <w:vAlign w:val="center"/>
          </w:tcPr>
          <w:p w14:paraId="342E4A1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中国联合网络通信</w:t>
            </w:r>
            <w:r w:rsidRPr="00883549">
              <w:rPr>
                <w:rFonts w:hint="eastAsia"/>
                <w:color w:val="000000" w:themeColor="text1"/>
              </w:rPr>
              <w:t>集团</w:t>
            </w:r>
            <w:r w:rsidRPr="00883549">
              <w:rPr>
                <w:rFonts w:hint="eastAsia"/>
                <w:color w:val="000000" w:themeColor="text1"/>
                <w:sz w:val="20"/>
                <w:szCs w:val="20"/>
              </w:rPr>
              <w:t>有限公司</w:t>
            </w:r>
          </w:p>
        </w:tc>
        <w:tc>
          <w:tcPr>
            <w:tcW w:w="1843" w:type="dxa"/>
            <w:noWrap/>
          </w:tcPr>
          <w:p w14:paraId="6EDE2801" w14:textId="2532B4E3" w:rsidR="00963283" w:rsidRPr="00883549" w:rsidRDefault="00963283" w:rsidP="00DF05C0">
            <w:pPr>
              <w:widowControl/>
              <w:spacing w:line="240" w:lineRule="auto"/>
              <w:ind w:firstLineChars="0" w:firstLine="0"/>
              <w:jc w:val="center"/>
            </w:pPr>
            <w:r w:rsidRPr="00883549">
              <w:rPr>
                <w:rFonts w:hint="eastAsia"/>
              </w:rPr>
              <w:t>69</w:t>
            </w:r>
            <w:r w:rsidRPr="00883549">
              <w:t>,</w:t>
            </w:r>
            <w:r w:rsidRPr="00883549">
              <w:rPr>
                <w:rFonts w:hint="eastAsia"/>
              </w:rPr>
              <w:t>866</w:t>
            </w:r>
            <w:r w:rsidRPr="00883549">
              <w:t>,</w:t>
            </w:r>
            <w:r w:rsidRPr="00883549">
              <w:rPr>
                <w:rFonts w:hint="eastAsia"/>
              </w:rPr>
              <w:t>752</w:t>
            </w:r>
            <w:r w:rsidRPr="00883549">
              <w:rPr>
                <w:rFonts w:hint="eastAsia"/>
                <w:sz w:val="20"/>
                <w:szCs w:val="22"/>
                <w:vertAlign w:val="superscript"/>
              </w:rPr>
              <w:t>注</w:t>
            </w:r>
            <w:r w:rsidRPr="00883549">
              <w:rPr>
                <w:rFonts w:hint="eastAsia"/>
                <w:sz w:val="20"/>
                <w:szCs w:val="22"/>
                <w:vertAlign w:val="superscript"/>
              </w:rPr>
              <w:t>1</w:t>
            </w:r>
          </w:p>
        </w:tc>
        <w:tc>
          <w:tcPr>
            <w:tcW w:w="2126" w:type="dxa"/>
          </w:tcPr>
          <w:p w14:paraId="5BB196A9"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rPr>
                <w:rFonts w:hint="eastAsia"/>
              </w:rPr>
              <w:t>4A+42B+21C</w:t>
            </w:r>
          </w:p>
        </w:tc>
      </w:tr>
      <w:tr w:rsidR="00963283" w:rsidRPr="00883549" w14:paraId="7D2DAE16" w14:textId="77777777" w:rsidTr="00822F63">
        <w:trPr>
          <w:trHeight w:val="360"/>
        </w:trPr>
        <w:tc>
          <w:tcPr>
            <w:tcW w:w="4551" w:type="dxa"/>
            <w:vAlign w:val="center"/>
          </w:tcPr>
          <w:p w14:paraId="2BA8B69A" w14:textId="77777777" w:rsidR="00963283" w:rsidRPr="00883549" w:rsidRDefault="00963283" w:rsidP="00DF05C0">
            <w:pPr>
              <w:spacing w:line="240" w:lineRule="auto"/>
              <w:ind w:firstLineChars="0" w:firstLine="0"/>
              <w:jc w:val="center"/>
              <w:rPr>
                <w:color w:val="000000" w:themeColor="text1"/>
                <w:sz w:val="20"/>
                <w:szCs w:val="20"/>
              </w:rPr>
            </w:pPr>
            <w:r w:rsidRPr="00883549">
              <w:rPr>
                <w:color w:val="000000" w:themeColor="text1"/>
                <w:sz w:val="20"/>
                <w:szCs w:val="20"/>
              </w:rPr>
              <w:t>CNNIC IP</w:t>
            </w:r>
            <w:r w:rsidRPr="00883549">
              <w:rPr>
                <w:rFonts w:hint="eastAsia"/>
                <w:color w:val="000000" w:themeColor="text1"/>
                <w:sz w:val="20"/>
                <w:szCs w:val="20"/>
              </w:rPr>
              <w:t>地址分配联盟</w:t>
            </w:r>
          </w:p>
        </w:tc>
        <w:tc>
          <w:tcPr>
            <w:tcW w:w="1843" w:type="dxa"/>
            <w:noWrap/>
          </w:tcPr>
          <w:p w14:paraId="0271FBC1" w14:textId="05DFCDF0" w:rsidR="00963283" w:rsidRPr="00883549" w:rsidRDefault="00963283" w:rsidP="004E3D90">
            <w:pPr>
              <w:spacing w:line="240" w:lineRule="auto"/>
              <w:ind w:rightChars="-184" w:right="-386" w:firstLineChars="100" w:firstLine="210"/>
              <w:rPr>
                <w:color w:val="000000" w:themeColor="text1"/>
                <w:kern w:val="0"/>
                <w:sz w:val="20"/>
                <w:szCs w:val="20"/>
              </w:rPr>
            </w:pPr>
            <w:r w:rsidRPr="00883549">
              <w:rPr>
                <w:rFonts w:hint="eastAsia"/>
              </w:rPr>
              <w:t>63</w:t>
            </w:r>
            <w:r w:rsidRPr="00883549">
              <w:t>,</w:t>
            </w:r>
            <w:r w:rsidRPr="00883549">
              <w:rPr>
                <w:rFonts w:hint="eastAsia"/>
              </w:rPr>
              <w:t>879</w:t>
            </w:r>
            <w:r w:rsidRPr="00883549">
              <w:t>,</w:t>
            </w:r>
            <w:r w:rsidRPr="00883549">
              <w:rPr>
                <w:rFonts w:hint="eastAsia"/>
              </w:rPr>
              <w:t>616</w:t>
            </w:r>
            <w:r w:rsidRPr="00883549">
              <w:rPr>
                <w:rFonts w:hint="eastAsia"/>
                <w:sz w:val="20"/>
                <w:szCs w:val="22"/>
                <w:vertAlign w:val="superscript"/>
              </w:rPr>
              <w:t>注</w:t>
            </w:r>
            <w:r w:rsidRPr="00883549">
              <w:rPr>
                <w:rFonts w:hint="eastAsia"/>
                <w:sz w:val="20"/>
                <w:szCs w:val="22"/>
                <w:vertAlign w:val="superscript"/>
              </w:rPr>
              <w:t>2</w:t>
            </w:r>
          </w:p>
        </w:tc>
        <w:tc>
          <w:tcPr>
            <w:tcW w:w="2126" w:type="dxa"/>
          </w:tcPr>
          <w:p w14:paraId="69D3CB5D"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rPr>
                <w:rFonts w:hint="eastAsia"/>
              </w:rPr>
              <w:t>3A+206B+152C</w:t>
            </w:r>
          </w:p>
        </w:tc>
      </w:tr>
      <w:tr w:rsidR="00963283" w:rsidRPr="00883549" w14:paraId="5D6875F6" w14:textId="77777777" w:rsidTr="00822F63">
        <w:trPr>
          <w:trHeight w:val="360"/>
        </w:trPr>
        <w:tc>
          <w:tcPr>
            <w:tcW w:w="4551" w:type="dxa"/>
            <w:vAlign w:val="center"/>
          </w:tcPr>
          <w:p w14:paraId="5C7C8A23"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中国移动通信集团有限公司</w:t>
            </w:r>
          </w:p>
        </w:tc>
        <w:tc>
          <w:tcPr>
            <w:tcW w:w="1843" w:type="dxa"/>
          </w:tcPr>
          <w:p w14:paraId="30CC3C34" w14:textId="77777777" w:rsidR="00963283" w:rsidRPr="00883549" w:rsidRDefault="00963283" w:rsidP="00DF05C0">
            <w:pPr>
              <w:widowControl/>
              <w:spacing w:line="240" w:lineRule="auto"/>
              <w:ind w:leftChars="63" w:left="132" w:firstLineChars="0" w:firstLine="0"/>
              <w:jc w:val="center"/>
              <w:rPr>
                <w:color w:val="000000"/>
                <w:kern w:val="0"/>
                <w:sz w:val="20"/>
                <w:szCs w:val="20"/>
              </w:rPr>
            </w:pPr>
            <w:r w:rsidRPr="00883549">
              <w:t>35,294,208</w:t>
            </w:r>
          </w:p>
        </w:tc>
        <w:tc>
          <w:tcPr>
            <w:tcW w:w="2126" w:type="dxa"/>
          </w:tcPr>
          <w:p w14:paraId="262E686A"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t>2A+26B+140C</w:t>
            </w:r>
          </w:p>
        </w:tc>
      </w:tr>
      <w:tr w:rsidR="00963283" w:rsidRPr="00883549" w14:paraId="06E6A384" w14:textId="77777777" w:rsidTr="00822F63">
        <w:trPr>
          <w:trHeight w:val="360"/>
        </w:trPr>
        <w:tc>
          <w:tcPr>
            <w:tcW w:w="4551" w:type="dxa"/>
            <w:vAlign w:val="center"/>
          </w:tcPr>
          <w:p w14:paraId="0B8234D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中国教育和科研计算机网</w:t>
            </w:r>
          </w:p>
        </w:tc>
        <w:tc>
          <w:tcPr>
            <w:tcW w:w="1843" w:type="dxa"/>
          </w:tcPr>
          <w:p w14:paraId="1D31C0BF" w14:textId="77777777" w:rsidR="00963283" w:rsidRPr="00883549" w:rsidRDefault="00963283" w:rsidP="00DF05C0">
            <w:pPr>
              <w:widowControl/>
              <w:spacing w:line="240" w:lineRule="auto"/>
              <w:ind w:leftChars="63" w:left="132" w:firstLineChars="0" w:firstLine="0"/>
              <w:jc w:val="center"/>
              <w:rPr>
                <w:color w:val="000000"/>
                <w:kern w:val="0"/>
                <w:sz w:val="20"/>
                <w:szCs w:val="20"/>
              </w:rPr>
            </w:pPr>
            <w:r w:rsidRPr="00883549">
              <w:t>16,649,984</w:t>
            </w:r>
          </w:p>
        </w:tc>
        <w:tc>
          <w:tcPr>
            <w:tcW w:w="2126" w:type="dxa"/>
          </w:tcPr>
          <w:p w14:paraId="18BC3269"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t>254B+16C</w:t>
            </w:r>
          </w:p>
        </w:tc>
      </w:tr>
      <w:tr w:rsidR="00963283" w:rsidRPr="00883549" w14:paraId="60B5BF36" w14:textId="77777777" w:rsidTr="00822F63">
        <w:trPr>
          <w:trHeight w:val="360"/>
        </w:trPr>
        <w:tc>
          <w:tcPr>
            <w:tcW w:w="4551" w:type="dxa"/>
            <w:vAlign w:val="center"/>
          </w:tcPr>
          <w:p w14:paraId="591BA95D" w14:textId="77777777" w:rsidR="00963283" w:rsidRPr="00883549" w:rsidRDefault="00963283" w:rsidP="00DF05C0">
            <w:pPr>
              <w:spacing w:line="240" w:lineRule="auto"/>
              <w:ind w:firstLineChars="0" w:firstLine="0"/>
              <w:jc w:val="center"/>
              <w:rPr>
                <w:color w:val="000000" w:themeColor="text1"/>
                <w:sz w:val="20"/>
                <w:szCs w:val="20"/>
              </w:rPr>
            </w:pPr>
            <w:proofErr w:type="gramStart"/>
            <w:r w:rsidRPr="00883549">
              <w:rPr>
                <w:rFonts w:hint="eastAsia"/>
                <w:color w:val="000000" w:themeColor="text1"/>
                <w:sz w:val="20"/>
                <w:szCs w:val="20"/>
              </w:rPr>
              <w:t>中移铁通</w:t>
            </w:r>
            <w:proofErr w:type="gramEnd"/>
            <w:r w:rsidRPr="00883549">
              <w:rPr>
                <w:rFonts w:hint="eastAsia"/>
                <w:color w:val="000000" w:themeColor="text1"/>
                <w:sz w:val="20"/>
                <w:szCs w:val="20"/>
              </w:rPr>
              <w:t>有限公司</w:t>
            </w:r>
          </w:p>
        </w:tc>
        <w:tc>
          <w:tcPr>
            <w:tcW w:w="1843" w:type="dxa"/>
          </w:tcPr>
          <w:p w14:paraId="153D2749" w14:textId="77777777" w:rsidR="00963283" w:rsidRPr="00883549" w:rsidRDefault="00963283" w:rsidP="00DF05C0">
            <w:pPr>
              <w:spacing w:line="240" w:lineRule="auto"/>
              <w:ind w:rightChars="-184" w:right="-386" w:firstLineChars="0" w:firstLine="0"/>
              <w:jc w:val="center"/>
              <w:rPr>
                <w:color w:val="000000" w:themeColor="text1"/>
                <w:kern w:val="0"/>
                <w:sz w:val="20"/>
                <w:szCs w:val="20"/>
              </w:rPr>
            </w:pPr>
            <w:r w:rsidRPr="00883549">
              <w:rPr>
                <w:rFonts w:hint="eastAsia"/>
              </w:rPr>
              <w:t>15</w:t>
            </w:r>
            <w:r w:rsidRPr="00883549">
              <w:t>,</w:t>
            </w:r>
            <w:r w:rsidRPr="00883549">
              <w:rPr>
                <w:rFonts w:hint="eastAsia"/>
              </w:rPr>
              <w:t>796</w:t>
            </w:r>
            <w:r w:rsidRPr="00883549">
              <w:t>,</w:t>
            </w:r>
            <w:r w:rsidRPr="00883549">
              <w:rPr>
                <w:rFonts w:hint="eastAsia"/>
              </w:rPr>
              <w:t>224</w:t>
            </w:r>
            <w:r w:rsidRPr="00883549">
              <w:rPr>
                <w:rFonts w:hint="eastAsia"/>
                <w:sz w:val="20"/>
                <w:szCs w:val="22"/>
                <w:vertAlign w:val="superscript"/>
              </w:rPr>
              <w:t>注</w:t>
            </w:r>
            <w:r w:rsidRPr="00883549">
              <w:rPr>
                <w:rFonts w:hint="eastAsia"/>
                <w:sz w:val="20"/>
                <w:szCs w:val="22"/>
                <w:vertAlign w:val="superscript"/>
              </w:rPr>
              <w:t>3</w:t>
            </w:r>
          </w:p>
        </w:tc>
        <w:tc>
          <w:tcPr>
            <w:tcW w:w="2126" w:type="dxa"/>
          </w:tcPr>
          <w:p w14:paraId="6618CE78"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rPr>
                <w:rFonts w:hint="eastAsia"/>
              </w:rPr>
              <w:t>241B+8C</w:t>
            </w:r>
          </w:p>
        </w:tc>
      </w:tr>
      <w:tr w:rsidR="00963283" w:rsidRPr="00883549" w14:paraId="0FDD06BD" w14:textId="77777777" w:rsidTr="00822F63">
        <w:trPr>
          <w:trHeight w:val="360"/>
        </w:trPr>
        <w:tc>
          <w:tcPr>
            <w:tcW w:w="4551" w:type="dxa"/>
            <w:vAlign w:val="center"/>
          </w:tcPr>
          <w:p w14:paraId="377570DB"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其他</w:t>
            </w:r>
          </w:p>
        </w:tc>
        <w:tc>
          <w:tcPr>
            <w:tcW w:w="1843" w:type="dxa"/>
          </w:tcPr>
          <w:p w14:paraId="2F774D2A" w14:textId="77777777" w:rsidR="00963283" w:rsidRPr="00883549" w:rsidRDefault="00963283" w:rsidP="00DF05C0">
            <w:pPr>
              <w:spacing w:line="240" w:lineRule="auto"/>
              <w:ind w:rightChars="-48" w:right="-101" w:firstLineChars="0" w:firstLine="0"/>
              <w:jc w:val="center"/>
              <w:rPr>
                <w:color w:val="000000" w:themeColor="text1"/>
                <w:kern w:val="0"/>
                <w:sz w:val="20"/>
                <w:szCs w:val="20"/>
              </w:rPr>
            </w:pPr>
            <w:r w:rsidRPr="00883549">
              <w:t>15,977,536</w:t>
            </w:r>
          </w:p>
        </w:tc>
        <w:tc>
          <w:tcPr>
            <w:tcW w:w="2126" w:type="dxa"/>
          </w:tcPr>
          <w:p w14:paraId="0ED8024D"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t>243B+204C</w:t>
            </w:r>
          </w:p>
        </w:tc>
      </w:tr>
      <w:tr w:rsidR="00963283" w:rsidRPr="00883549" w14:paraId="335537DC" w14:textId="77777777" w:rsidTr="00822F63">
        <w:trPr>
          <w:trHeight w:val="360"/>
        </w:trPr>
        <w:tc>
          <w:tcPr>
            <w:tcW w:w="4551" w:type="dxa"/>
            <w:vAlign w:val="center"/>
          </w:tcPr>
          <w:p w14:paraId="2D582E1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合计</w:t>
            </w:r>
          </w:p>
        </w:tc>
        <w:tc>
          <w:tcPr>
            <w:tcW w:w="1843" w:type="dxa"/>
          </w:tcPr>
          <w:p w14:paraId="2AEC1EDD" w14:textId="4E731FED" w:rsidR="00963283" w:rsidRPr="00883549" w:rsidRDefault="00963283" w:rsidP="004E3D90">
            <w:pPr>
              <w:widowControl/>
              <w:spacing w:line="240" w:lineRule="auto"/>
              <w:ind w:firstLineChars="100" w:firstLine="210"/>
              <w:rPr>
                <w:color w:val="000000"/>
                <w:kern w:val="0"/>
                <w:sz w:val="20"/>
                <w:szCs w:val="20"/>
              </w:rPr>
            </w:pPr>
            <w:r w:rsidRPr="00883549">
              <w:t>343,227,648</w:t>
            </w:r>
          </w:p>
        </w:tc>
        <w:tc>
          <w:tcPr>
            <w:tcW w:w="2126" w:type="dxa"/>
          </w:tcPr>
          <w:p w14:paraId="3F68D236" w14:textId="77777777" w:rsidR="00963283" w:rsidRPr="00883549" w:rsidRDefault="00963283" w:rsidP="00DF05C0">
            <w:pPr>
              <w:spacing w:line="240" w:lineRule="auto"/>
              <w:ind w:rightChars="84" w:right="176" w:firstLineChars="0" w:firstLine="0"/>
              <w:jc w:val="right"/>
              <w:rPr>
                <w:color w:val="000000" w:themeColor="text1"/>
                <w:kern w:val="0"/>
                <w:sz w:val="20"/>
                <w:szCs w:val="20"/>
              </w:rPr>
            </w:pPr>
            <w:r w:rsidRPr="00883549">
              <w:t>20A+121B+66C</w:t>
            </w:r>
          </w:p>
        </w:tc>
      </w:tr>
    </w:tbl>
    <w:p w14:paraId="674CCF62" w14:textId="77777777" w:rsidR="00963283" w:rsidRPr="00883549" w:rsidRDefault="00963283" w:rsidP="00DF05C0">
      <w:pPr>
        <w:widowControl/>
        <w:spacing w:line="240" w:lineRule="auto"/>
        <w:ind w:firstLineChars="0" w:firstLine="0"/>
        <w:rPr>
          <w:rFonts w:cs="宋体"/>
          <w:i/>
          <w:iCs/>
          <w:color w:val="000000" w:themeColor="text1"/>
          <w:kern w:val="0"/>
        </w:rPr>
      </w:pPr>
      <w:r w:rsidRPr="00883549">
        <w:rPr>
          <w:rFonts w:cs="宋体" w:hint="eastAsia"/>
          <w:i/>
          <w:iCs/>
          <w:color w:val="000000" w:themeColor="text1"/>
          <w:kern w:val="0"/>
        </w:rPr>
        <w:t>数据来源：亚太互联网络信息中心（</w:t>
      </w:r>
      <w:r w:rsidRPr="00883549">
        <w:rPr>
          <w:rFonts w:cs="宋体" w:hint="eastAsia"/>
          <w:i/>
          <w:iCs/>
          <w:color w:val="000000" w:themeColor="text1"/>
          <w:kern w:val="0"/>
        </w:rPr>
        <w:t>APNIC</w:t>
      </w:r>
      <w:r w:rsidRPr="00883549">
        <w:rPr>
          <w:rFonts w:cs="宋体" w:hint="eastAsia"/>
          <w:i/>
          <w:iCs/>
          <w:color w:val="000000" w:themeColor="text1"/>
          <w:kern w:val="0"/>
        </w:rPr>
        <w:t>）、中国互联网络信息中心（</w:t>
      </w:r>
      <w:r w:rsidRPr="00883549">
        <w:rPr>
          <w:rFonts w:cs="宋体" w:hint="eastAsia"/>
          <w:i/>
          <w:iCs/>
          <w:color w:val="000000" w:themeColor="text1"/>
          <w:kern w:val="0"/>
        </w:rPr>
        <w:t>CNNIC</w:t>
      </w:r>
      <w:r w:rsidRPr="00883549">
        <w:rPr>
          <w:rFonts w:cs="宋体" w:hint="eastAsia"/>
          <w:i/>
          <w:iCs/>
          <w:color w:val="000000" w:themeColor="text1"/>
          <w:kern w:val="0"/>
        </w:rPr>
        <w:t>）</w:t>
      </w:r>
    </w:p>
    <w:p w14:paraId="08BCC1FD" w14:textId="77777777" w:rsidR="00963283" w:rsidRPr="00883549" w:rsidRDefault="00963283" w:rsidP="00DF05C0">
      <w:pPr>
        <w:widowControl/>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1</w:t>
      </w:r>
      <w:r w:rsidRPr="00883549">
        <w:rPr>
          <w:rFonts w:cs="宋体" w:hint="eastAsia"/>
          <w:i/>
          <w:iCs/>
          <w:color w:val="000000" w:themeColor="text1"/>
          <w:kern w:val="0"/>
        </w:rPr>
        <w:t>：中国联合网络通信集团有限公司的地址包括原联通和原网通的地址，其中原联通的</w:t>
      </w:r>
      <w:r w:rsidRPr="00883549">
        <w:rPr>
          <w:rFonts w:cs="宋体" w:hint="eastAsia"/>
          <w:i/>
          <w:iCs/>
          <w:color w:val="000000" w:themeColor="text1"/>
          <w:kern w:val="0"/>
        </w:rPr>
        <w:t>IPv4</w:t>
      </w:r>
      <w:r w:rsidRPr="00883549">
        <w:rPr>
          <w:rFonts w:cs="宋体" w:hint="eastAsia"/>
          <w:i/>
          <w:iCs/>
          <w:color w:val="000000" w:themeColor="text1"/>
          <w:kern w:val="0"/>
        </w:rPr>
        <w:t>地址</w:t>
      </w:r>
      <w:r w:rsidRPr="00883549">
        <w:rPr>
          <w:rFonts w:cs="宋体"/>
          <w:i/>
          <w:iCs/>
          <w:color w:val="000000" w:themeColor="text1"/>
          <w:kern w:val="0"/>
        </w:rPr>
        <w:t>6316032(96B+96C)</w:t>
      </w:r>
      <w:r w:rsidRPr="00883549">
        <w:rPr>
          <w:rFonts w:cs="宋体" w:hint="eastAsia"/>
          <w:i/>
          <w:iCs/>
          <w:color w:val="000000" w:themeColor="text1"/>
          <w:kern w:val="0"/>
        </w:rPr>
        <w:t>是经</w:t>
      </w:r>
      <w:r w:rsidRPr="00883549">
        <w:rPr>
          <w:rFonts w:cs="宋体" w:hint="eastAsia"/>
          <w:i/>
          <w:iCs/>
          <w:color w:val="000000" w:themeColor="text1"/>
          <w:kern w:val="0"/>
        </w:rPr>
        <w:t>CNNIC</w:t>
      </w:r>
      <w:r w:rsidRPr="00883549">
        <w:rPr>
          <w:rFonts w:cs="宋体" w:hint="eastAsia"/>
          <w:i/>
          <w:iCs/>
          <w:color w:val="000000" w:themeColor="text1"/>
          <w:kern w:val="0"/>
        </w:rPr>
        <w:t>分配；</w:t>
      </w:r>
    </w:p>
    <w:p w14:paraId="4C6AC327" w14:textId="77777777" w:rsidR="00963283" w:rsidRPr="00883549" w:rsidRDefault="00963283" w:rsidP="00DF05C0">
      <w:pPr>
        <w:widowControl/>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2</w:t>
      </w:r>
      <w:r w:rsidRPr="00883549">
        <w:rPr>
          <w:rFonts w:cs="宋体" w:hint="eastAsia"/>
          <w:i/>
          <w:iCs/>
          <w:color w:val="000000" w:themeColor="text1"/>
          <w:kern w:val="0"/>
        </w:rPr>
        <w:t>：</w:t>
      </w:r>
      <w:r w:rsidRPr="00883549">
        <w:rPr>
          <w:i/>
          <w:iCs/>
          <w:color w:val="000000" w:themeColor="text1"/>
        </w:rPr>
        <w:t>CNNIC</w:t>
      </w:r>
      <w:r w:rsidRPr="00883549">
        <w:rPr>
          <w:i/>
          <w:iCs/>
          <w:color w:val="000000" w:themeColor="text1"/>
        </w:rPr>
        <w:t>作为经</w:t>
      </w:r>
      <w:r w:rsidRPr="00883549">
        <w:rPr>
          <w:i/>
          <w:iCs/>
          <w:color w:val="000000" w:themeColor="text1"/>
        </w:rPr>
        <w:t>APNIC</w:t>
      </w:r>
      <w:r w:rsidRPr="00883549">
        <w:rPr>
          <w:rFonts w:hint="eastAsia"/>
          <w:i/>
          <w:iCs/>
          <w:color w:val="000000" w:themeColor="text1"/>
        </w:rPr>
        <w:t>和国家主管部门</w:t>
      </w:r>
      <w:r w:rsidRPr="00883549">
        <w:rPr>
          <w:i/>
          <w:iCs/>
          <w:color w:val="000000" w:themeColor="text1"/>
        </w:rPr>
        <w:t>认可的中国国家</w:t>
      </w:r>
      <w:r w:rsidRPr="00883549">
        <w:rPr>
          <w:rFonts w:hint="eastAsia"/>
          <w:i/>
          <w:iCs/>
          <w:color w:val="000000" w:themeColor="text1"/>
        </w:rPr>
        <w:t>级</w:t>
      </w:r>
      <w:r w:rsidRPr="00883549">
        <w:rPr>
          <w:i/>
          <w:iCs/>
          <w:color w:val="000000" w:themeColor="text1"/>
        </w:rPr>
        <w:t>互联网注册机构（</w:t>
      </w:r>
      <w:r w:rsidRPr="00883549">
        <w:rPr>
          <w:i/>
          <w:iCs/>
          <w:color w:val="000000" w:themeColor="text1"/>
        </w:rPr>
        <w:t>NIR</w:t>
      </w:r>
      <w:r w:rsidRPr="00883549">
        <w:rPr>
          <w:i/>
          <w:iCs/>
          <w:color w:val="000000" w:themeColor="text1"/>
        </w:rPr>
        <w:t>），召集国内有一定规模的</w:t>
      </w:r>
      <w:r w:rsidRPr="00883549">
        <w:rPr>
          <w:rFonts w:hint="eastAsia"/>
          <w:i/>
          <w:iCs/>
          <w:color w:val="000000" w:themeColor="text1"/>
        </w:rPr>
        <w:t>互联网服务提供商和企事业单位</w:t>
      </w:r>
      <w:r w:rsidRPr="00883549">
        <w:rPr>
          <w:i/>
          <w:iCs/>
          <w:color w:val="000000" w:themeColor="text1"/>
        </w:rPr>
        <w:t>，组成</w:t>
      </w:r>
      <w:r w:rsidRPr="00883549">
        <w:rPr>
          <w:i/>
          <w:iCs/>
          <w:color w:val="000000" w:themeColor="text1"/>
        </w:rPr>
        <w:t>IP</w:t>
      </w:r>
      <w:r w:rsidRPr="00883549">
        <w:rPr>
          <w:i/>
          <w:iCs/>
          <w:color w:val="000000" w:themeColor="text1"/>
        </w:rPr>
        <w:t>地址分配联盟，目前</w:t>
      </w:r>
      <w:r w:rsidRPr="00883549">
        <w:rPr>
          <w:i/>
          <w:iCs/>
          <w:color w:val="000000" w:themeColor="text1"/>
        </w:rPr>
        <w:t>CNNIC</w:t>
      </w:r>
      <w:r w:rsidRPr="00883549">
        <w:rPr>
          <w:rFonts w:hint="eastAsia"/>
          <w:i/>
          <w:iCs/>
          <w:color w:val="000000" w:themeColor="text1"/>
        </w:rPr>
        <w:t xml:space="preserve"> </w:t>
      </w:r>
      <w:r w:rsidRPr="00883549">
        <w:rPr>
          <w:i/>
          <w:iCs/>
          <w:color w:val="000000" w:themeColor="text1"/>
        </w:rPr>
        <w:t>地址分配联盟</w:t>
      </w:r>
      <w:r w:rsidRPr="00883549">
        <w:rPr>
          <w:rFonts w:hint="eastAsia"/>
          <w:i/>
          <w:iCs/>
          <w:color w:val="000000" w:themeColor="text1"/>
        </w:rPr>
        <w:t>的</w:t>
      </w:r>
      <w:r w:rsidRPr="00883549">
        <w:rPr>
          <w:i/>
          <w:iCs/>
          <w:color w:val="000000" w:themeColor="text1"/>
        </w:rPr>
        <w:t>IP</w:t>
      </w:r>
      <w:r w:rsidRPr="00883549">
        <w:rPr>
          <w:rFonts w:hint="eastAsia"/>
          <w:i/>
          <w:iCs/>
          <w:color w:val="000000" w:themeColor="text1"/>
        </w:rPr>
        <w:t>v4</w:t>
      </w:r>
      <w:r w:rsidRPr="00883549">
        <w:rPr>
          <w:i/>
          <w:iCs/>
          <w:color w:val="000000" w:themeColor="text1"/>
        </w:rPr>
        <w:t>地址</w:t>
      </w:r>
      <w:r w:rsidRPr="00883549">
        <w:rPr>
          <w:rFonts w:hint="eastAsia"/>
          <w:i/>
          <w:iCs/>
          <w:color w:val="000000" w:themeColor="text1"/>
        </w:rPr>
        <w:t>总</w:t>
      </w:r>
      <w:r w:rsidRPr="00883549">
        <w:rPr>
          <w:i/>
          <w:iCs/>
          <w:color w:val="000000" w:themeColor="text1"/>
        </w:rPr>
        <w:t>持有量</w:t>
      </w:r>
      <w:r w:rsidRPr="00883549">
        <w:rPr>
          <w:rFonts w:hint="eastAsia"/>
          <w:i/>
          <w:iCs/>
          <w:color w:val="000000" w:themeColor="text1"/>
        </w:rPr>
        <w:t>为</w:t>
      </w:r>
      <w:r w:rsidRPr="00883549">
        <w:rPr>
          <w:i/>
        </w:rPr>
        <w:t>8600</w:t>
      </w:r>
      <w:r w:rsidRPr="00883549">
        <w:rPr>
          <w:rFonts w:hint="eastAsia"/>
          <w:i/>
        </w:rPr>
        <w:t>万</w:t>
      </w:r>
      <w:r w:rsidRPr="00883549">
        <w:rPr>
          <w:rFonts w:hint="eastAsia"/>
          <w:i/>
          <w:iCs/>
          <w:color w:val="000000" w:themeColor="text1"/>
        </w:rPr>
        <w:t>个</w:t>
      </w:r>
      <w:r w:rsidRPr="00883549">
        <w:rPr>
          <w:i/>
          <w:iCs/>
          <w:color w:val="000000" w:themeColor="text1"/>
        </w:rPr>
        <w:t>，</w:t>
      </w:r>
      <w:r w:rsidRPr="00883549">
        <w:rPr>
          <w:rFonts w:hint="eastAsia"/>
          <w:i/>
          <w:iCs/>
          <w:color w:val="000000" w:themeColor="text1"/>
        </w:rPr>
        <w:t>折</w:t>
      </w:r>
      <w:r w:rsidRPr="00883549">
        <w:rPr>
          <w:i/>
          <w:iCs/>
          <w:color w:val="000000" w:themeColor="text1"/>
        </w:rPr>
        <w:t>合</w:t>
      </w:r>
      <w:r w:rsidRPr="00883549">
        <w:rPr>
          <w:i/>
          <w:iCs/>
          <w:color w:val="000000" w:themeColor="text1"/>
        </w:rPr>
        <w:t>5.1A</w:t>
      </w:r>
      <w:r w:rsidRPr="00883549">
        <w:rPr>
          <w:rFonts w:hint="eastAsia"/>
          <w:i/>
          <w:iCs/>
          <w:color w:val="000000" w:themeColor="text1"/>
        </w:rPr>
        <w:t>；上表中所列</w:t>
      </w:r>
      <w:r w:rsidRPr="00883549">
        <w:rPr>
          <w:rFonts w:hint="eastAsia"/>
          <w:i/>
          <w:iCs/>
          <w:color w:val="000000" w:themeColor="text1"/>
        </w:rPr>
        <w:t>IP</w:t>
      </w:r>
      <w:r w:rsidRPr="00883549">
        <w:rPr>
          <w:rFonts w:hint="eastAsia"/>
          <w:i/>
          <w:iCs/>
          <w:color w:val="000000" w:themeColor="text1"/>
        </w:rPr>
        <w:t>地址分配联盟的</w:t>
      </w:r>
      <w:r w:rsidRPr="00883549">
        <w:rPr>
          <w:rFonts w:hint="eastAsia"/>
          <w:i/>
          <w:iCs/>
          <w:color w:val="000000" w:themeColor="text1"/>
        </w:rPr>
        <w:t>IPv4</w:t>
      </w:r>
      <w:r w:rsidRPr="00883549">
        <w:rPr>
          <w:rFonts w:hint="eastAsia"/>
          <w:i/>
          <w:iCs/>
          <w:color w:val="000000" w:themeColor="text1"/>
        </w:rPr>
        <w:t>地址数量不含已分配给原联通和铁通的</w:t>
      </w:r>
      <w:r w:rsidRPr="00883549">
        <w:rPr>
          <w:rFonts w:hint="eastAsia"/>
          <w:i/>
          <w:iCs/>
          <w:color w:val="000000" w:themeColor="text1"/>
        </w:rPr>
        <w:t>IPv4</w:t>
      </w:r>
      <w:r w:rsidRPr="00883549">
        <w:rPr>
          <w:rFonts w:hint="eastAsia"/>
          <w:i/>
          <w:iCs/>
          <w:color w:val="000000" w:themeColor="text1"/>
        </w:rPr>
        <w:t>地址数量</w:t>
      </w:r>
      <w:r w:rsidRPr="00883549">
        <w:rPr>
          <w:rFonts w:cs="宋体" w:hint="eastAsia"/>
          <w:i/>
          <w:iCs/>
          <w:color w:val="000000" w:themeColor="text1"/>
          <w:kern w:val="0"/>
        </w:rPr>
        <w:t>；</w:t>
      </w:r>
    </w:p>
    <w:p w14:paraId="36CD8A82" w14:textId="77777777" w:rsidR="00963283" w:rsidRPr="00883549" w:rsidRDefault="00963283" w:rsidP="00DF05C0">
      <w:pPr>
        <w:widowControl/>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3</w:t>
      </w:r>
      <w:r w:rsidRPr="00883549">
        <w:rPr>
          <w:rFonts w:cs="宋体" w:hint="eastAsia"/>
          <w:i/>
          <w:iCs/>
          <w:color w:val="000000" w:themeColor="text1"/>
          <w:kern w:val="0"/>
        </w:rPr>
        <w:t>：</w:t>
      </w:r>
      <w:proofErr w:type="gramStart"/>
      <w:r w:rsidRPr="00883549">
        <w:rPr>
          <w:rFonts w:cs="宋体" w:hint="eastAsia"/>
          <w:i/>
          <w:iCs/>
          <w:color w:val="000000" w:themeColor="text1"/>
          <w:kern w:val="0"/>
        </w:rPr>
        <w:t>中移铁通</w:t>
      </w:r>
      <w:proofErr w:type="gramEnd"/>
      <w:r w:rsidRPr="00883549">
        <w:rPr>
          <w:rFonts w:cs="宋体" w:hint="eastAsia"/>
          <w:i/>
          <w:iCs/>
          <w:color w:val="000000" w:themeColor="text1"/>
          <w:kern w:val="0"/>
        </w:rPr>
        <w:t>有限公司的</w:t>
      </w:r>
      <w:r w:rsidRPr="00883549">
        <w:rPr>
          <w:rFonts w:cs="宋体" w:hint="eastAsia"/>
          <w:i/>
          <w:iCs/>
          <w:color w:val="000000" w:themeColor="text1"/>
          <w:kern w:val="0"/>
        </w:rPr>
        <w:t>IPv4</w:t>
      </w:r>
      <w:r w:rsidRPr="00883549">
        <w:rPr>
          <w:rFonts w:cs="宋体" w:hint="eastAsia"/>
          <w:i/>
          <w:iCs/>
          <w:color w:val="000000" w:themeColor="text1"/>
          <w:kern w:val="0"/>
        </w:rPr>
        <w:t>地址是经</w:t>
      </w:r>
      <w:r w:rsidRPr="00883549">
        <w:rPr>
          <w:rFonts w:cs="宋体" w:hint="eastAsia"/>
          <w:i/>
          <w:iCs/>
          <w:color w:val="000000" w:themeColor="text1"/>
          <w:kern w:val="0"/>
        </w:rPr>
        <w:t>CNNIC</w:t>
      </w:r>
      <w:r w:rsidRPr="00883549">
        <w:rPr>
          <w:rFonts w:cs="宋体" w:hint="eastAsia"/>
          <w:i/>
          <w:iCs/>
          <w:color w:val="000000" w:themeColor="text1"/>
          <w:kern w:val="0"/>
        </w:rPr>
        <w:t>分配；</w:t>
      </w:r>
    </w:p>
    <w:p w14:paraId="064760D1" w14:textId="77777777" w:rsidR="00963283" w:rsidRPr="00883549" w:rsidRDefault="00963283" w:rsidP="00DF05C0">
      <w:pPr>
        <w:widowControl/>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4</w:t>
      </w:r>
      <w:r w:rsidRPr="00883549">
        <w:rPr>
          <w:rFonts w:cs="宋体" w:hint="eastAsia"/>
          <w:i/>
          <w:iCs/>
          <w:color w:val="000000" w:themeColor="text1"/>
          <w:kern w:val="0"/>
        </w:rPr>
        <w:t>：以上数据统计截至日为</w:t>
      </w:r>
      <w:r w:rsidRPr="00883549">
        <w:rPr>
          <w:rFonts w:cs="宋体" w:hint="eastAsia"/>
          <w:i/>
          <w:iCs/>
          <w:color w:val="000000" w:themeColor="text1"/>
          <w:kern w:val="0"/>
        </w:rPr>
        <w:t>202</w:t>
      </w:r>
      <w:r w:rsidRPr="00883549">
        <w:rPr>
          <w:rFonts w:cs="宋体"/>
          <w:i/>
          <w:iCs/>
          <w:color w:val="000000" w:themeColor="text1"/>
          <w:kern w:val="0"/>
        </w:rPr>
        <w:t>2</w:t>
      </w:r>
      <w:r w:rsidRPr="00883549">
        <w:rPr>
          <w:rFonts w:cs="宋体" w:hint="eastAsia"/>
          <w:i/>
          <w:iCs/>
          <w:color w:val="000000" w:themeColor="text1"/>
          <w:kern w:val="0"/>
        </w:rPr>
        <w:t>年</w:t>
      </w:r>
      <w:r w:rsidRPr="00883549">
        <w:rPr>
          <w:rFonts w:cs="宋体" w:hint="eastAsia"/>
          <w:i/>
          <w:iCs/>
          <w:color w:val="000000" w:themeColor="text1"/>
          <w:kern w:val="0"/>
        </w:rPr>
        <w:t>12</w:t>
      </w:r>
      <w:r w:rsidRPr="00883549">
        <w:rPr>
          <w:rFonts w:cs="宋体" w:hint="eastAsia"/>
          <w:i/>
          <w:iCs/>
          <w:color w:val="000000" w:themeColor="text1"/>
          <w:kern w:val="0"/>
        </w:rPr>
        <w:t>月</w:t>
      </w:r>
      <w:r w:rsidRPr="00883549">
        <w:rPr>
          <w:rFonts w:cs="宋体"/>
          <w:i/>
          <w:iCs/>
          <w:color w:val="000000" w:themeColor="text1"/>
          <w:kern w:val="0"/>
        </w:rPr>
        <w:t>3</w:t>
      </w:r>
      <w:r w:rsidRPr="00883549">
        <w:rPr>
          <w:rFonts w:cs="宋体" w:hint="eastAsia"/>
          <w:i/>
          <w:iCs/>
          <w:color w:val="000000" w:themeColor="text1"/>
          <w:kern w:val="0"/>
        </w:rPr>
        <w:t>1</w:t>
      </w:r>
      <w:r w:rsidRPr="00883549">
        <w:rPr>
          <w:rFonts w:cs="宋体" w:hint="eastAsia"/>
          <w:i/>
          <w:iCs/>
          <w:color w:val="000000" w:themeColor="text1"/>
          <w:kern w:val="0"/>
        </w:rPr>
        <w:t>日。</w:t>
      </w:r>
    </w:p>
    <w:p w14:paraId="7B59DF41" w14:textId="77777777" w:rsidR="00963283" w:rsidRPr="00883549" w:rsidRDefault="00963283" w:rsidP="00DF05C0">
      <w:pPr>
        <w:widowControl/>
        <w:spacing w:line="240" w:lineRule="auto"/>
        <w:ind w:firstLineChars="0" w:firstLine="0"/>
        <w:rPr>
          <w:rFonts w:cs="宋体"/>
          <w:i/>
          <w:iCs/>
          <w:color w:val="000000" w:themeColor="text1"/>
          <w:kern w:val="0"/>
        </w:rPr>
      </w:pPr>
    </w:p>
    <w:p w14:paraId="41D6BCB2" w14:textId="77777777" w:rsidR="00963283" w:rsidRPr="00883549" w:rsidRDefault="00963283" w:rsidP="00DF05C0">
      <w:pPr>
        <w:ind w:left="359" w:hangingChars="171" w:hanging="359"/>
        <w:rPr>
          <w:rFonts w:cs="宋体"/>
          <w:i/>
          <w:color w:val="000000" w:themeColor="text1"/>
        </w:rPr>
      </w:pPr>
    </w:p>
    <w:p w14:paraId="6611CAB5" w14:textId="77777777" w:rsidR="00963283" w:rsidRPr="00883549" w:rsidRDefault="00963283" w:rsidP="00DF05C0">
      <w:pPr>
        <w:widowControl/>
        <w:spacing w:line="240" w:lineRule="auto"/>
        <w:ind w:firstLineChars="0" w:firstLine="0"/>
        <w:rPr>
          <w:b/>
          <w:color w:val="000000" w:themeColor="text1"/>
          <w:szCs w:val="20"/>
        </w:rPr>
      </w:pPr>
      <w:r w:rsidRPr="00883549">
        <w:rPr>
          <w:b/>
          <w:color w:val="000000" w:themeColor="text1"/>
        </w:rPr>
        <w:br w:type="page"/>
      </w:r>
    </w:p>
    <w:p w14:paraId="539A7DFC" w14:textId="7AEAD9B5" w:rsidR="00963283" w:rsidRPr="00883549" w:rsidRDefault="00963283" w:rsidP="00DF05C0">
      <w:pPr>
        <w:pStyle w:val="a4"/>
        <w:spacing w:before="156"/>
      </w:pPr>
      <w:r w:rsidRPr="00883549">
        <w:lastRenderedPageBreak/>
        <w:t>附表</w:t>
      </w:r>
      <w:r w:rsidRPr="00883549">
        <w:t xml:space="preserve"> </w:t>
      </w:r>
      <w:r w:rsidRPr="00883549">
        <w:fldChar w:fldCharType="begin"/>
      </w:r>
      <w:r w:rsidRPr="00883549">
        <w:instrText xml:space="preserve"> SEQ </w:instrText>
      </w:r>
      <w:r w:rsidRPr="00883549">
        <w:instrText>附表</w:instrText>
      </w:r>
      <w:r w:rsidRPr="00883549">
        <w:instrText xml:space="preserve"> \* ARABIC </w:instrText>
      </w:r>
      <w:r w:rsidRPr="00883549">
        <w:fldChar w:fldCharType="separate"/>
      </w:r>
      <w:r w:rsidR="0070025D">
        <w:rPr>
          <w:noProof/>
        </w:rPr>
        <w:t>3</w:t>
      </w:r>
      <w:r w:rsidRPr="00883549">
        <w:fldChar w:fldCharType="end"/>
      </w:r>
      <w:r w:rsidRPr="00883549">
        <w:t xml:space="preserve">  </w:t>
      </w:r>
      <w:r w:rsidRPr="00883549">
        <w:t>各地区</w:t>
      </w:r>
      <w:r w:rsidRPr="00883549">
        <w:t>IPv6</w:t>
      </w:r>
      <w:r w:rsidRPr="00883549">
        <w:t>地址数（以块</w:t>
      </w:r>
      <w:r w:rsidRPr="00883549">
        <w:t>/32</w:t>
      </w:r>
      <w:r w:rsidRPr="00883549">
        <w:rPr>
          <w:vertAlign w:val="superscript"/>
        </w:rPr>
        <w:t>注</w:t>
      </w:r>
      <w:r w:rsidRPr="00883549">
        <w:rPr>
          <w:vertAlign w:val="superscript"/>
        </w:rPr>
        <w:t>1</w:t>
      </w:r>
      <w:r w:rsidRPr="00883549">
        <w:t>为单位）</w:t>
      </w:r>
    </w:p>
    <w:tbl>
      <w:tblPr>
        <w:tblW w:w="8505" w:type="dxa"/>
        <w:tblInd w:w="108" w:type="dxa"/>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536"/>
        <w:gridCol w:w="3969"/>
      </w:tblGrid>
      <w:tr w:rsidR="00963283" w:rsidRPr="00883549" w14:paraId="17DB92A4" w14:textId="77777777" w:rsidTr="00822F63">
        <w:trPr>
          <w:trHeight w:val="340"/>
        </w:trPr>
        <w:tc>
          <w:tcPr>
            <w:tcW w:w="4536" w:type="dxa"/>
            <w:noWrap/>
            <w:vAlign w:val="center"/>
          </w:tcPr>
          <w:p w14:paraId="68E00C87" w14:textId="77777777" w:rsidR="00963283" w:rsidRPr="00883549" w:rsidRDefault="00963283" w:rsidP="00DF05C0">
            <w:pPr>
              <w:spacing w:line="240" w:lineRule="auto"/>
              <w:ind w:firstLineChars="0" w:firstLine="0"/>
              <w:jc w:val="center"/>
              <w:rPr>
                <w:b/>
                <w:color w:val="000000" w:themeColor="text1"/>
                <w:sz w:val="20"/>
                <w:szCs w:val="20"/>
              </w:rPr>
            </w:pPr>
            <w:r w:rsidRPr="00883549">
              <w:rPr>
                <w:rFonts w:hint="eastAsia"/>
                <w:b/>
                <w:color w:val="000000" w:themeColor="text1"/>
                <w:sz w:val="20"/>
                <w:szCs w:val="20"/>
              </w:rPr>
              <w:t>地区</w:t>
            </w:r>
          </w:p>
        </w:tc>
        <w:tc>
          <w:tcPr>
            <w:tcW w:w="3969" w:type="dxa"/>
            <w:noWrap/>
            <w:vAlign w:val="center"/>
          </w:tcPr>
          <w:p w14:paraId="764D8B07" w14:textId="77777777" w:rsidR="00963283" w:rsidRPr="00883549" w:rsidRDefault="00963283" w:rsidP="00DF05C0">
            <w:pPr>
              <w:spacing w:line="240" w:lineRule="auto"/>
              <w:ind w:firstLineChars="0" w:firstLine="0"/>
              <w:jc w:val="center"/>
              <w:rPr>
                <w:b/>
                <w:color w:val="000000" w:themeColor="text1"/>
                <w:sz w:val="20"/>
                <w:szCs w:val="20"/>
              </w:rPr>
            </w:pPr>
            <w:r w:rsidRPr="00883549">
              <w:rPr>
                <w:rFonts w:hint="eastAsia"/>
                <w:b/>
                <w:color w:val="000000" w:themeColor="text1"/>
                <w:sz w:val="20"/>
                <w:szCs w:val="20"/>
              </w:rPr>
              <w:t>地址量</w:t>
            </w:r>
          </w:p>
        </w:tc>
      </w:tr>
      <w:tr w:rsidR="00963283" w:rsidRPr="00883549" w14:paraId="12C46AE1" w14:textId="77777777" w:rsidTr="00822F63">
        <w:trPr>
          <w:trHeight w:val="340"/>
        </w:trPr>
        <w:tc>
          <w:tcPr>
            <w:tcW w:w="4536" w:type="dxa"/>
            <w:noWrap/>
            <w:vAlign w:val="center"/>
          </w:tcPr>
          <w:p w14:paraId="5D95643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中国内地</w:t>
            </w:r>
            <w:r w:rsidRPr="00883549">
              <w:rPr>
                <w:color w:val="000000" w:themeColor="text1"/>
                <w:sz w:val="20"/>
                <w:szCs w:val="20"/>
              </w:rPr>
              <w:t>（</w:t>
            </w:r>
            <w:r w:rsidRPr="00883549">
              <w:rPr>
                <w:rFonts w:hint="eastAsia"/>
                <w:color w:val="000000" w:themeColor="text1"/>
                <w:sz w:val="20"/>
                <w:szCs w:val="20"/>
              </w:rPr>
              <w:t>大陆</w:t>
            </w:r>
            <w:r w:rsidRPr="00883549">
              <w:rPr>
                <w:color w:val="000000" w:themeColor="text1"/>
                <w:sz w:val="20"/>
                <w:szCs w:val="20"/>
              </w:rPr>
              <w:t>）</w:t>
            </w:r>
          </w:p>
        </w:tc>
        <w:tc>
          <w:tcPr>
            <w:tcW w:w="3969" w:type="dxa"/>
            <w:noWrap/>
          </w:tcPr>
          <w:p w14:paraId="473336A6" w14:textId="77777777" w:rsidR="00963283" w:rsidRPr="00883549" w:rsidRDefault="00963283" w:rsidP="00DF05C0">
            <w:pPr>
              <w:spacing w:line="240" w:lineRule="auto"/>
              <w:ind w:rightChars="760" w:right="1596" w:firstLineChars="0" w:firstLine="0"/>
              <w:jc w:val="right"/>
              <w:rPr>
                <w:color w:val="000000" w:themeColor="text1"/>
                <w:kern w:val="0"/>
                <w:sz w:val="20"/>
                <w:szCs w:val="20"/>
              </w:rPr>
            </w:pPr>
            <w:r w:rsidRPr="00883549">
              <w:t>64,318</w:t>
            </w:r>
          </w:p>
        </w:tc>
      </w:tr>
      <w:tr w:rsidR="00963283" w:rsidRPr="00883549" w14:paraId="33E52F04" w14:textId="77777777" w:rsidTr="00822F63">
        <w:trPr>
          <w:trHeight w:val="340"/>
        </w:trPr>
        <w:tc>
          <w:tcPr>
            <w:tcW w:w="4536" w:type="dxa"/>
            <w:noWrap/>
            <w:vAlign w:val="center"/>
          </w:tcPr>
          <w:p w14:paraId="1444F4C9"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香港</w:t>
            </w:r>
          </w:p>
        </w:tc>
        <w:tc>
          <w:tcPr>
            <w:tcW w:w="3969" w:type="dxa"/>
            <w:noWrap/>
          </w:tcPr>
          <w:p w14:paraId="346F7B97" w14:textId="77777777" w:rsidR="00963283" w:rsidRPr="00883549" w:rsidRDefault="00963283" w:rsidP="00DF05C0">
            <w:pPr>
              <w:spacing w:line="240" w:lineRule="auto"/>
              <w:ind w:rightChars="760" w:right="1596" w:firstLineChars="0" w:firstLine="0"/>
              <w:jc w:val="right"/>
              <w:rPr>
                <w:color w:val="000000" w:themeColor="text1"/>
                <w:kern w:val="0"/>
                <w:sz w:val="20"/>
                <w:szCs w:val="20"/>
              </w:rPr>
            </w:pPr>
            <w:r w:rsidRPr="00883549">
              <w:t>470</w:t>
            </w:r>
          </w:p>
        </w:tc>
      </w:tr>
      <w:tr w:rsidR="00963283" w:rsidRPr="00883549" w14:paraId="021A5A7A" w14:textId="77777777" w:rsidTr="00822F63">
        <w:trPr>
          <w:trHeight w:val="340"/>
        </w:trPr>
        <w:tc>
          <w:tcPr>
            <w:tcW w:w="4536" w:type="dxa"/>
            <w:noWrap/>
            <w:vAlign w:val="center"/>
          </w:tcPr>
          <w:p w14:paraId="7A497A2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澳门</w:t>
            </w:r>
          </w:p>
        </w:tc>
        <w:tc>
          <w:tcPr>
            <w:tcW w:w="3969" w:type="dxa"/>
            <w:noWrap/>
          </w:tcPr>
          <w:p w14:paraId="6FE011DE" w14:textId="77777777" w:rsidR="00963283" w:rsidRPr="00883549" w:rsidRDefault="00963283" w:rsidP="00DF05C0">
            <w:pPr>
              <w:spacing w:line="240" w:lineRule="auto"/>
              <w:ind w:rightChars="760" w:right="1596" w:firstLineChars="0" w:firstLine="0"/>
              <w:jc w:val="right"/>
              <w:rPr>
                <w:color w:val="000000" w:themeColor="text1"/>
                <w:kern w:val="0"/>
                <w:sz w:val="20"/>
                <w:szCs w:val="20"/>
              </w:rPr>
            </w:pPr>
            <w:r w:rsidRPr="00883549">
              <w:t>8</w:t>
            </w:r>
          </w:p>
        </w:tc>
      </w:tr>
      <w:tr w:rsidR="00963283" w:rsidRPr="00883549" w14:paraId="0196867E" w14:textId="77777777" w:rsidTr="00822F63">
        <w:trPr>
          <w:trHeight w:val="340"/>
        </w:trPr>
        <w:tc>
          <w:tcPr>
            <w:tcW w:w="4536" w:type="dxa"/>
            <w:noWrap/>
            <w:vAlign w:val="center"/>
          </w:tcPr>
          <w:p w14:paraId="480DB24B"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台湾</w:t>
            </w:r>
          </w:p>
        </w:tc>
        <w:tc>
          <w:tcPr>
            <w:tcW w:w="3969" w:type="dxa"/>
            <w:noWrap/>
          </w:tcPr>
          <w:p w14:paraId="507DB506" w14:textId="77777777" w:rsidR="00963283" w:rsidRPr="00883549" w:rsidRDefault="00963283" w:rsidP="00DF05C0">
            <w:pPr>
              <w:spacing w:line="240" w:lineRule="auto"/>
              <w:ind w:rightChars="760" w:right="1596" w:firstLineChars="0" w:firstLine="0"/>
              <w:jc w:val="right"/>
              <w:rPr>
                <w:color w:val="000000" w:themeColor="text1"/>
                <w:kern w:val="0"/>
                <w:sz w:val="20"/>
                <w:szCs w:val="20"/>
              </w:rPr>
            </w:pPr>
            <w:r w:rsidRPr="00883549">
              <w:t>2,573</w:t>
            </w:r>
          </w:p>
        </w:tc>
      </w:tr>
    </w:tbl>
    <w:p w14:paraId="06B2450D" w14:textId="77777777" w:rsidR="00963283" w:rsidRPr="00883549" w:rsidRDefault="00963283" w:rsidP="00DF05C0">
      <w:pPr>
        <w:ind w:firstLineChars="0" w:firstLine="0"/>
        <w:rPr>
          <w:color w:val="000000" w:themeColor="text1"/>
        </w:rPr>
      </w:pPr>
    </w:p>
    <w:p w14:paraId="000FBCD3" w14:textId="705F8755" w:rsidR="00963283" w:rsidRPr="00883549" w:rsidRDefault="00963283" w:rsidP="00DF05C0">
      <w:pPr>
        <w:pStyle w:val="a4"/>
        <w:spacing w:before="156"/>
      </w:pPr>
      <w:r w:rsidRPr="00883549">
        <w:rPr>
          <w:rFonts w:hint="eastAsia"/>
        </w:rPr>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4</w:t>
      </w:r>
      <w:r w:rsidRPr="00883549">
        <w:fldChar w:fldCharType="end"/>
      </w:r>
      <w:r w:rsidRPr="00883549">
        <w:t xml:space="preserve">  </w:t>
      </w:r>
      <w:r w:rsidRPr="00883549">
        <w:rPr>
          <w:rFonts w:hint="eastAsia"/>
          <w:sz w:val="20"/>
          <w:szCs w:val="20"/>
        </w:rPr>
        <w:t>中国内地</w:t>
      </w:r>
      <w:r w:rsidRPr="00883549">
        <w:rPr>
          <w:sz w:val="20"/>
          <w:szCs w:val="20"/>
        </w:rPr>
        <w:t>（</w:t>
      </w:r>
      <w:r w:rsidRPr="00883549">
        <w:rPr>
          <w:rFonts w:hint="eastAsia"/>
          <w:sz w:val="20"/>
          <w:szCs w:val="20"/>
        </w:rPr>
        <w:t>大陆</w:t>
      </w:r>
      <w:r w:rsidRPr="00883549">
        <w:rPr>
          <w:sz w:val="20"/>
          <w:szCs w:val="20"/>
        </w:rPr>
        <w:t>）</w:t>
      </w:r>
      <w:r w:rsidRPr="00883549">
        <w:rPr>
          <w:rFonts w:hint="eastAsia"/>
          <w:sz w:val="20"/>
          <w:szCs w:val="20"/>
        </w:rPr>
        <w:t>地区</w:t>
      </w:r>
      <w:r w:rsidRPr="00883549">
        <w:rPr>
          <w:rFonts w:hint="eastAsia"/>
        </w:rPr>
        <w:t>按分配单位</w:t>
      </w:r>
      <w:r w:rsidRPr="00883549">
        <w:t>IPv6</w:t>
      </w:r>
      <w:r w:rsidRPr="00883549">
        <w:rPr>
          <w:rFonts w:hint="eastAsia"/>
        </w:rPr>
        <w:t>地址数</w:t>
      </w:r>
    </w:p>
    <w:tbl>
      <w:tblPr>
        <w:tblW w:w="8520" w:type="dxa"/>
        <w:tblInd w:w="93" w:type="dxa"/>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51"/>
        <w:gridCol w:w="3969"/>
      </w:tblGrid>
      <w:tr w:rsidR="00963283" w:rsidRPr="00883549" w14:paraId="1738B2B3" w14:textId="77777777" w:rsidTr="00822F63">
        <w:trPr>
          <w:trHeight w:val="340"/>
        </w:trPr>
        <w:tc>
          <w:tcPr>
            <w:tcW w:w="4551" w:type="dxa"/>
            <w:noWrap/>
            <w:vAlign w:val="center"/>
          </w:tcPr>
          <w:p w14:paraId="76CB9300"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单位名称</w:t>
            </w:r>
          </w:p>
        </w:tc>
        <w:tc>
          <w:tcPr>
            <w:tcW w:w="3969" w:type="dxa"/>
            <w:noWrap/>
            <w:vAlign w:val="center"/>
          </w:tcPr>
          <w:p w14:paraId="7AD34CDD"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地址量</w:t>
            </w:r>
          </w:p>
        </w:tc>
      </w:tr>
      <w:tr w:rsidR="00963283" w:rsidRPr="00883549" w14:paraId="44475CFF" w14:textId="77777777" w:rsidTr="00822F63">
        <w:trPr>
          <w:trHeight w:val="340"/>
        </w:trPr>
        <w:tc>
          <w:tcPr>
            <w:tcW w:w="4551" w:type="dxa"/>
            <w:noWrap/>
            <w:vAlign w:val="center"/>
          </w:tcPr>
          <w:p w14:paraId="752C2C9B" w14:textId="77777777" w:rsidR="00963283" w:rsidRPr="00883549" w:rsidRDefault="00963283" w:rsidP="00DF05C0">
            <w:pPr>
              <w:spacing w:line="240" w:lineRule="auto"/>
              <w:ind w:firstLineChars="0" w:firstLine="0"/>
              <w:jc w:val="center"/>
              <w:rPr>
                <w:color w:val="000000" w:themeColor="text1"/>
                <w:sz w:val="20"/>
                <w:szCs w:val="20"/>
              </w:rPr>
            </w:pPr>
            <w:r w:rsidRPr="00883549">
              <w:rPr>
                <w:color w:val="000000" w:themeColor="text1"/>
                <w:sz w:val="20"/>
                <w:szCs w:val="20"/>
              </w:rPr>
              <w:t>CNNIC IP</w:t>
            </w:r>
            <w:r w:rsidRPr="00883549">
              <w:rPr>
                <w:rFonts w:hint="eastAsia"/>
                <w:color w:val="000000" w:themeColor="text1"/>
                <w:sz w:val="20"/>
                <w:szCs w:val="20"/>
              </w:rPr>
              <w:t>地址分配联盟</w:t>
            </w:r>
          </w:p>
        </w:tc>
        <w:tc>
          <w:tcPr>
            <w:tcW w:w="3969" w:type="dxa"/>
            <w:noWrap/>
          </w:tcPr>
          <w:p w14:paraId="3AB81D43" w14:textId="77777777" w:rsidR="00963283" w:rsidRPr="00883549" w:rsidRDefault="00963283" w:rsidP="00DF05C0">
            <w:pPr>
              <w:spacing w:line="240" w:lineRule="auto"/>
              <w:ind w:rightChars="643" w:right="1350" w:firstLineChars="0" w:firstLine="0"/>
              <w:jc w:val="right"/>
              <w:rPr>
                <w:color w:val="000000" w:themeColor="text1"/>
                <w:sz w:val="20"/>
                <w:szCs w:val="20"/>
              </w:rPr>
            </w:pPr>
            <w:r w:rsidRPr="00883549">
              <w:rPr>
                <w:rFonts w:hint="eastAsia"/>
              </w:rPr>
              <w:t>26</w:t>
            </w:r>
            <w:r w:rsidRPr="00883549">
              <w:t>,</w:t>
            </w:r>
            <w:r w:rsidRPr="00883549">
              <w:rPr>
                <w:rFonts w:hint="eastAsia"/>
              </w:rPr>
              <w:t>645</w:t>
            </w:r>
            <w:r w:rsidRPr="00883549">
              <w:rPr>
                <w:rFonts w:hint="eastAsia"/>
                <w:sz w:val="20"/>
                <w:szCs w:val="22"/>
                <w:vertAlign w:val="superscript"/>
              </w:rPr>
              <w:t>注</w:t>
            </w:r>
            <w:r w:rsidRPr="00883549">
              <w:rPr>
                <w:rFonts w:hint="eastAsia"/>
                <w:sz w:val="20"/>
                <w:szCs w:val="22"/>
                <w:vertAlign w:val="superscript"/>
              </w:rPr>
              <w:t>2</w:t>
            </w:r>
          </w:p>
        </w:tc>
      </w:tr>
      <w:tr w:rsidR="00963283" w:rsidRPr="00883549" w14:paraId="5564A1B4" w14:textId="77777777" w:rsidTr="00822F63">
        <w:trPr>
          <w:trHeight w:val="340"/>
        </w:trPr>
        <w:tc>
          <w:tcPr>
            <w:tcW w:w="4551" w:type="dxa"/>
            <w:noWrap/>
            <w:vAlign w:val="center"/>
          </w:tcPr>
          <w:p w14:paraId="00C76B52"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中国电信集团有限公司</w:t>
            </w:r>
          </w:p>
        </w:tc>
        <w:tc>
          <w:tcPr>
            <w:tcW w:w="3969" w:type="dxa"/>
            <w:noWrap/>
          </w:tcPr>
          <w:p w14:paraId="7D6CE39B"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16,387</w:t>
            </w:r>
          </w:p>
        </w:tc>
      </w:tr>
      <w:tr w:rsidR="00963283" w:rsidRPr="00883549" w14:paraId="3D41A38A" w14:textId="77777777" w:rsidTr="00822F63">
        <w:trPr>
          <w:trHeight w:val="340"/>
        </w:trPr>
        <w:tc>
          <w:tcPr>
            <w:tcW w:w="4551" w:type="dxa"/>
            <w:noWrap/>
            <w:vAlign w:val="center"/>
          </w:tcPr>
          <w:p w14:paraId="109C471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中国教育和科研计算机网</w:t>
            </w:r>
          </w:p>
        </w:tc>
        <w:tc>
          <w:tcPr>
            <w:tcW w:w="3969" w:type="dxa"/>
            <w:noWrap/>
          </w:tcPr>
          <w:p w14:paraId="566008E2"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10,258</w:t>
            </w:r>
          </w:p>
        </w:tc>
      </w:tr>
      <w:tr w:rsidR="00963283" w:rsidRPr="00883549" w14:paraId="0B5BAD0B" w14:textId="77777777" w:rsidTr="00822F63">
        <w:trPr>
          <w:trHeight w:val="340"/>
        </w:trPr>
        <w:tc>
          <w:tcPr>
            <w:tcW w:w="4551" w:type="dxa"/>
            <w:noWrap/>
            <w:vAlign w:val="center"/>
          </w:tcPr>
          <w:p w14:paraId="1A2BAC0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中国联合网络通信集团有限公司</w:t>
            </w:r>
          </w:p>
        </w:tc>
        <w:tc>
          <w:tcPr>
            <w:tcW w:w="3969" w:type="dxa"/>
            <w:noWrap/>
          </w:tcPr>
          <w:p w14:paraId="1872E8DA"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4,097</w:t>
            </w:r>
          </w:p>
        </w:tc>
      </w:tr>
      <w:tr w:rsidR="00963283" w:rsidRPr="00883549" w14:paraId="31487E32" w14:textId="77777777" w:rsidTr="00822F63">
        <w:trPr>
          <w:trHeight w:val="340"/>
        </w:trPr>
        <w:tc>
          <w:tcPr>
            <w:tcW w:w="4551" w:type="dxa"/>
            <w:noWrap/>
            <w:vAlign w:val="center"/>
          </w:tcPr>
          <w:p w14:paraId="570A3B2A"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中国移动通信集团有限公司</w:t>
            </w:r>
          </w:p>
        </w:tc>
        <w:tc>
          <w:tcPr>
            <w:tcW w:w="3969" w:type="dxa"/>
            <w:noWrap/>
          </w:tcPr>
          <w:p w14:paraId="3E8C8EA1"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4,097</w:t>
            </w:r>
          </w:p>
        </w:tc>
      </w:tr>
      <w:tr w:rsidR="00963283" w:rsidRPr="00883549" w14:paraId="4471DC2C" w14:textId="77777777" w:rsidTr="00822F63">
        <w:trPr>
          <w:trHeight w:val="340"/>
        </w:trPr>
        <w:tc>
          <w:tcPr>
            <w:tcW w:w="4551" w:type="dxa"/>
            <w:noWrap/>
            <w:vAlign w:val="center"/>
          </w:tcPr>
          <w:p w14:paraId="451E177C" w14:textId="77777777" w:rsidR="00963283" w:rsidRPr="00883549" w:rsidRDefault="00963283" w:rsidP="00DF05C0">
            <w:pPr>
              <w:spacing w:line="240" w:lineRule="auto"/>
              <w:ind w:firstLineChars="0" w:firstLine="0"/>
              <w:jc w:val="center"/>
              <w:rPr>
                <w:color w:val="000000" w:themeColor="text1"/>
                <w:sz w:val="20"/>
                <w:szCs w:val="20"/>
              </w:rPr>
            </w:pPr>
            <w:proofErr w:type="gramStart"/>
            <w:r w:rsidRPr="00883549">
              <w:rPr>
                <w:rFonts w:hint="eastAsia"/>
                <w:color w:val="000000" w:themeColor="text1"/>
                <w:sz w:val="20"/>
                <w:szCs w:val="20"/>
              </w:rPr>
              <w:t>中移铁通</w:t>
            </w:r>
            <w:proofErr w:type="gramEnd"/>
            <w:r w:rsidRPr="00883549">
              <w:rPr>
                <w:rFonts w:hint="eastAsia"/>
                <w:color w:val="000000" w:themeColor="text1"/>
                <w:sz w:val="20"/>
                <w:szCs w:val="20"/>
              </w:rPr>
              <w:t>有限公司</w:t>
            </w:r>
          </w:p>
        </w:tc>
        <w:tc>
          <w:tcPr>
            <w:tcW w:w="3969" w:type="dxa"/>
            <w:noWrap/>
          </w:tcPr>
          <w:p w14:paraId="2E77C94A" w14:textId="77777777" w:rsidR="00963283" w:rsidRPr="00883549" w:rsidRDefault="00963283" w:rsidP="00DF05C0">
            <w:pPr>
              <w:spacing w:line="240" w:lineRule="auto"/>
              <w:ind w:rightChars="643" w:right="1350" w:firstLineChars="0" w:firstLine="0"/>
              <w:jc w:val="right"/>
              <w:rPr>
                <w:color w:val="000000" w:themeColor="text1"/>
                <w:sz w:val="20"/>
                <w:szCs w:val="20"/>
              </w:rPr>
            </w:pPr>
            <w:r w:rsidRPr="00883549">
              <w:rPr>
                <w:rFonts w:hint="eastAsia"/>
              </w:rPr>
              <w:t>2</w:t>
            </w:r>
            <w:r w:rsidRPr="00883549">
              <w:t>,</w:t>
            </w:r>
            <w:r w:rsidRPr="00883549">
              <w:rPr>
                <w:rFonts w:hint="eastAsia"/>
              </w:rPr>
              <w:t>049</w:t>
            </w:r>
            <w:r w:rsidRPr="00883549">
              <w:rPr>
                <w:rFonts w:hint="eastAsia"/>
                <w:sz w:val="20"/>
                <w:szCs w:val="22"/>
                <w:vertAlign w:val="superscript"/>
              </w:rPr>
              <w:t>注</w:t>
            </w:r>
            <w:r w:rsidRPr="00883549">
              <w:rPr>
                <w:rFonts w:hint="eastAsia"/>
                <w:sz w:val="20"/>
                <w:szCs w:val="22"/>
                <w:vertAlign w:val="superscript"/>
              </w:rPr>
              <w:t>3</w:t>
            </w:r>
          </w:p>
        </w:tc>
      </w:tr>
      <w:tr w:rsidR="00963283" w:rsidRPr="00883549" w14:paraId="0333BB13" w14:textId="77777777" w:rsidTr="00822F63">
        <w:trPr>
          <w:trHeight w:val="340"/>
        </w:trPr>
        <w:tc>
          <w:tcPr>
            <w:tcW w:w="4551" w:type="dxa"/>
            <w:noWrap/>
            <w:vAlign w:val="center"/>
          </w:tcPr>
          <w:p w14:paraId="5F1857FA"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中国科技网</w:t>
            </w:r>
          </w:p>
        </w:tc>
        <w:tc>
          <w:tcPr>
            <w:tcW w:w="3969" w:type="dxa"/>
            <w:noWrap/>
          </w:tcPr>
          <w:p w14:paraId="43F40369" w14:textId="77777777" w:rsidR="00963283" w:rsidRPr="00883549" w:rsidRDefault="00963283" w:rsidP="00DF05C0">
            <w:pPr>
              <w:spacing w:line="240" w:lineRule="auto"/>
              <w:ind w:rightChars="650" w:right="1365" w:firstLineChars="0" w:firstLine="0"/>
              <w:jc w:val="right"/>
              <w:rPr>
                <w:color w:val="000000" w:themeColor="text1"/>
                <w:sz w:val="20"/>
                <w:szCs w:val="20"/>
              </w:rPr>
            </w:pPr>
            <w:r w:rsidRPr="00883549">
              <w:rPr>
                <w:rFonts w:hint="eastAsia"/>
              </w:rPr>
              <w:t>17</w:t>
            </w:r>
            <w:r w:rsidRPr="00883549">
              <w:rPr>
                <w:rFonts w:hint="eastAsia"/>
                <w:sz w:val="20"/>
                <w:szCs w:val="22"/>
                <w:vertAlign w:val="superscript"/>
              </w:rPr>
              <w:t>注</w:t>
            </w:r>
            <w:r w:rsidRPr="00883549">
              <w:rPr>
                <w:rFonts w:hint="eastAsia"/>
                <w:sz w:val="20"/>
                <w:szCs w:val="22"/>
                <w:vertAlign w:val="superscript"/>
              </w:rPr>
              <w:t>4</w:t>
            </w:r>
          </w:p>
        </w:tc>
      </w:tr>
      <w:tr w:rsidR="00963283" w:rsidRPr="00883549" w14:paraId="151379A6" w14:textId="77777777" w:rsidTr="00822F63">
        <w:trPr>
          <w:trHeight w:val="340"/>
        </w:trPr>
        <w:tc>
          <w:tcPr>
            <w:tcW w:w="4551" w:type="dxa"/>
            <w:noWrap/>
            <w:vAlign w:val="center"/>
          </w:tcPr>
          <w:p w14:paraId="729C78E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其他</w:t>
            </w:r>
          </w:p>
        </w:tc>
        <w:tc>
          <w:tcPr>
            <w:tcW w:w="3969" w:type="dxa"/>
            <w:noWrap/>
          </w:tcPr>
          <w:p w14:paraId="77D72E2D"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768</w:t>
            </w:r>
          </w:p>
        </w:tc>
      </w:tr>
      <w:tr w:rsidR="00963283" w:rsidRPr="00883549" w14:paraId="6D5F6208" w14:textId="77777777" w:rsidTr="00822F63">
        <w:trPr>
          <w:trHeight w:val="340"/>
        </w:trPr>
        <w:tc>
          <w:tcPr>
            <w:tcW w:w="4551" w:type="dxa"/>
            <w:noWrap/>
            <w:vAlign w:val="center"/>
          </w:tcPr>
          <w:p w14:paraId="272E8E2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color w:val="000000" w:themeColor="text1"/>
                <w:sz w:val="20"/>
                <w:szCs w:val="20"/>
              </w:rPr>
              <w:t>合计</w:t>
            </w:r>
          </w:p>
        </w:tc>
        <w:tc>
          <w:tcPr>
            <w:tcW w:w="3969" w:type="dxa"/>
            <w:noWrap/>
          </w:tcPr>
          <w:p w14:paraId="40112904" w14:textId="77777777" w:rsidR="00963283" w:rsidRPr="00883549" w:rsidRDefault="00963283" w:rsidP="00DF05C0">
            <w:pPr>
              <w:spacing w:line="240" w:lineRule="auto"/>
              <w:ind w:rightChars="760" w:right="1596" w:firstLineChars="0" w:firstLine="0"/>
              <w:jc w:val="right"/>
              <w:rPr>
                <w:color w:val="000000" w:themeColor="text1"/>
                <w:sz w:val="20"/>
                <w:szCs w:val="20"/>
              </w:rPr>
            </w:pPr>
            <w:r w:rsidRPr="00883549">
              <w:t>64,318</w:t>
            </w:r>
          </w:p>
        </w:tc>
      </w:tr>
    </w:tbl>
    <w:p w14:paraId="7F40B61A"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数据来源：</w:t>
      </w:r>
      <w:r w:rsidRPr="00883549">
        <w:rPr>
          <w:rFonts w:cs="宋体" w:hint="eastAsia"/>
          <w:i/>
          <w:iCs/>
          <w:color w:val="000000" w:themeColor="text1"/>
          <w:kern w:val="0"/>
        </w:rPr>
        <w:t>APNIC</w:t>
      </w:r>
      <w:r w:rsidRPr="00883549">
        <w:rPr>
          <w:rFonts w:cs="宋体" w:hint="eastAsia"/>
          <w:i/>
          <w:iCs/>
          <w:color w:val="000000" w:themeColor="text1"/>
          <w:kern w:val="0"/>
        </w:rPr>
        <w:t>、</w:t>
      </w:r>
      <w:r w:rsidRPr="00883549">
        <w:rPr>
          <w:rFonts w:cs="宋体" w:hint="eastAsia"/>
          <w:i/>
          <w:iCs/>
          <w:color w:val="000000" w:themeColor="text1"/>
          <w:kern w:val="0"/>
        </w:rPr>
        <w:t>CNNIC</w:t>
      </w:r>
    </w:p>
    <w:p w14:paraId="7097048B"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1</w:t>
      </w:r>
      <w:r w:rsidRPr="00883549">
        <w:rPr>
          <w:rFonts w:cs="宋体" w:hint="eastAsia"/>
          <w:i/>
          <w:iCs/>
          <w:color w:val="000000" w:themeColor="text1"/>
          <w:kern w:val="0"/>
        </w:rPr>
        <w:t>：</w:t>
      </w:r>
      <w:r w:rsidRPr="00883549">
        <w:rPr>
          <w:rFonts w:cs="宋体" w:hint="eastAsia"/>
          <w:i/>
          <w:iCs/>
          <w:color w:val="000000" w:themeColor="text1"/>
          <w:kern w:val="0"/>
        </w:rPr>
        <w:t>IPv6</w:t>
      </w:r>
      <w:r w:rsidRPr="00883549">
        <w:rPr>
          <w:rFonts w:cs="宋体" w:hint="eastAsia"/>
          <w:i/>
          <w:iCs/>
          <w:color w:val="000000" w:themeColor="text1"/>
          <w:kern w:val="0"/>
        </w:rPr>
        <w:t>地址分配表中的</w:t>
      </w:r>
      <w:r w:rsidRPr="00883549">
        <w:rPr>
          <w:rFonts w:cs="宋体" w:hint="eastAsia"/>
          <w:i/>
          <w:iCs/>
          <w:color w:val="000000" w:themeColor="text1"/>
          <w:kern w:val="0"/>
        </w:rPr>
        <w:t>/32</w:t>
      </w:r>
      <w:r w:rsidRPr="00883549">
        <w:rPr>
          <w:rFonts w:cs="宋体" w:hint="eastAsia"/>
          <w:i/>
          <w:iCs/>
          <w:color w:val="000000" w:themeColor="text1"/>
          <w:kern w:val="0"/>
        </w:rPr>
        <w:t>是</w:t>
      </w:r>
      <w:r w:rsidRPr="00883549">
        <w:rPr>
          <w:rFonts w:cs="宋体" w:hint="eastAsia"/>
          <w:i/>
          <w:iCs/>
          <w:color w:val="000000" w:themeColor="text1"/>
          <w:kern w:val="0"/>
        </w:rPr>
        <w:t>IPv6</w:t>
      </w:r>
      <w:r w:rsidRPr="00883549">
        <w:rPr>
          <w:rFonts w:cs="宋体" w:hint="eastAsia"/>
          <w:i/>
          <w:iCs/>
          <w:color w:val="000000" w:themeColor="text1"/>
          <w:kern w:val="0"/>
        </w:rPr>
        <w:t>的地址表示方法，对应的地址数量是</w:t>
      </w:r>
      <w:r w:rsidRPr="00883549">
        <w:rPr>
          <w:rFonts w:cs="宋体" w:hint="eastAsia"/>
          <w:i/>
          <w:iCs/>
          <w:color w:val="000000" w:themeColor="text1"/>
          <w:kern w:val="0"/>
        </w:rPr>
        <w:t>2</w:t>
      </w:r>
      <w:r w:rsidRPr="00883549">
        <w:rPr>
          <w:rFonts w:cs="宋体" w:hint="eastAsia"/>
          <w:i/>
          <w:iCs/>
          <w:color w:val="000000" w:themeColor="text1"/>
          <w:kern w:val="0"/>
          <w:vertAlign w:val="superscript"/>
        </w:rPr>
        <w:t>（</w:t>
      </w:r>
      <w:r w:rsidRPr="00883549">
        <w:rPr>
          <w:rFonts w:cs="宋体" w:hint="eastAsia"/>
          <w:i/>
          <w:iCs/>
          <w:color w:val="000000" w:themeColor="text1"/>
          <w:kern w:val="0"/>
          <w:vertAlign w:val="superscript"/>
        </w:rPr>
        <w:t>128-32</w:t>
      </w:r>
      <w:r w:rsidRPr="00883549">
        <w:rPr>
          <w:rFonts w:cs="宋体" w:hint="eastAsia"/>
          <w:i/>
          <w:iCs/>
          <w:color w:val="000000" w:themeColor="text1"/>
          <w:kern w:val="0"/>
          <w:vertAlign w:val="superscript"/>
        </w:rPr>
        <w:t>）</w:t>
      </w:r>
      <w:r w:rsidRPr="00883549">
        <w:rPr>
          <w:rFonts w:cs="宋体" w:hint="eastAsia"/>
          <w:i/>
          <w:iCs/>
          <w:color w:val="000000" w:themeColor="text1"/>
          <w:kern w:val="0"/>
        </w:rPr>
        <w:t>=2</w:t>
      </w:r>
      <w:r w:rsidRPr="00883549">
        <w:rPr>
          <w:rFonts w:cs="宋体" w:hint="eastAsia"/>
          <w:i/>
          <w:iCs/>
          <w:color w:val="000000" w:themeColor="text1"/>
          <w:kern w:val="0"/>
          <w:vertAlign w:val="superscript"/>
        </w:rPr>
        <w:t>96</w:t>
      </w:r>
      <w:r w:rsidRPr="00883549">
        <w:rPr>
          <w:rFonts w:cs="宋体" w:hint="eastAsia"/>
          <w:i/>
          <w:iCs/>
          <w:color w:val="000000" w:themeColor="text1"/>
          <w:kern w:val="0"/>
        </w:rPr>
        <w:t>个；</w:t>
      </w:r>
    </w:p>
    <w:p w14:paraId="6C96477F"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2</w:t>
      </w:r>
      <w:r w:rsidRPr="00883549">
        <w:rPr>
          <w:rFonts w:cs="宋体" w:hint="eastAsia"/>
          <w:i/>
          <w:iCs/>
          <w:color w:val="000000" w:themeColor="text1"/>
          <w:kern w:val="0"/>
        </w:rPr>
        <w:t>：</w:t>
      </w:r>
      <w:r w:rsidRPr="00883549">
        <w:rPr>
          <w:i/>
          <w:iCs/>
          <w:color w:val="000000" w:themeColor="text1"/>
        </w:rPr>
        <w:t>目前</w:t>
      </w:r>
      <w:r w:rsidRPr="00883549">
        <w:rPr>
          <w:i/>
          <w:iCs/>
          <w:color w:val="000000" w:themeColor="text1"/>
        </w:rPr>
        <w:t>CNNIC</w:t>
      </w:r>
      <w:r w:rsidRPr="00883549">
        <w:rPr>
          <w:rFonts w:hint="eastAsia"/>
          <w:i/>
          <w:iCs/>
          <w:color w:val="000000" w:themeColor="text1"/>
        </w:rPr>
        <w:t xml:space="preserve"> </w:t>
      </w:r>
      <w:r w:rsidRPr="00883549">
        <w:rPr>
          <w:i/>
          <w:iCs/>
          <w:color w:val="000000" w:themeColor="text1"/>
        </w:rPr>
        <w:t>IP</w:t>
      </w:r>
      <w:r w:rsidRPr="00883549">
        <w:rPr>
          <w:i/>
          <w:iCs/>
          <w:color w:val="000000" w:themeColor="text1"/>
        </w:rPr>
        <w:t>地址分配联盟的</w:t>
      </w:r>
      <w:r w:rsidRPr="00883549">
        <w:rPr>
          <w:i/>
          <w:iCs/>
          <w:color w:val="000000" w:themeColor="text1"/>
        </w:rPr>
        <w:t>IP</w:t>
      </w:r>
      <w:r w:rsidRPr="00883549">
        <w:rPr>
          <w:rFonts w:hint="eastAsia"/>
          <w:i/>
          <w:iCs/>
          <w:color w:val="000000" w:themeColor="text1"/>
        </w:rPr>
        <w:t>v6</w:t>
      </w:r>
      <w:r w:rsidRPr="00883549">
        <w:rPr>
          <w:i/>
          <w:iCs/>
          <w:color w:val="000000" w:themeColor="text1"/>
        </w:rPr>
        <w:t>地址</w:t>
      </w:r>
      <w:r w:rsidRPr="00883549">
        <w:rPr>
          <w:rFonts w:hint="eastAsia"/>
          <w:i/>
          <w:iCs/>
          <w:color w:val="000000" w:themeColor="text1"/>
        </w:rPr>
        <w:t>总</w:t>
      </w:r>
      <w:r w:rsidRPr="00883549">
        <w:rPr>
          <w:i/>
          <w:iCs/>
          <w:color w:val="000000" w:themeColor="text1"/>
        </w:rPr>
        <w:t>持有量</w:t>
      </w:r>
      <w:r w:rsidRPr="00883549">
        <w:rPr>
          <w:i/>
          <w:iCs/>
          <w:color w:val="000000" w:themeColor="text1"/>
        </w:rPr>
        <w:t>28711</w:t>
      </w:r>
      <w:r w:rsidRPr="00883549">
        <w:rPr>
          <w:rFonts w:hint="eastAsia"/>
          <w:i/>
          <w:iCs/>
          <w:color w:val="000000" w:themeColor="text1"/>
        </w:rPr>
        <w:t>块</w:t>
      </w:r>
      <w:r w:rsidRPr="00883549">
        <w:rPr>
          <w:rFonts w:hint="eastAsia"/>
          <w:i/>
          <w:iCs/>
          <w:color w:val="000000" w:themeColor="text1"/>
        </w:rPr>
        <w:t>/32</w:t>
      </w:r>
      <w:r w:rsidRPr="00883549">
        <w:rPr>
          <w:rFonts w:hint="eastAsia"/>
          <w:i/>
          <w:iCs/>
          <w:color w:val="000000" w:themeColor="text1"/>
        </w:rPr>
        <w:t>；上表中所列</w:t>
      </w:r>
      <w:r w:rsidRPr="00883549">
        <w:rPr>
          <w:rFonts w:hint="eastAsia"/>
          <w:i/>
          <w:iCs/>
          <w:color w:val="000000" w:themeColor="text1"/>
        </w:rPr>
        <w:t>IP</w:t>
      </w:r>
      <w:r w:rsidRPr="00883549">
        <w:rPr>
          <w:rFonts w:hint="eastAsia"/>
          <w:i/>
          <w:iCs/>
          <w:color w:val="000000" w:themeColor="text1"/>
        </w:rPr>
        <w:t>地址分配联盟的</w:t>
      </w:r>
      <w:r w:rsidRPr="00883549">
        <w:rPr>
          <w:rFonts w:hint="eastAsia"/>
          <w:i/>
          <w:iCs/>
          <w:color w:val="000000" w:themeColor="text1"/>
        </w:rPr>
        <w:t>IPv6</w:t>
      </w:r>
      <w:r w:rsidRPr="00883549">
        <w:rPr>
          <w:rFonts w:hint="eastAsia"/>
          <w:i/>
          <w:iCs/>
          <w:color w:val="000000" w:themeColor="text1"/>
        </w:rPr>
        <w:t>地址数量不含已分配给</w:t>
      </w:r>
      <w:proofErr w:type="gramStart"/>
      <w:r w:rsidRPr="00883549">
        <w:rPr>
          <w:rFonts w:hint="eastAsia"/>
          <w:i/>
          <w:iCs/>
          <w:color w:val="000000" w:themeColor="text1"/>
        </w:rPr>
        <w:t>中移铁通</w:t>
      </w:r>
      <w:proofErr w:type="gramEnd"/>
      <w:r w:rsidRPr="00883549">
        <w:rPr>
          <w:rFonts w:hint="eastAsia"/>
          <w:i/>
          <w:iCs/>
          <w:color w:val="000000" w:themeColor="text1"/>
        </w:rPr>
        <w:t>有限公司和中国科技网的</w:t>
      </w:r>
      <w:r w:rsidRPr="00883549">
        <w:rPr>
          <w:rFonts w:hint="eastAsia"/>
          <w:i/>
          <w:iCs/>
          <w:color w:val="000000" w:themeColor="text1"/>
        </w:rPr>
        <w:t>IPv6</w:t>
      </w:r>
      <w:r w:rsidRPr="00883549">
        <w:rPr>
          <w:rFonts w:hint="eastAsia"/>
          <w:i/>
          <w:iCs/>
          <w:color w:val="000000" w:themeColor="text1"/>
        </w:rPr>
        <w:t>地址数量</w:t>
      </w:r>
      <w:r w:rsidRPr="00883549">
        <w:rPr>
          <w:rFonts w:cs="宋体" w:hint="eastAsia"/>
          <w:i/>
          <w:iCs/>
          <w:color w:val="000000" w:themeColor="text1"/>
          <w:kern w:val="0"/>
        </w:rPr>
        <w:t>；</w:t>
      </w:r>
    </w:p>
    <w:p w14:paraId="5C41CED8"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3</w:t>
      </w:r>
      <w:r w:rsidRPr="00883549">
        <w:rPr>
          <w:rFonts w:cs="宋体" w:hint="eastAsia"/>
          <w:i/>
          <w:iCs/>
          <w:color w:val="000000" w:themeColor="text1"/>
          <w:kern w:val="0"/>
        </w:rPr>
        <w:t>：</w:t>
      </w:r>
      <w:proofErr w:type="gramStart"/>
      <w:r w:rsidRPr="00883549">
        <w:rPr>
          <w:rFonts w:cs="宋体" w:hint="eastAsia"/>
          <w:i/>
          <w:iCs/>
          <w:color w:val="000000" w:themeColor="text1"/>
          <w:kern w:val="0"/>
        </w:rPr>
        <w:t>中移铁通</w:t>
      </w:r>
      <w:proofErr w:type="gramEnd"/>
      <w:r w:rsidRPr="00883549">
        <w:rPr>
          <w:rFonts w:cs="宋体" w:hint="eastAsia"/>
          <w:i/>
          <w:iCs/>
          <w:color w:val="000000" w:themeColor="text1"/>
          <w:kern w:val="0"/>
        </w:rPr>
        <w:t>有限公司的</w:t>
      </w:r>
      <w:r w:rsidRPr="00883549">
        <w:rPr>
          <w:rFonts w:cs="宋体" w:hint="eastAsia"/>
          <w:i/>
          <w:iCs/>
          <w:color w:val="000000" w:themeColor="text1"/>
          <w:kern w:val="0"/>
        </w:rPr>
        <w:t>IPv6</w:t>
      </w:r>
      <w:r w:rsidRPr="00883549">
        <w:rPr>
          <w:rFonts w:cs="宋体" w:hint="eastAsia"/>
          <w:i/>
          <w:iCs/>
          <w:color w:val="000000" w:themeColor="text1"/>
          <w:kern w:val="0"/>
        </w:rPr>
        <w:t>地址是经</w:t>
      </w:r>
      <w:r w:rsidRPr="00883549">
        <w:rPr>
          <w:rFonts w:cs="宋体" w:hint="eastAsia"/>
          <w:i/>
          <w:iCs/>
          <w:color w:val="000000" w:themeColor="text1"/>
          <w:kern w:val="0"/>
        </w:rPr>
        <w:t>CNNIC</w:t>
      </w:r>
      <w:r w:rsidRPr="00883549">
        <w:rPr>
          <w:rFonts w:cs="宋体" w:hint="eastAsia"/>
          <w:i/>
          <w:iCs/>
          <w:color w:val="000000" w:themeColor="text1"/>
          <w:kern w:val="0"/>
        </w:rPr>
        <w:t>分配；</w:t>
      </w:r>
    </w:p>
    <w:p w14:paraId="63A90A1C"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4</w:t>
      </w:r>
      <w:r w:rsidRPr="00883549">
        <w:rPr>
          <w:rFonts w:cs="宋体" w:hint="eastAsia"/>
          <w:i/>
          <w:iCs/>
          <w:color w:val="000000" w:themeColor="text1"/>
          <w:kern w:val="0"/>
        </w:rPr>
        <w:t>：中国科技网的</w:t>
      </w:r>
      <w:r w:rsidRPr="00883549">
        <w:rPr>
          <w:rFonts w:cs="宋体" w:hint="eastAsia"/>
          <w:i/>
          <w:iCs/>
          <w:color w:val="000000" w:themeColor="text1"/>
          <w:kern w:val="0"/>
        </w:rPr>
        <w:t>IPv6</w:t>
      </w:r>
      <w:r w:rsidRPr="00883549">
        <w:rPr>
          <w:rFonts w:cs="宋体" w:hint="eastAsia"/>
          <w:i/>
          <w:iCs/>
          <w:color w:val="000000" w:themeColor="text1"/>
          <w:kern w:val="0"/>
        </w:rPr>
        <w:t>地址是经</w:t>
      </w:r>
      <w:r w:rsidRPr="00883549">
        <w:rPr>
          <w:rFonts w:cs="宋体" w:hint="eastAsia"/>
          <w:i/>
          <w:iCs/>
          <w:color w:val="000000" w:themeColor="text1"/>
          <w:kern w:val="0"/>
        </w:rPr>
        <w:t>CNNIC</w:t>
      </w:r>
      <w:r w:rsidRPr="00883549">
        <w:rPr>
          <w:rFonts w:cs="宋体" w:hint="eastAsia"/>
          <w:i/>
          <w:iCs/>
          <w:color w:val="000000" w:themeColor="text1"/>
          <w:kern w:val="0"/>
        </w:rPr>
        <w:t>分配；</w:t>
      </w:r>
    </w:p>
    <w:p w14:paraId="66F5C59C" w14:textId="77777777" w:rsidR="00963283" w:rsidRPr="00883549" w:rsidRDefault="00963283" w:rsidP="00DF05C0">
      <w:pPr>
        <w:spacing w:line="240" w:lineRule="auto"/>
        <w:ind w:firstLineChars="0" w:firstLine="0"/>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5</w:t>
      </w:r>
      <w:r w:rsidRPr="00883549">
        <w:rPr>
          <w:rFonts w:cs="宋体" w:hint="eastAsia"/>
          <w:i/>
          <w:iCs/>
          <w:color w:val="000000" w:themeColor="text1"/>
          <w:kern w:val="0"/>
        </w:rPr>
        <w:t>：以上数据统计截至日为</w:t>
      </w:r>
      <w:r w:rsidRPr="00883549">
        <w:rPr>
          <w:rFonts w:cs="宋体" w:hint="eastAsia"/>
          <w:i/>
          <w:iCs/>
          <w:color w:val="000000" w:themeColor="text1"/>
          <w:kern w:val="0"/>
        </w:rPr>
        <w:t>202</w:t>
      </w:r>
      <w:r w:rsidRPr="00883549">
        <w:rPr>
          <w:rFonts w:cs="宋体"/>
          <w:i/>
          <w:iCs/>
          <w:color w:val="000000" w:themeColor="text1"/>
          <w:kern w:val="0"/>
        </w:rPr>
        <w:t>2</w:t>
      </w:r>
      <w:r w:rsidRPr="00883549">
        <w:rPr>
          <w:rFonts w:cs="宋体" w:hint="eastAsia"/>
          <w:i/>
          <w:iCs/>
          <w:color w:val="000000" w:themeColor="text1"/>
          <w:kern w:val="0"/>
        </w:rPr>
        <w:t>年</w:t>
      </w:r>
      <w:r w:rsidRPr="00883549">
        <w:rPr>
          <w:rFonts w:cs="宋体" w:hint="eastAsia"/>
          <w:i/>
          <w:iCs/>
          <w:color w:val="000000" w:themeColor="text1"/>
          <w:kern w:val="0"/>
        </w:rPr>
        <w:t>12</w:t>
      </w:r>
      <w:r w:rsidRPr="00883549">
        <w:rPr>
          <w:rFonts w:cs="宋体" w:hint="eastAsia"/>
          <w:i/>
          <w:iCs/>
          <w:color w:val="000000" w:themeColor="text1"/>
          <w:kern w:val="0"/>
        </w:rPr>
        <w:t>月</w:t>
      </w:r>
      <w:r w:rsidRPr="00883549">
        <w:rPr>
          <w:rFonts w:cs="宋体"/>
          <w:i/>
          <w:iCs/>
          <w:color w:val="000000" w:themeColor="text1"/>
          <w:kern w:val="0"/>
        </w:rPr>
        <w:t>3</w:t>
      </w:r>
      <w:r w:rsidRPr="00883549">
        <w:rPr>
          <w:rFonts w:cs="宋体" w:hint="eastAsia"/>
          <w:i/>
          <w:iCs/>
          <w:color w:val="000000" w:themeColor="text1"/>
          <w:kern w:val="0"/>
        </w:rPr>
        <w:t>1</w:t>
      </w:r>
      <w:r w:rsidRPr="00883549">
        <w:rPr>
          <w:rFonts w:cs="宋体" w:hint="eastAsia"/>
          <w:i/>
          <w:iCs/>
          <w:color w:val="000000" w:themeColor="text1"/>
          <w:kern w:val="0"/>
        </w:rPr>
        <w:t>日。</w:t>
      </w:r>
    </w:p>
    <w:p w14:paraId="7DAAF205" w14:textId="77777777" w:rsidR="00963283" w:rsidRPr="00883549" w:rsidRDefault="00963283" w:rsidP="00DF05C0">
      <w:pPr>
        <w:spacing w:line="240" w:lineRule="auto"/>
        <w:ind w:firstLineChars="0" w:firstLine="0"/>
        <w:rPr>
          <w:rFonts w:cs="宋体"/>
          <w:i/>
          <w:iCs/>
          <w:color w:val="000000" w:themeColor="text1"/>
          <w:kern w:val="0"/>
        </w:rPr>
      </w:pPr>
    </w:p>
    <w:p w14:paraId="2213AFCA" w14:textId="77777777" w:rsidR="00963283" w:rsidRPr="00883549" w:rsidRDefault="00963283" w:rsidP="00DF05C0">
      <w:pPr>
        <w:spacing w:line="240" w:lineRule="auto"/>
        <w:ind w:firstLineChars="0" w:firstLine="0"/>
        <w:rPr>
          <w:rFonts w:cs="宋体"/>
          <w:i/>
          <w:iCs/>
          <w:color w:val="000000" w:themeColor="text1"/>
          <w:kern w:val="0"/>
        </w:rPr>
      </w:pPr>
      <w:r w:rsidRPr="00883549">
        <w:rPr>
          <w:b/>
          <w:color w:val="000000" w:themeColor="text1"/>
        </w:rPr>
        <w:br w:type="page"/>
      </w:r>
    </w:p>
    <w:p w14:paraId="684BA987" w14:textId="47E44A77" w:rsidR="00963283" w:rsidRPr="00883549" w:rsidRDefault="00963283" w:rsidP="00DF05C0">
      <w:pPr>
        <w:pStyle w:val="a4"/>
        <w:spacing w:before="156"/>
      </w:pPr>
      <w:r w:rsidRPr="00883549">
        <w:rPr>
          <w:rFonts w:hint="eastAsia"/>
        </w:rPr>
        <w:lastRenderedPageBreak/>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5</w:t>
      </w:r>
      <w:r w:rsidRPr="00883549">
        <w:fldChar w:fldCharType="end"/>
      </w:r>
      <w:r w:rsidRPr="00883549">
        <w:t xml:space="preserve">  </w:t>
      </w:r>
      <w:r w:rsidRPr="00883549">
        <w:rPr>
          <w:rFonts w:hint="eastAsia"/>
        </w:rPr>
        <w:t>各省</w:t>
      </w:r>
      <w:r w:rsidRPr="00883549">
        <w:t>IPv4</w:t>
      </w:r>
      <w:r w:rsidRPr="00883549">
        <w:rPr>
          <w:rFonts w:hint="eastAsia"/>
        </w:rPr>
        <w:t>比例</w:t>
      </w:r>
    </w:p>
    <w:tbl>
      <w:tblPr>
        <w:tblW w:w="8479" w:type="dxa"/>
        <w:tblInd w:w="93" w:type="dxa"/>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10"/>
        <w:gridCol w:w="3969"/>
      </w:tblGrid>
      <w:tr w:rsidR="00963283" w:rsidRPr="00883549" w14:paraId="154AE732" w14:textId="77777777" w:rsidTr="00822F63">
        <w:trPr>
          <w:trHeight w:val="285"/>
        </w:trPr>
        <w:tc>
          <w:tcPr>
            <w:tcW w:w="4510" w:type="dxa"/>
            <w:vAlign w:val="center"/>
          </w:tcPr>
          <w:p w14:paraId="39B39562"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省份</w:t>
            </w:r>
          </w:p>
        </w:tc>
        <w:tc>
          <w:tcPr>
            <w:tcW w:w="3969" w:type="dxa"/>
            <w:vAlign w:val="center"/>
          </w:tcPr>
          <w:p w14:paraId="39769550" w14:textId="77777777" w:rsidR="00963283" w:rsidRPr="00883549" w:rsidRDefault="00963283" w:rsidP="00DF05C0">
            <w:pPr>
              <w:spacing w:line="240" w:lineRule="auto"/>
              <w:ind w:firstLineChars="0" w:firstLine="0"/>
              <w:jc w:val="center"/>
              <w:rPr>
                <w:b/>
                <w:bCs/>
                <w:color w:val="000000" w:themeColor="text1"/>
                <w:kern w:val="0"/>
                <w:sz w:val="20"/>
                <w:szCs w:val="20"/>
              </w:rPr>
            </w:pPr>
            <w:r w:rsidRPr="00883549">
              <w:rPr>
                <w:rFonts w:hint="eastAsia"/>
                <w:b/>
                <w:bCs/>
                <w:color w:val="000000" w:themeColor="text1"/>
                <w:kern w:val="0"/>
                <w:sz w:val="20"/>
                <w:szCs w:val="20"/>
              </w:rPr>
              <w:t>比例</w:t>
            </w:r>
          </w:p>
        </w:tc>
      </w:tr>
      <w:tr w:rsidR="00963283" w:rsidRPr="00883549" w14:paraId="1A3BAE0C" w14:textId="77777777" w:rsidTr="00822F63">
        <w:trPr>
          <w:trHeight w:val="285"/>
        </w:trPr>
        <w:tc>
          <w:tcPr>
            <w:tcW w:w="4510" w:type="dxa"/>
            <w:noWrap/>
          </w:tcPr>
          <w:p w14:paraId="7594276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北京</w:t>
            </w:r>
          </w:p>
        </w:tc>
        <w:tc>
          <w:tcPr>
            <w:tcW w:w="3969" w:type="dxa"/>
            <w:noWrap/>
          </w:tcPr>
          <w:p w14:paraId="4FB97EA0"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25.49%</w:t>
            </w:r>
          </w:p>
        </w:tc>
      </w:tr>
      <w:tr w:rsidR="00963283" w:rsidRPr="00883549" w14:paraId="58192BD7" w14:textId="77777777" w:rsidTr="00822F63">
        <w:trPr>
          <w:trHeight w:val="285"/>
        </w:trPr>
        <w:tc>
          <w:tcPr>
            <w:tcW w:w="4510" w:type="dxa"/>
            <w:noWrap/>
          </w:tcPr>
          <w:p w14:paraId="7E90C7B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广东</w:t>
            </w:r>
          </w:p>
        </w:tc>
        <w:tc>
          <w:tcPr>
            <w:tcW w:w="3969" w:type="dxa"/>
            <w:noWrap/>
          </w:tcPr>
          <w:p w14:paraId="134BA582"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9.54%</w:t>
            </w:r>
          </w:p>
        </w:tc>
      </w:tr>
      <w:tr w:rsidR="00963283" w:rsidRPr="00883549" w14:paraId="57163AF6" w14:textId="77777777" w:rsidTr="00822F63">
        <w:trPr>
          <w:trHeight w:val="285"/>
        </w:trPr>
        <w:tc>
          <w:tcPr>
            <w:tcW w:w="4510" w:type="dxa"/>
            <w:noWrap/>
          </w:tcPr>
          <w:p w14:paraId="58B3B91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浙江</w:t>
            </w:r>
          </w:p>
        </w:tc>
        <w:tc>
          <w:tcPr>
            <w:tcW w:w="3969" w:type="dxa"/>
            <w:noWrap/>
          </w:tcPr>
          <w:p w14:paraId="01D1577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6.47%</w:t>
            </w:r>
          </w:p>
        </w:tc>
      </w:tr>
      <w:tr w:rsidR="00963283" w:rsidRPr="00883549" w14:paraId="7F217224" w14:textId="77777777" w:rsidTr="00822F63">
        <w:trPr>
          <w:trHeight w:val="285"/>
        </w:trPr>
        <w:tc>
          <w:tcPr>
            <w:tcW w:w="4510" w:type="dxa"/>
            <w:noWrap/>
          </w:tcPr>
          <w:p w14:paraId="0AE0E66F"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山东</w:t>
            </w:r>
          </w:p>
        </w:tc>
        <w:tc>
          <w:tcPr>
            <w:tcW w:w="3969" w:type="dxa"/>
            <w:noWrap/>
          </w:tcPr>
          <w:p w14:paraId="70F4EC7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4.89%</w:t>
            </w:r>
          </w:p>
        </w:tc>
      </w:tr>
      <w:tr w:rsidR="00963283" w:rsidRPr="00883549" w14:paraId="557B0E84" w14:textId="77777777" w:rsidTr="00822F63">
        <w:trPr>
          <w:trHeight w:val="285"/>
        </w:trPr>
        <w:tc>
          <w:tcPr>
            <w:tcW w:w="4510" w:type="dxa"/>
            <w:noWrap/>
          </w:tcPr>
          <w:p w14:paraId="4124BD4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江苏</w:t>
            </w:r>
          </w:p>
        </w:tc>
        <w:tc>
          <w:tcPr>
            <w:tcW w:w="3969" w:type="dxa"/>
            <w:noWrap/>
          </w:tcPr>
          <w:p w14:paraId="397EEDF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4.76%</w:t>
            </w:r>
          </w:p>
        </w:tc>
      </w:tr>
      <w:tr w:rsidR="00963283" w:rsidRPr="00883549" w14:paraId="065AD87D" w14:textId="77777777" w:rsidTr="00822F63">
        <w:trPr>
          <w:trHeight w:val="285"/>
        </w:trPr>
        <w:tc>
          <w:tcPr>
            <w:tcW w:w="4510" w:type="dxa"/>
            <w:noWrap/>
          </w:tcPr>
          <w:p w14:paraId="6CE8C13B"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上海</w:t>
            </w:r>
          </w:p>
        </w:tc>
        <w:tc>
          <w:tcPr>
            <w:tcW w:w="3969" w:type="dxa"/>
            <w:noWrap/>
          </w:tcPr>
          <w:p w14:paraId="3849E820"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4.52%</w:t>
            </w:r>
          </w:p>
        </w:tc>
      </w:tr>
      <w:tr w:rsidR="00963283" w:rsidRPr="00883549" w14:paraId="31161E27" w14:textId="77777777" w:rsidTr="00822F63">
        <w:trPr>
          <w:trHeight w:val="285"/>
        </w:trPr>
        <w:tc>
          <w:tcPr>
            <w:tcW w:w="4510" w:type="dxa"/>
            <w:noWrap/>
          </w:tcPr>
          <w:p w14:paraId="662FE41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辽宁</w:t>
            </w:r>
          </w:p>
        </w:tc>
        <w:tc>
          <w:tcPr>
            <w:tcW w:w="3969" w:type="dxa"/>
            <w:noWrap/>
          </w:tcPr>
          <w:p w14:paraId="564F08E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3.33%</w:t>
            </w:r>
          </w:p>
        </w:tc>
      </w:tr>
      <w:tr w:rsidR="00963283" w:rsidRPr="00883549" w14:paraId="3FC5BD9E" w14:textId="77777777" w:rsidTr="00822F63">
        <w:trPr>
          <w:trHeight w:val="285"/>
        </w:trPr>
        <w:tc>
          <w:tcPr>
            <w:tcW w:w="4510" w:type="dxa"/>
            <w:noWrap/>
          </w:tcPr>
          <w:p w14:paraId="388F7E88"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河北</w:t>
            </w:r>
          </w:p>
        </w:tc>
        <w:tc>
          <w:tcPr>
            <w:tcW w:w="3969" w:type="dxa"/>
            <w:noWrap/>
          </w:tcPr>
          <w:p w14:paraId="73F6025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2.85%</w:t>
            </w:r>
          </w:p>
        </w:tc>
      </w:tr>
      <w:tr w:rsidR="00963283" w:rsidRPr="00883549" w14:paraId="47BEB48F" w14:textId="77777777" w:rsidTr="00822F63">
        <w:trPr>
          <w:trHeight w:val="285"/>
        </w:trPr>
        <w:tc>
          <w:tcPr>
            <w:tcW w:w="4510" w:type="dxa"/>
            <w:noWrap/>
          </w:tcPr>
          <w:p w14:paraId="20083EC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四川</w:t>
            </w:r>
          </w:p>
        </w:tc>
        <w:tc>
          <w:tcPr>
            <w:tcW w:w="3969" w:type="dxa"/>
            <w:noWrap/>
          </w:tcPr>
          <w:p w14:paraId="775D0CB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2.77%</w:t>
            </w:r>
          </w:p>
        </w:tc>
      </w:tr>
      <w:tr w:rsidR="00963283" w:rsidRPr="00883549" w14:paraId="1A98875F" w14:textId="77777777" w:rsidTr="00822F63">
        <w:trPr>
          <w:trHeight w:val="285"/>
        </w:trPr>
        <w:tc>
          <w:tcPr>
            <w:tcW w:w="4510" w:type="dxa"/>
            <w:noWrap/>
          </w:tcPr>
          <w:p w14:paraId="7A219C33"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河南</w:t>
            </w:r>
          </w:p>
        </w:tc>
        <w:tc>
          <w:tcPr>
            <w:tcW w:w="3969" w:type="dxa"/>
            <w:noWrap/>
          </w:tcPr>
          <w:p w14:paraId="767250F4"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2.63%</w:t>
            </w:r>
          </w:p>
        </w:tc>
      </w:tr>
      <w:tr w:rsidR="00963283" w:rsidRPr="00883549" w14:paraId="57C504C5" w14:textId="77777777" w:rsidTr="00822F63">
        <w:trPr>
          <w:trHeight w:val="285"/>
        </w:trPr>
        <w:tc>
          <w:tcPr>
            <w:tcW w:w="4510" w:type="dxa"/>
            <w:noWrap/>
          </w:tcPr>
          <w:p w14:paraId="688DFC2F"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湖北</w:t>
            </w:r>
          </w:p>
        </w:tc>
        <w:tc>
          <w:tcPr>
            <w:tcW w:w="3969" w:type="dxa"/>
            <w:noWrap/>
          </w:tcPr>
          <w:p w14:paraId="2A108B84"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2.40%</w:t>
            </w:r>
          </w:p>
        </w:tc>
      </w:tr>
      <w:tr w:rsidR="00963283" w:rsidRPr="00883549" w14:paraId="48794BBB" w14:textId="77777777" w:rsidTr="00822F63">
        <w:trPr>
          <w:trHeight w:val="285"/>
        </w:trPr>
        <w:tc>
          <w:tcPr>
            <w:tcW w:w="4510" w:type="dxa"/>
            <w:noWrap/>
          </w:tcPr>
          <w:p w14:paraId="3C54CDC9"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湖南</w:t>
            </w:r>
          </w:p>
        </w:tc>
        <w:tc>
          <w:tcPr>
            <w:tcW w:w="3969" w:type="dxa"/>
            <w:noWrap/>
          </w:tcPr>
          <w:p w14:paraId="1C677828"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2.36%</w:t>
            </w:r>
          </w:p>
        </w:tc>
      </w:tr>
      <w:tr w:rsidR="00963283" w:rsidRPr="00883549" w14:paraId="65DE724D" w14:textId="77777777" w:rsidTr="00822F63">
        <w:trPr>
          <w:trHeight w:val="285"/>
        </w:trPr>
        <w:tc>
          <w:tcPr>
            <w:tcW w:w="4510" w:type="dxa"/>
            <w:noWrap/>
          </w:tcPr>
          <w:p w14:paraId="705B1D6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福建</w:t>
            </w:r>
          </w:p>
        </w:tc>
        <w:tc>
          <w:tcPr>
            <w:tcW w:w="3969" w:type="dxa"/>
            <w:noWrap/>
          </w:tcPr>
          <w:p w14:paraId="7284A5E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1.95%</w:t>
            </w:r>
          </w:p>
        </w:tc>
      </w:tr>
      <w:tr w:rsidR="00963283" w:rsidRPr="00883549" w14:paraId="53FA8FE2" w14:textId="77777777" w:rsidTr="00822F63">
        <w:trPr>
          <w:trHeight w:val="285"/>
        </w:trPr>
        <w:tc>
          <w:tcPr>
            <w:tcW w:w="4510" w:type="dxa"/>
            <w:noWrap/>
          </w:tcPr>
          <w:p w14:paraId="21D3E1E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江西</w:t>
            </w:r>
          </w:p>
        </w:tc>
        <w:tc>
          <w:tcPr>
            <w:tcW w:w="3969" w:type="dxa"/>
            <w:noWrap/>
          </w:tcPr>
          <w:p w14:paraId="588DD393"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1.73%</w:t>
            </w:r>
          </w:p>
        </w:tc>
      </w:tr>
      <w:tr w:rsidR="00963283" w:rsidRPr="00883549" w14:paraId="3804497E" w14:textId="77777777" w:rsidTr="00822F63">
        <w:trPr>
          <w:trHeight w:val="285"/>
        </w:trPr>
        <w:tc>
          <w:tcPr>
            <w:tcW w:w="4510" w:type="dxa"/>
            <w:noWrap/>
          </w:tcPr>
          <w:p w14:paraId="4E6EB70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重庆</w:t>
            </w:r>
          </w:p>
        </w:tc>
        <w:tc>
          <w:tcPr>
            <w:tcW w:w="3969" w:type="dxa"/>
            <w:noWrap/>
          </w:tcPr>
          <w:p w14:paraId="086F7C68"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1.68%</w:t>
            </w:r>
          </w:p>
        </w:tc>
      </w:tr>
      <w:tr w:rsidR="00963283" w:rsidRPr="00883549" w14:paraId="2877460E" w14:textId="77777777" w:rsidTr="00822F63">
        <w:trPr>
          <w:trHeight w:val="285"/>
        </w:trPr>
        <w:tc>
          <w:tcPr>
            <w:tcW w:w="4510" w:type="dxa"/>
            <w:noWrap/>
          </w:tcPr>
          <w:p w14:paraId="17844AF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安徽</w:t>
            </w:r>
          </w:p>
        </w:tc>
        <w:tc>
          <w:tcPr>
            <w:tcW w:w="3969" w:type="dxa"/>
            <w:noWrap/>
          </w:tcPr>
          <w:p w14:paraId="493C46D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1.65%</w:t>
            </w:r>
          </w:p>
        </w:tc>
      </w:tr>
      <w:tr w:rsidR="00963283" w:rsidRPr="00883549" w14:paraId="11152372" w14:textId="77777777" w:rsidTr="00822F63">
        <w:trPr>
          <w:trHeight w:val="285"/>
        </w:trPr>
        <w:tc>
          <w:tcPr>
            <w:tcW w:w="4510" w:type="dxa"/>
            <w:noWrap/>
          </w:tcPr>
          <w:p w14:paraId="02C762A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陕西</w:t>
            </w:r>
          </w:p>
        </w:tc>
        <w:tc>
          <w:tcPr>
            <w:tcW w:w="3969" w:type="dxa"/>
            <w:noWrap/>
          </w:tcPr>
          <w:p w14:paraId="362052CC"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1.63%</w:t>
            </w:r>
          </w:p>
        </w:tc>
      </w:tr>
      <w:tr w:rsidR="00963283" w:rsidRPr="00883549" w14:paraId="28D5BBC6" w14:textId="77777777" w:rsidTr="00822F63">
        <w:trPr>
          <w:trHeight w:val="285"/>
        </w:trPr>
        <w:tc>
          <w:tcPr>
            <w:tcW w:w="4510" w:type="dxa"/>
            <w:noWrap/>
          </w:tcPr>
          <w:p w14:paraId="72FD93E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广西</w:t>
            </w:r>
          </w:p>
        </w:tc>
        <w:tc>
          <w:tcPr>
            <w:tcW w:w="3969" w:type="dxa"/>
            <w:noWrap/>
          </w:tcPr>
          <w:p w14:paraId="051F9CF9"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1.38%</w:t>
            </w:r>
          </w:p>
        </w:tc>
      </w:tr>
      <w:tr w:rsidR="00963283" w:rsidRPr="00883549" w14:paraId="52E2E34E" w14:textId="77777777" w:rsidTr="00822F63">
        <w:trPr>
          <w:trHeight w:val="285"/>
        </w:trPr>
        <w:tc>
          <w:tcPr>
            <w:tcW w:w="4510" w:type="dxa"/>
            <w:noWrap/>
          </w:tcPr>
          <w:p w14:paraId="2A916110"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山西</w:t>
            </w:r>
          </w:p>
        </w:tc>
        <w:tc>
          <w:tcPr>
            <w:tcW w:w="3969" w:type="dxa"/>
            <w:noWrap/>
          </w:tcPr>
          <w:p w14:paraId="26457D4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1.28%</w:t>
            </w:r>
          </w:p>
        </w:tc>
      </w:tr>
      <w:tr w:rsidR="00963283" w:rsidRPr="00883549" w14:paraId="199CFEFE" w14:textId="77777777" w:rsidTr="00822F63">
        <w:trPr>
          <w:trHeight w:val="285"/>
        </w:trPr>
        <w:tc>
          <w:tcPr>
            <w:tcW w:w="4510" w:type="dxa"/>
            <w:noWrap/>
          </w:tcPr>
          <w:p w14:paraId="6537061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黑龙江</w:t>
            </w:r>
          </w:p>
        </w:tc>
        <w:tc>
          <w:tcPr>
            <w:tcW w:w="3969" w:type="dxa"/>
            <w:noWrap/>
          </w:tcPr>
          <w:p w14:paraId="0AF2A47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1.21%</w:t>
            </w:r>
          </w:p>
        </w:tc>
      </w:tr>
      <w:tr w:rsidR="00963283" w:rsidRPr="00883549" w14:paraId="5A18577D" w14:textId="77777777" w:rsidTr="00822F63">
        <w:trPr>
          <w:trHeight w:val="285"/>
        </w:trPr>
        <w:tc>
          <w:tcPr>
            <w:tcW w:w="4510" w:type="dxa"/>
            <w:noWrap/>
          </w:tcPr>
          <w:p w14:paraId="36EF16D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吉林</w:t>
            </w:r>
          </w:p>
        </w:tc>
        <w:tc>
          <w:tcPr>
            <w:tcW w:w="3969" w:type="dxa"/>
            <w:noWrap/>
          </w:tcPr>
          <w:p w14:paraId="0D4CE5CB"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1.21%</w:t>
            </w:r>
          </w:p>
        </w:tc>
      </w:tr>
      <w:tr w:rsidR="00963283" w:rsidRPr="00883549" w14:paraId="2238B889" w14:textId="77777777" w:rsidTr="00822F63">
        <w:trPr>
          <w:trHeight w:val="285"/>
        </w:trPr>
        <w:tc>
          <w:tcPr>
            <w:tcW w:w="4510" w:type="dxa"/>
            <w:noWrap/>
          </w:tcPr>
          <w:p w14:paraId="72E13FD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天津</w:t>
            </w:r>
          </w:p>
        </w:tc>
        <w:tc>
          <w:tcPr>
            <w:tcW w:w="3969" w:type="dxa"/>
            <w:noWrap/>
          </w:tcPr>
          <w:p w14:paraId="465ABE06"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1.05%</w:t>
            </w:r>
          </w:p>
        </w:tc>
      </w:tr>
      <w:tr w:rsidR="00963283" w:rsidRPr="00883549" w14:paraId="7C739D45" w14:textId="77777777" w:rsidTr="00822F63">
        <w:trPr>
          <w:trHeight w:val="285"/>
        </w:trPr>
        <w:tc>
          <w:tcPr>
            <w:tcW w:w="4510" w:type="dxa"/>
            <w:noWrap/>
          </w:tcPr>
          <w:p w14:paraId="750C16C4"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云南</w:t>
            </w:r>
          </w:p>
        </w:tc>
        <w:tc>
          <w:tcPr>
            <w:tcW w:w="3969" w:type="dxa"/>
            <w:noWrap/>
          </w:tcPr>
          <w:p w14:paraId="6BD2437A"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0.98%</w:t>
            </w:r>
          </w:p>
        </w:tc>
      </w:tr>
      <w:tr w:rsidR="00963283" w:rsidRPr="00883549" w14:paraId="67D9ECF8" w14:textId="77777777" w:rsidTr="00822F63">
        <w:trPr>
          <w:trHeight w:val="285"/>
        </w:trPr>
        <w:tc>
          <w:tcPr>
            <w:tcW w:w="4510" w:type="dxa"/>
            <w:noWrap/>
          </w:tcPr>
          <w:p w14:paraId="7A656D4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内蒙古</w:t>
            </w:r>
          </w:p>
        </w:tc>
        <w:tc>
          <w:tcPr>
            <w:tcW w:w="3969" w:type="dxa"/>
            <w:noWrap/>
          </w:tcPr>
          <w:p w14:paraId="201F3250"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0.77%</w:t>
            </w:r>
          </w:p>
        </w:tc>
      </w:tr>
      <w:tr w:rsidR="00963283" w:rsidRPr="00883549" w14:paraId="533D622D" w14:textId="77777777" w:rsidTr="00822F63">
        <w:trPr>
          <w:trHeight w:val="285"/>
        </w:trPr>
        <w:tc>
          <w:tcPr>
            <w:tcW w:w="4510" w:type="dxa"/>
            <w:noWrap/>
          </w:tcPr>
          <w:p w14:paraId="2E64D1F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新疆</w:t>
            </w:r>
          </w:p>
        </w:tc>
        <w:tc>
          <w:tcPr>
            <w:tcW w:w="3969" w:type="dxa"/>
            <w:noWrap/>
          </w:tcPr>
          <w:p w14:paraId="6CD8C653"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0.60%</w:t>
            </w:r>
          </w:p>
        </w:tc>
      </w:tr>
      <w:tr w:rsidR="00963283" w:rsidRPr="00883549" w14:paraId="75D8F9A6" w14:textId="77777777" w:rsidTr="00822F63">
        <w:trPr>
          <w:trHeight w:val="285"/>
        </w:trPr>
        <w:tc>
          <w:tcPr>
            <w:tcW w:w="4510" w:type="dxa"/>
            <w:noWrap/>
          </w:tcPr>
          <w:p w14:paraId="74EC3448"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海南</w:t>
            </w:r>
          </w:p>
        </w:tc>
        <w:tc>
          <w:tcPr>
            <w:tcW w:w="3969" w:type="dxa"/>
            <w:noWrap/>
          </w:tcPr>
          <w:p w14:paraId="249EA97D"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0.47%</w:t>
            </w:r>
          </w:p>
        </w:tc>
      </w:tr>
      <w:tr w:rsidR="00963283" w:rsidRPr="00883549" w14:paraId="4F4F5CF8" w14:textId="77777777" w:rsidTr="00822F63">
        <w:trPr>
          <w:trHeight w:val="285"/>
        </w:trPr>
        <w:tc>
          <w:tcPr>
            <w:tcW w:w="4510" w:type="dxa"/>
            <w:noWrap/>
          </w:tcPr>
          <w:p w14:paraId="1FEE3BF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甘肃</w:t>
            </w:r>
          </w:p>
        </w:tc>
        <w:tc>
          <w:tcPr>
            <w:tcW w:w="3969" w:type="dxa"/>
            <w:noWrap/>
          </w:tcPr>
          <w:p w14:paraId="117EFA2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0.47%</w:t>
            </w:r>
          </w:p>
        </w:tc>
      </w:tr>
      <w:tr w:rsidR="00963283" w:rsidRPr="00883549" w14:paraId="31332600" w14:textId="77777777" w:rsidTr="00822F63">
        <w:trPr>
          <w:trHeight w:val="285"/>
        </w:trPr>
        <w:tc>
          <w:tcPr>
            <w:tcW w:w="4510" w:type="dxa"/>
            <w:noWrap/>
          </w:tcPr>
          <w:p w14:paraId="32AE75C7"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贵州</w:t>
            </w:r>
          </w:p>
        </w:tc>
        <w:tc>
          <w:tcPr>
            <w:tcW w:w="3969" w:type="dxa"/>
            <w:noWrap/>
          </w:tcPr>
          <w:p w14:paraId="69E92B68"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0.44%</w:t>
            </w:r>
          </w:p>
        </w:tc>
      </w:tr>
      <w:tr w:rsidR="00963283" w:rsidRPr="00883549" w14:paraId="35A77BF8" w14:textId="77777777" w:rsidTr="00822F63">
        <w:trPr>
          <w:trHeight w:val="285"/>
        </w:trPr>
        <w:tc>
          <w:tcPr>
            <w:tcW w:w="4510" w:type="dxa"/>
            <w:noWrap/>
          </w:tcPr>
          <w:p w14:paraId="12459316"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宁夏</w:t>
            </w:r>
          </w:p>
        </w:tc>
        <w:tc>
          <w:tcPr>
            <w:tcW w:w="3969" w:type="dxa"/>
            <w:noWrap/>
          </w:tcPr>
          <w:p w14:paraId="1228789B"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0.28%</w:t>
            </w:r>
          </w:p>
        </w:tc>
      </w:tr>
      <w:tr w:rsidR="00963283" w:rsidRPr="00883549" w14:paraId="4395D61D" w14:textId="77777777" w:rsidTr="00822F63">
        <w:trPr>
          <w:trHeight w:val="285"/>
        </w:trPr>
        <w:tc>
          <w:tcPr>
            <w:tcW w:w="4510" w:type="dxa"/>
            <w:noWrap/>
          </w:tcPr>
          <w:p w14:paraId="754BB2A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青海</w:t>
            </w:r>
          </w:p>
        </w:tc>
        <w:tc>
          <w:tcPr>
            <w:tcW w:w="3969" w:type="dxa"/>
            <w:noWrap/>
          </w:tcPr>
          <w:p w14:paraId="7410CD03"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0.18%</w:t>
            </w:r>
          </w:p>
        </w:tc>
      </w:tr>
      <w:tr w:rsidR="00963283" w:rsidRPr="00883549" w14:paraId="2C901EF0" w14:textId="77777777" w:rsidTr="00822F63">
        <w:trPr>
          <w:trHeight w:val="285"/>
        </w:trPr>
        <w:tc>
          <w:tcPr>
            <w:tcW w:w="4510" w:type="dxa"/>
            <w:noWrap/>
          </w:tcPr>
          <w:p w14:paraId="6643F145"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西藏</w:t>
            </w:r>
          </w:p>
        </w:tc>
        <w:tc>
          <w:tcPr>
            <w:tcW w:w="3969" w:type="dxa"/>
            <w:noWrap/>
          </w:tcPr>
          <w:p w14:paraId="578BE2FE"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0.13%</w:t>
            </w:r>
          </w:p>
        </w:tc>
      </w:tr>
      <w:tr w:rsidR="00963283" w:rsidRPr="00883549" w14:paraId="14D320C3" w14:textId="77777777" w:rsidTr="00822F63">
        <w:trPr>
          <w:trHeight w:val="285"/>
        </w:trPr>
        <w:tc>
          <w:tcPr>
            <w:tcW w:w="4510" w:type="dxa"/>
            <w:noWrap/>
          </w:tcPr>
          <w:p w14:paraId="2FFFAFE9" w14:textId="77777777" w:rsidR="00963283" w:rsidRPr="00883549" w:rsidRDefault="00963283" w:rsidP="00DF05C0">
            <w:pPr>
              <w:spacing w:line="240" w:lineRule="auto"/>
              <w:ind w:firstLineChars="0" w:firstLine="0"/>
              <w:jc w:val="center"/>
              <w:rPr>
                <w:color w:val="000000"/>
                <w:szCs w:val="21"/>
              </w:rPr>
            </w:pPr>
            <w:r w:rsidRPr="00883549">
              <w:rPr>
                <w:rFonts w:hint="eastAsia"/>
              </w:rPr>
              <w:t>其他</w:t>
            </w:r>
          </w:p>
        </w:tc>
        <w:tc>
          <w:tcPr>
            <w:tcW w:w="3969" w:type="dxa"/>
            <w:noWrap/>
          </w:tcPr>
          <w:p w14:paraId="7F0C457F" w14:textId="77777777" w:rsidR="00963283" w:rsidRPr="00883549" w:rsidRDefault="00963283" w:rsidP="00DF05C0">
            <w:pPr>
              <w:spacing w:line="240" w:lineRule="auto"/>
              <w:ind w:firstLineChars="0" w:firstLine="0"/>
              <w:jc w:val="center"/>
              <w:rPr>
                <w:color w:val="000000"/>
                <w:szCs w:val="21"/>
              </w:rPr>
            </w:pPr>
            <w:r w:rsidRPr="00883549">
              <w:rPr>
                <w:rFonts w:hint="eastAsia"/>
              </w:rPr>
              <w:t>8.92%</w:t>
            </w:r>
          </w:p>
        </w:tc>
      </w:tr>
      <w:tr w:rsidR="00963283" w:rsidRPr="00883549" w14:paraId="43DD8A28" w14:textId="77777777" w:rsidTr="00822F63">
        <w:trPr>
          <w:trHeight w:val="285"/>
        </w:trPr>
        <w:tc>
          <w:tcPr>
            <w:tcW w:w="4510" w:type="dxa"/>
            <w:noWrap/>
          </w:tcPr>
          <w:p w14:paraId="029C83A1"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合计</w:t>
            </w:r>
          </w:p>
        </w:tc>
        <w:tc>
          <w:tcPr>
            <w:tcW w:w="3969" w:type="dxa"/>
            <w:noWrap/>
          </w:tcPr>
          <w:p w14:paraId="49726019" w14:textId="77777777" w:rsidR="00963283" w:rsidRPr="00883549" w:rsidRDefault="00963283" w:rsidP="00DF05C0">
            <w:pPr>
              <w:spacing w:line="240" w:lineRule="auto"/>
              <w:ind w:firstLineChars="0" w:firstLine="0"/>
              <w:jc w:val="center"/>
              <w:rPr>
                <w:color w:val="000000" w:themeColor="text1"/>
                <w:sz w:val="20"/>
                <w:szCs w:val="20"/>
              </w:rPr>
            </w:pPr>
            <w:r w:rsidRPr="00883549">
              <w:rPr>
                <w:rFonts w:hint="eastAsia"/>
              </w:rPr>
              <w:t>100.00%</w:t>
            </w:r>
          </w:p>
        </w:tc>
      </w:tr>
    </w:tbl>
    <w:p w14:paraId="250A00AB" w14:textId="77777777" w:rsidR="00963283" w:rsidRPr="00883549" w:rsidRDefault="00963283" w:rsidP="00DF05C0">
      <w:pPr>
        <w:widowControl/>
        <w:spacing w:line="240" w:lineRule="auto"/>
        <w:ind w:firstLineChars="0" w:firstLine="0"/>
        <w:jc w:val="left"/>
        <w:rPr>
          <w:rFonts w:cs="宋体"/>
          <w:i/>
          <w:iCs/>
          <w:color w:val="000000" w:themeColor="text1"/>
          <w:kern w:val="0"/>
        </w:rPr>
      </w:pPr>
      <w:r w:rsidRPr="00883549">
        <w:rPr>
          <w:rFonts w:cs="宋体" w:hint="eastAsia"/>
          <w:i/>
          <w:iCs/>
          <w:color w:val="000000" w:themeColor="text1"/>
          <w:kern w:val="0"/>
        </w:rPr>
        <w:t>数据来源：</w:t>
      </w:r>
      <w:r w:rsidRPr="00883549">
        <w:rPr>
          <w:rFonts w:cs="宋体" w:hint="eastAsia"/>
          <w:i/>
          <w:iCs/>
          <w:color w:val="000000" w:themeColor="text1"/>
          <w:kern w:val="0"/>
        </w:rPr>
        <w:t>APNIC</w:t>
      </w:r>
      <w:r w:rsidRPr="00883549">
        <w:rPr>
          <w:rFonts w:cs="宋体" w:hint="eastAsia"/>
          <w:i/>
          <w:iCs/>
          <w:color w:val="000000" w:themeColor="text1"/>
          <w:kern w:val="0"/>
        </w:rPr>
        <w:t>、</w:t>
      </w:r>
      <w:r w:rsidRPr="00883549">
        <w:rPr>
          <w:rFonts w:cs="宋体" w:hint="eastAsia"/>
          <w:i/>
          <w:iCs/>
          <w:color w:val="000000" w:themeColor="text1"/>
          <w:kern w:val="0"/>
        </w:rPr>
        <w:t>CNNIC</w:t>
      </w:r>
    </w:p>
    <w:p w14:paraId="0BC85553" w14:textId="77777777" w:rsidR="00963283" w:rsidRPr="00883549" w:rsidRDefault="00963283" w:rsidP="00DF05C0">
      <w:pPr>
        <w:widowControl/>
        <w:spacing w:line="240" w:lineRule="auto"/>
        <w:ind w:firstLineChars="0" w:firstLine="0"/>
        <w:jc w:val="left"/>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1</w:t>
      </w:r>
      <w:r w:rsidRPr="00883549">
        <w:rPr>
          <w:rFonts w:cs="宋体" w:hint="eastAsia"/>
          <w:i/>
          <w:iCs/>
          <w:color w:val="000000" w:themeColor="text1"/>
          <w:kern w:val="0"/>
        </w:rPr>
        <w:t>：以上统计的是</w:t>
      </w:r>
      <w:r w:rsidRPr="00883549">
        <w:rPr>
          <w:rFonts w:cs="宋体" w:hint="eastAsia"/>
          <w:i/>
          <w:iCs/>
          <w:color w:val="000000" w:themeColor="text1"/>
          <w:kern w:val="0"/>
        </w:rPr>
        <w:t>IP</w:t>
      </w:r>
      <w:r w:rsidRPr="00883549">
        <w:rPr>
          <w:rFonts w:cs="宋体" w:hint="eastAsia"/>
          <w:i/>
          <w:iCs/>
          <w:color w:val="000000" w:themeColor="text1"/>
          <w:kern w:val="0"/>
        </w:rPr>
        <w:t>地址持有者所在省份；</w:t>
      </w:r>
    </w:p>
    <w:p w14:paraId="1F7E0348" w14:textId="77777777" w:rsidR="00963283" w:rsidRPr="00883549" w:rsidRDefault="00963283" w:rsidP="00DF05C0">
      <w:pPr>
        <w:widowControl/>
        <w:spacing w:line="240" w:lineRule="auto"/>
        <w:ind w:firstLineChars="0" w:firstLine="0"/>
        <w:jc w:val="left"/>
        <w:rPr>
          <w:rFonts w:cs="宋体"/>
          <w:i/>
          <w:iCs/>
          <w:color w:val="000000" w:themeColor="text1"/>
          <w:kern w:val="0"/>
        </w:rPr>
      </w:pPr>
      <w:r w:rsidRPr="00883549">
        <w:rPr>
          <w:rFonts w:cs="宋体" w:hint="eastAsia"/>
          <w:i/>
          <w:iCs/>
          <w:color w:val="000000" w:themeColor="text1"/>
          <w:kern w:val="0"/>
        </w:rPr>
        <w:t>注</w:t>
      </w:r>
      <w:r w:rsidRPr="00883549">
        <w:rPr>
          <w:rFonts w:cs="宋体" w:hint="eastAsia"/>
          <w:i/>
          <w:iCs/>
          <w:color w:val="000000" w:themeColor="text1"/>
          <w:kern w:val="0"/>
        </w:rPr>
        <w:t>2</w:t>
      </w:r>
      <w:r w:rsidRPr="00883549">
        <w:rPr>
          <w:rFonts w:cs="宋体" w:hint="eastAsia"/>
          <w:i/>
          <w:iCs/>
          <w:color w:val="000000" w:themeColor="text1"/>
          <w:kern w:val="0"/>
        </w:rPr>
        <w:t>：以上数据统计截至日为</w:t>
      </w:r>
      <w:r w:rsidRPr="00883549">
        <w:rPr>
          <w:rFonts w:cs="宋体" w:hint="eastAsia"/>
          <w:i/>
          <w:iCs/>
          <w:color w:val="000000" w:themeColor="text1"/>
          <w:kern w:val="0"/>
        </w:rPr>
        <w:t>202</w:t>
      </w:r>
      <w:r w:rsidRPr="00883549">
        <w:rPr>
          <w:rFonts w:cs="宋体"/>
          <w:i/>
          <w:iCs/>
          <w:color w:val="000000" w:themeColor="text1"/>
          <w:kern w:val="0"/>
        </w:rPr>
        <w:t>2</w:t>
      </w:r>
      <w:r w:rsidRPr="00883549">
        <w:rPr>
          <w:rFonts w:cs="宋体" w:hint="eastAsia"/>
          <w:i/>
          <w:iCs/>
          <w:color w:val="000000" w:themeColor="text1"/>
          <w:kern w:val="0"/>
        </w:rPr>
        <w:t>年</w:t>
      </w:r>
      <w:r w:rsidRPr="00883549">
        <w:rPr>
          <w:rFonts w:cs="宋体" w:hint="eastAsia"/>
          <w:i/>
          <w:iCs/>
          <w:color w:val="000000" w:themeColor="text1"/>
          <w:kern w:val="0"/>
        </w:rPr>
        <w:t>12</w:t>
      </w:r>
      <w:r w:rsidRPr="00883549">
        <w:rPr>
          <w:rFonts w:cs="宋体" w:hint="eastAsia"/>
          <w:i/>
          <w:iCs/>
          <w:color w:val="000000" w:themeColor="text1"/>
          <w:kern w:val="0"/>
        </w:rPr>
        <w:t>月</w:t>
      </w:r>
      <w:r w:rsidRPr="00883549">
        <w:rPr>
          <w:rFonts w:cs="宋体" w:hint="eastAsia"/>
          <w:i/>
          <w:iCs/>
          <w:color w:val="000000" w:themeColor="text1"/>
          <w:kern w:val="0"/>
        </w:rPr>
        <w:t>31</w:t>
      </w:r>
      <w:r w:rsidRPr="00883549">
        <w:rPr>
          <w:rFonts w:cs="宋体" w:hint="eastAsia"/>
          <w:i/>
          <w:iCs/>
          <w:color w:val="000000" w:themeColor="text1"/>
          <w:kern w:val="0"/>
        </w:rPr>
        <w:t>日。</w:t>
      </w:r>
    </w:p>
    <w:p w14:paraId="4050A87D" w14:textId="77777777" w:rsidR="00963283" w:rsidRPr="00883549" w:rsidRDefault="00963283" w:rsidP="00DF05C0">
      <w:pPr>
        <w:widowControl/>
        <w:spacing w:line="240" w:lineRule="auto"/>
        <w:ind w:firstLineChars="0" w:firstLine="0"/>
        <w:jc w:val="left"/>
        <w:rPr>
          <w:rFonts w:cs="宋体"/>
          <w:i/>
          <w:iCs/>
          <w:color w:val="000000" w:themeColor="text1"/>
          <w:kern w:val="0"/>
        </w:rPr>
      </w:pPr>
    </w:p>
    <w:p w14:paraId="715C9A40" w14:textId="77777777" w:rsidR="00963283" w:rsidRPr="00883549" w:rsidRDefault="00963283" w:rsidP="00DF05C0">
      <w:pPr>
        <w:widowControl/>
        <w:spacing w:line="240" w:lineRule="auto"/>
        <w:ind w:firstLineChars="0" w:firstLine="0"/>
        <w:jc w:val="left"/>
        <w:rPr>
          <w:rFonts w:cs="宋体"/>
          <w:i/>
          <w:color w:val="000000" w:themeColor="text1"/>
        </w:rPr>
      </w:pPr>
      <w:r w:rsidRPr="00883549">
        <w:rPr>
          <w:rFonts w:cs="宋体"/>
          <w:i/>
          <w:color w:val="000000" w:themeColor="text1"/>
        </w:rPr>
        <w:br w:type="page"/>
      </w:r>
    </w:p>
    <w:p w14:paraId="08967719" w14:textId="6C7CAB7A" w:rsidR="00963283" w:rsidRPr="00883549" w:rsidRDefault="00963283" w:rsidP="00DF05C0">
      <w:pPr>
        <w:pStyle w:val="a4"/>
        <w:spacing w:before="156"/>
      </w:pPr>
      <w:r w:rsidRPr="00883549">
        <w:rPr>
          <w:rFonts w:hint="eastAsia"/>
        </w:rPr>
        <w:lastRenderedPageBreak/>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6</w:t>
      </w:r>
      <w:r w:rsidRPr="00883549">
        <w:fldChar w:fldCharType="end"/>
      </w:r>
      <w:r w:rsidRPr="00883549">
        <w:t xml:space="preserve">  </w:t>
      </w:r>
      <w:r w:rsidRPr="00883549">
        <w:rPr>
          <w:rFonts w:hint="eastAsia"/>
        </w:rPr>
        <w:t>分省“</w:t>
      </w:r>
      <w:r w:rsidRPr="00883549">
        <w:t>.CN</w:t>
      </w:r>
      <w:r w:rsidRPr="00883549">
        <w:rPr>
          <w:rFonts w:hint="eastAsia"/>
        </w:rPr>
        <w:t>”域名数、分省“</w:t>
      </w:r>
      <w:r w:rsidRPr="00883549">
        <w:t>.</w:t>
      </w:r>
      <w:r w:rsidRPr="00883549">
        <w:rPr>
          <w:rFonts w:hint="eastAsia"/>
        </w:rPr>
        <w:t>中国”域名数</w:t>
      </w:r>
    </w:p>
    <w:tbl>
      <w:tblPr>
        <w:tblW w:w="5000" w:type="pct"/>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873"/>
        <w:gridCol w:w="1163"/>
        <w:gridCol w:w="1164"/>
        <w:gridCol w:w="1164"/>
        <w:gridCol w:w="1454"/>
        <w:gridCol w:w="1164"/>
        <w:gridCol w:w="1500"/>
      </w:tblGrid>
      <w:tr w:rsidR="00963283" w:rsidRPr="00883549" w14:paraId="01E8EBEE" w14:textId="77777777" w:rsidTr="00822F63">
        <w:trPr>
          <w:trHeight w:val="270"/>
        </w:trPr>
        <w:tc>
          <w:tcPr>
            <w:tcW w:w="515" w:type="pct"/>
            <w:vMerge w:val="restart"/>
            <w:noWrap/>
            <w:vAlign w:val="center"/>
          </w:tcPr>
          <w:p w14:paraId="0F63B8A7"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省份</w:t>
            </w:r>
          </w:p>
        </w:tc>
        <w:tc>
          <w:tcPr>
            <w:tcW w:w="1372" w:type="pct"/>
            <w:gridSpan w:val="2"/>
            <w:vMerge w:val="restart"/>
            <w:noWrap/>
            <w:vAlign w:val="center"/>
          </w:tcPr>
          <w:p w14:paraId="7FAF857A"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域名</w:t>
            </w:r>
          </w:p>
        </w:tc>
        <w:tc>
          <w:tcPr>
            <w:tcW w:w="1543" w:type="pct"/>
            <w:gridSpan w:val="2"/>
            <w:noWrap/>
            <w:vAlign w:val="center"/>
          </w:tcPr>
          <w:p w14:paraId="0BA09CF9" w14:textId="77777777" w:rsidR="00963283" w:rsidRPr="00883549" w:rsidRDefault="00963283" w:rsidP="00DF05C0">
            <w:pPr>
              <w:ind w:firstLine="400"/>
              <w:rPr>
                <w:rFonts w:cs="宋体"/>
                <w:color w:val="000000" w:themeColor="text1"/>
                <w:kern w:val="0"/>
                <w:sz w:val="20"/>
                <w:szCs w:val="20"/>
              </w:rPr>
            </w:pPr>
          </w:p>
        </w:tc>
        <w:tc>
          <w:tcPr>
            <w:tcW w:w="1570" w:type="pct"/>
            <w:gridSpan w:val="2"/>
            <w:vAlign w:val="center"/>
          </w:tcPr>
          <w:p w14:paraId="2BB2B57B"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p>
        </w:tc>
      </w:tr>
      <w:tr w:rsidR="00963283" w:rsidRPr="00883549" w14:paraId="4CD3EE86" w14:textId="77777777" w:rsidTr="00822F63">
        <w:trPr>
          <w:trHeight w:val="270"/>
        </w:trPr>
        <w:tc>
          <w:tcPr>
            <w:tcW w:w="515" w:type="pct"/>
            <w:vMerge/>
            <w:vAlign w:val="center"/>
          </w:tcPr>
          <w:p w14:paraId="5FAFBE6F" w14:textId="77777777" w:rsidR="00963283" w:rsidRPr="00883549" w:rsidRDefault="00963283" w:rsidP="00DF05C0">
            <w:pPr>
              <w:widowControl/>
              <w:spacing w:line="240" w:lineRule="auto"/>
              <w:ind w:firstLineChars="0" w:firstLine="0"/>
              <w:jc w:val="left"/>
              <w:rPr>
                <w:rFonts w:cs="宋体"/>
                <w:color w:val="000000" w:themeColor="text1"/>
                <w:kern w:val="0"/>
                <w:sz w:val="20"/>
                <w:szCs w:val="20"/>
              </w:rPr>
            </w:pPr>
          </w:p>
        </w:tc>
        <w:tc>
          <w:tcPr>
            <w:tcW w:w="1372" w:type="pct"/>
            <w:gridSpan w:val="2"/>
            <w:vMerge/>
            <w:vAlign w:val="center"/>
          </w:tcPr>
          <w:p w14:paraId="74299246" w14:textId="77777777" w:rsidR="00963283" w:rsidRPr="00883549" w:rsidRDefault="00963283" w:rsidP="00DF05C0">
            <w:pPr>
              <w:widowControl/>
              <w:spacing w:line="240" w:lineRule="auto"/>
              <w:ind w:firstLineChars="0" w:firstLine="0"/>
              <w:jc w:val="left"/>
              <w:rPr>
                <w:rFonts w:cs="宋体"/>
                <w:color w:val="000000" w:themeColor="text1"/>
                <w:kern w:val="0"/>
                <w:sz w:val="20"/>
                <w:szCs w:val="20"/>
              </w:rPr>
            </w:pPr>
          </w:p>
        </w:tc>
        <w:tc>
          <w:tcPr>
            <w:tcW w:w="1543" w:type="pct"/>
            <w:gridSpan w:val="2"/>
            <w:noWrap/>
            <w:vAlign w:val="center"/>
          </w:tcPr>
          <w:p w14:paraId="79DD7220"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其中：“</w:t>
            </w:r>
            <w:r w:rsidRPr="00883549">
              <w:rPr>
                <w:rFonts w:cs="宋体"/>
                <w:color w:val="000000" w:themeColor="text1"/>
                <w:kern w:val="0"/>
                <w:sz w:val="20"/>
                <w:szCs w:val="20"/>
              </w:rPr>
              <w:t>.CN</w:t>
            </w:r>
            <w:r w:rsidRPr="00883549">
              <w:rPr>
                <w:rFonts w:cs="宋体" w:hint="eastAsia"/>
                <w:color w:val="000000" w:themeColor="text1"/>
                <w:kern w:val="0"/>
                <w:sz w:val="20"/>
                <w:szCs w:val="20"/>
              </w:rPr>
              <w:t>”域名</w:t>
            </w:r>
          </w:p>
        </w:tc>
        <w:tc>
          <w:tcPr>
            <w:tcW w:w="1570" w:type="pct"/>
            <w:gridSpan w:val="2"/>
            <w:vAlign w:val="center"/>
          </w:tcPr>
          <w:p w14:paraId="3F7028A4"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w:t>
            </w:r>
            <w:r w:rsidRPr="00883549">
              <w:rPr>
                <w:rFonts w:cs="宋体"/>
                <w:color w:val="000000" w:themeColor="text1"/>
                <w:kern w:val="0"/>
                <w:sz w:val="20"/>
                <w:szCs w:val="20"/>
              </w:rPr>
              <w:t>.</w:t>
            </w:r>
            <w:r w:rsidRPr="00883549">
              <w:rPr>
                <w:rFonts w:cs="宋体" w:hint="eastAsia"/>
                <w:color w:val="000000" w:themeColor="text1"/>
                <w:kern w:val="0"/>
                <w:sz w:val="20"/>
                <w:szCs w:val="20"/>
              </w:rPr>
              <w:t>中国”域名</w:t>
            </w:r>
          </w:p>
        </w:tc>
      </w:tr>
      <w:tr w:rsidR="00963283" w:rsidRPr="00883549" w14:paraId="68F47ED7" w14:textId="77777777" w:rsidTr="00822F63">
        <w:trPr>
          <w:trHeight w:val="270"/>
        </w:trPr>
        <w:tc>
          <w:tcPr>
            <w:tcW w:w="515" w:type="pct"/>
            <w:noWrap/>
            <w:vAlign w:val="center"/>
          </w:tcPr>
          <w:p w14:paraId="79726770" w14:textId="77777777" w:rsidR="00963283" w:rsidRPr="00883549" w:rsidRDefault="00963283" w:rsidP="00DF05C0">
            <w:pPr>
              <w:ind w:firstLine="400"/>
              <w:rPr>
                <w:rFonts w:cs="宋体"/>
                <w:color w:val="000000" w:themeColor="text1"/>
                <w:kern w:val="0"/>
                <w:sz w:val="20"/>
                <w:szCs w:val="20"/>
              </w:rPr>
            </w:pPr>
          </w:p>
        </w:tc>
        <w:tc>
          <w:tcPr>
            <w:tcW w:w="686" w:type="pct"/>
            <w:noWrap/>
            <w:vAlign w:val="center"/>
          </w:tcPr>
          <w:p w14:paraId="34F72EF2"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数量</w:t>
            </w:r>
          </w:p>
          <w:p w14:paraId="09D0CC1D"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w:t>
            </w:r>
            <w:proofErr w:type="gramStart"/>
            <w:r w:rsidRPr="00883549">
              <w:rPr>
                <w:rFonts w:cs="宋体" w:hint="eastAsia"/>
                <w:color w:val="000000" w:themeColor="text1"/>
                <w:kern w:val="0"/>
                <w:sz w:val="20"/>
                <w:szCs w:val="20"/>
              </w:rPr>
              <w:t>个</w:t>
            </w:r>
            <w:proofErr w:type="gramEnd"/>
            <w:r w:rsidRPr="00883549">
              <w:rPr>
                <w:rFonts w:cs="宋体" w:hint="eastAsia"/>
                <w:color w:val="000000" w:themeColor="text1"/>
                <w:kern w:val="0"/>
                <w:sz w:val="20"/>
                <w:szCs w:val="20"/>
              </w:rPr>
              <w:t>）</w:t>
            </w:r>
          </w:p>
        </w:tc>
        <w:tc>
          <w:tcPr>
            <w:tcW w:w="686" w:type="pct"/>
            <w:noWrap/>
            <w:vAlign w:val="center"/>
          </w:tcPr>
          <w:p w14:paraId="2A3331FA"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占域名总数比例</w:t>
            </w:r>
          </w:p>
        </w:tc>
        <w:tc>
          <w:tcPr>
            <w:tcW w:w="686" w:type="pct"/>
            <w:noWrap/>
            <w:vAlign w:val="center"/>
          </w:tcPr>
          <w:p w14:paraId="09111B91"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数量（</w:t>
            </w:r>
            <w:proofErr w:type="gramStart"/>
            <w:r w:rsidRPr="00883549">
              <w:rPr>
                <w:rFonts w:cs="宋体" w:hint="eastAsia"/>
                <w:color w:val="000000" w:themeColor="text1"/>
                <w:kern w:val="0"/>
                <w:sz w:val="20"/>
                <w:szCs w:val="20"/>
              </w:rPr>
              <w:t>个</w:t>
            </w:r>
            <w:proofErr w:type="gramEnd"/>
            <w:r w:rsidRPr="00883549">
              <w:rPr>
                <w:rFonts w:cs="宋体" w:hint="eastAsia"/>
                <w:color w:val="000000" w:themeColor="text1"/>
                <w:kern w:val="0"/>
                <w:sz w:val="20"/>
                <w:szCs w:val="20"/>
              </w:rPr>
              <w:t>）</w:t>
            </w:r>
          </w:p>
        </w:tc>
        <w:tc>
          <w:tcPr>
            <w:tcW w:w="857" w:type="pct"/>
            <w:noWrap/>
            <w:vAlign w:val="center"/>
          </w:tcPr>
          <w:p w14:paraId="705B31AF" w14:textId="77777777" w:rsidR="00963283" w:rsidRPr="00883549" w:rsidRDefault="00963283" w:rsidP="00DF05C0">
            <w:pPr>
              <w:widowControl/>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占“</w:t>
            </w:r>
            <w:r w:rsidRPr="00883549">
              <w:rPr>
                <w:rFonts w:cs="宋体"/>
                <w:color w:val="000000" w:themeColor="text1"/>
                <w:kern w:val="0"/>
                <w:sz w:val="20"/>
                <w:szCs w:val="20"/>
              </w:rPr>
              <w:t>.CN</w:t>
            </w:r>
            <w:r w:rsidRPr="00883549">
              <w:rPr>
                <w:rFonts w:cs="宋体" w:hint="eastAsia"/>
                <w:color w:val="000000" w:themeColor="text1"/>
                <w:kern w:val="0"/>
                <w:sz w:val="20"/>
                <w:szCs w:val="20"/>
              </w:rPr>
              <w:t>”域名总数比例</w:t>
            </w:r>
          </w:p>
        </w:tc>
        <w:tc>
          <w:tcPr>
            <w:tcW w:w="686" w:type="pct"/>
            <w:vAlign w:val="center"/>
          </w:tcPr>
          <w:p w14:paraId="758E06A0" w14:textId="77777777" w:rsidR="00963283" w:rsidRPr="00883549" w:rsidRDefault="00963283" w:rsidP="00DF05C0">
            <w:pPr>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数量</w:t>
            </w:r>
          </w:p>
          <w:p w14:paraId="64A1124C" w14:textId="77777777" w:rsidR="00963283" w:rsidRPr="00883549" w:rsidRDefault="00963283" w:rsidP="00DF05C0">
            <w:pPr>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w:t>
            </w:r>
            <w:proofErr w:type="gramStart"/>
            <w:r w:rsidRPr="00883549">
              <w:rPr>
                <w:rFonts w:cs="宋体" w:hint="eastAsia"/>
                <w:color w:val="000000" w:themeColor="text1"/>
                <w:kern w:val="0"/>
                <w:sz w:val="20"/>
                <w:szCs w:val="20"/>
              </w:rPr>
              <w:t>个</w:t>
            </w:r>
            <w:proofErr w:type="gramEnd"/>
            <w:r w:rsidRPr="00883549">
              <w:rPr>
                <w:rFonts w:cs="宋体" w:hint="eastAsia"/>
                <w:color w:val="000000" w:themeColor="text1"/>
                <w:kern w:val="0"/>
                <w:sz w:val="20"/>
                <w:szCs w:val="20"/>
              </w:rPr>
              <w:t>）</w:t>
            </w:r>
          </w:p>
        </w:tc>
        <w:tc>
          <w:tcPr>
            <w:tcW w:w="884" w:type="pct"/>
            <w:vAlign w:val="center"/>
          </w:tcPr>
          <w:p w14:paraId="1247D64A" w14:textId="77777777" w:rsidR="00963283" w:rsidRPr="00883549" w:rsidRDefault="00963283" w:rsidP="00DF05C0">
            <w:pPr>
              <w:spacing w:line="240" w:lineRule="auto"/>
              <w:ind w:firstLineChars="0" w:firstLine="0"/>
              <w:jc w:val="center"/>
              <w:rPr>
                <w:rFonts w:cs="宋体"/>
                <w:color w:val="000000" w:themeColor="text1"/>
                <w:kern w:val="0"/>
                <w:sz w:val="20"/>
                <w:szCs w:val="20"/>
              </w:rPr>
            </w:pPr>
            <w:r w:rsidRPr="00883549">
              <w:rPr>
                <w:rFonts w:cs="宋体" w:hint="eastAsia"/>
                <w:color w:val="000000" w:themeColor="text1"/>
                <w:kern w:val="0"/>
                <w:sz w:val="20"/>
                <w:szCs w:val="20"/>
              </w:rPr>
              <w:t>占“</w:t>
            </w:r>
            <w:r w:rsidRPr="00883549">
              <w:rPr>
                <w:rFonts w:cs="宋体"/>
                <w:color w:val="000000" w:themeColor="text1"/>
                <w:kern w:val="0"/>
                <w:sz w:val="20"/>
                <w:szCs w:val="20"/>
              </w:rPr>
              <w:t>.</w:t>
            </w:r>
            <w:r w:rsidRPr="00883549">
              <w:rPr>
                <w:rFonts w:cs="宋体" w:hint="eastAsia"/>
                <w:color w:val="000000" w:themeColor="text1"/>
                <w:kern w:val="0"/>
                <w:sz w:val="20"/>
                <w:szCs w:val="20"/>
              </w:rPr>
              <w:t>中国”域名总数比例</w:t>
            </w:r>
          </w:p>
        </w:tc>
      </w:tr>
      <w:tr w:rsidR="00963283" w:rsidRPr="00883549" w14:paraId="38C825F6" w14:textId="77777777" w:rsidTr="00822F63">
        <w:trPr>
          <w:trHeight w:val="270"/>
        </w:trPr>
        <w:tc>
          <w:tcPr>
            <w:tcW w:w="515" w:type="pct"/>
            <w:noWrap/>
            <w:vAlign w:val="center"/>
          </w:tcPr>
          <w:p w14:paraId="06B2F386" w14:textId="77777777" w:rsidR="00963283" w:rsidRPr="00883549" w:rsidRDefault="00963283" w:rsidP="00DF05C0">
            <w:pPr>
              <w:spacing w:line="240" w:lineRule="auto"/>
              <w:ind w:firstLineChars="0" w:firstLine="0"/>
              <w:jc w:val="center"/>
              <w:rPr>
                <w:color w:val="000000"/>
                <w:szCs w:val="21"/>
              </w:rPr>
            </w:pPr>
            <w:r w:rsidRPr="00883549">
              <w:rPr>
                <w:szCs w:val="21"/>
              </w:rPr>
              <w:t>北京</w:t>
            </w:r>
          </w:p>
        </w:tc>
        <w:tc>
          <w:tcPr>
            <w:tcW w:w="686" w:type="pct"/>
            <w:noWrap/>
            <w:vAlign w:val="center"/>
          </w:tcPr>
          <w:p w14:paraId="1A3500FF" w14:textId="5778C9CF"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7388747</w:t>
            </w:r>
          </w:p>
        </w:tc>
        <w:tc>
          <w:tcPr>
            <w:tcW w:w="686" w:type="pct"/>
            <w:noWrap/>
            <w:vAlign w:val="center"/>
          </w:tcPr>
          <w:p w14:paraId="7E73FBA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21.5%</w:t>
            </w:r>
          </w:p>
        </w:tc>
        <w:tc>
          <w:tcPr>
            <w:tcW w:w="686" w:type="pct"/>
            <w:noWrap/>
            <w:vAlign w:val="center"/>
          </w:tcPr>
          <w:p w14:paraId="4289CDF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5279861</w:t>
            </w:r>
          </w:p>
        </w:tc>
        <w:tc>
          <w:tcPr>
            <w:tcW w:w="857" w:type="pct"/>
            <w:noWrap/>
            <w:vAlign w:val="center"/>
          </w:tcPr>
          <w:p w14:paraId="3BAE910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26.3%</w:t>
            </w:r>
          </w:p>
        </w:tc>
        <w:tc>
          <w:tcPr>
            <w:tcW w:w="686" w:type="pct"/>
            <w:vAlign w:val="center"/>
          </w:tcPr>
          <w:p w14:paraId="32FFC59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25906</w:t>
            </w:r>
          </w:p>
        </w:tc>
        <w:tc>
          <w:tcPr>
            <w:tcW w:w="884" w:type="pct"/>
            <w:vAlign w:val="center"/>
          </w:tcPr>
          <w:p w14:paraId="194CF7B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14.0%</w:t>
            </w:r>
          </w:p>
        </w:tc>
      </w:tr>
      <w:tr w:rsidR="00963283" w:rsidRPr="00883549" w14:paraId="694AE259" w14:textId="77777777" w:rsidTr="00822F63">
        <w:trPr>
          <w:trHeight w:val="270"/>
        </w:trPr>
        <w:tc>
          <w:tcPr>
            <w:tcW w:w="515" w:type="pct"/>
            <w:noWrap/>
            <w:vAlign w:val="center"/>
          </w:tcPr>
          <w:p w14:paraId="71651938" w14:textId="77777777" w:rsidR="00963283" w:rsidRPr="00883549" w:rsidRDefault="00963283" w:rsidP="00DF05C0">
            <w:pPr>
              <w:spacing w:line="240" w:lineRule="auto"/>
              <w:ind w:firstLineChars="0" w:firstLine="0"/>
              <w:jc w:val="center"/>
              <w:rPr>
                <w:color w:val="000000"/>
                <w:szCs w:val="21"/>
              </w:rPr>
            </w:pPr>
            <w:r w:rsidRPr="00883549">
              <w:rPr>
                <w:szCs w:val="21"/>
              </w:rPr>
              <w:t>广东</w:t>
            </w:r>
          </w:p>
        </w:tc>
        <w:tc>
          <w:tcPr>
            <w:tcW w:w="686" w:type="pct"/>
            <w:noWrap/>
            <w:vAlign w:val="center"/>
          </w:tcPr>
          <w:p w14:paraId="4E8564CA" w14:textId="00A1EB0E"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5438449</w:t>
            </w:r>
          </w:p>
        </w:tc>
        <w:tc>
          <w:tcPr>
            <w:tcW w:w="686" w:type="pct"/>
            <w:noWrap/>
            <w:vAlign w:val="center"/>
          </w:tcPr>
          <w:p w14:paraId="6E78858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15.8%</w:t>
            </w:r>
          </w:p>
        </w:tc>
        <w:tc>
          <w:tcPr>
            <w:tcW w:w="686" w:type="pct"/>
            <w:noWrap/>
            <w:vAlign w:val="center"/>
          </w:tcPr>
          <w:p w14:paraId="20A683D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3194969</w:t>
            </w:r>
          </w:p>
        </w:tc>
        <w:tc>
          <w:tcPr>
            <w:tcW w:w="857" w:type="pct"/>
            <w:noWrap/>
            <w:vAlign w:val="center"/>
          </w:tcPr>
          <w:p w14:paraId="2F1C071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15.9%</w:t>
            </w:r>
          </w:p>
        </w:tc>
        <w:tc>
          <w:tcPr>
            <w:tcW w:w="686" w:type="pct"/>
            <w:vAlign w:val="center"/>
          </w:tcPr>
          <w:p w14:paraId="614934E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15872</w:t>
            </w:r>
          </w:p>
        </w:tc>
        <w:tc>
          <w:tcPr>
            <w:tcW w:w="884" w:type="pct"/>
            <w:vAlign w:val="center"/>
          </w:tcPr>
          <w:p w14:paraId="5080690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8.6%</w:t>
            </w:r>
          </w:p>
        </w:tc>
      </w:tr>
      <w:tr w:rsidR="00963283" w:rsidRPr="00883549" w14:paraId="6F5E2823" w14:textId="77777777" w:rsidTr="00822F63">
        <w:trPr>
          <w:trHeight w:val="270"/>
        </w:trPr>
        <w:tc>
          <w:tcPr>
            <w:tcW w:w="515" w:type="pct"/>
            <w:noWrap/>
            <w:vAlign w:val="center"/>
          </w:tcPr>
          <w:p w14:paraId="78DA6D3C" w14:textId="77777777" w:rsidR="00963283" w:rsidRPr="00883549" w:rsidRDefault="00963283" w:rsidP="00DF05C0">
            <w:pPr>
              <w:spacing w:line="240" w:lineRule="auto"/>
              <w:ind w:firstLineChars="0" w:firstLine="0"/>
              <w:jc w:val="center"/>
              <w:rPr>
                <w:color w:val="000000"/>
                <w:szCs w:val="21"/>
              </w:rPr>
            </w:pPr>
            <w:r w:rsidRPr="00883549">
              <w:rPr>
                <w:szCs w:val="21"/>
              </w:rPr>
              <w:t>福建</w:t>
            </w:r>
          </w:p>
        </w:tc>
        <w:tc>
          <w:tcPr>
            <w:tcW w:w="686" w:type="pct"/>
            <w:noWrap/>
            <w:vAlign w:val="center"/>
          </w:tcPr>
          <w:p w14:paraId="6E9D8F21" w14:textId="1855E792"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4049711</w:t>
            </w:r>
          </w:p>
        </w:tc>
        <w:tc>
          <w:tcPr>
            <w:tcW w:w="686" w:type="pct"/>
            <w:noWrap/>
            <w:vAlign w:val="center"/>
          </w:tcPr>
          <w:p w14:paraId="2D88DA6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11.8%</w:t>
            </w:r>
          </w:p>
        </w:tc>
        <w:tc>
          <w:tcPr>
            <w:tcW w:w="686" w:type="pct"/>
            <w:noWrap/>
            <w:vAlign w:val="center"/>
          </w:tcPr>
          <w:p w14:paraId="762F6D2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3369420</w:t>
            </w:r>
          </w:p>
        </w:tc>
        <w:tc>
          <w:tcPr>
            <w:tcW w:w="857" w:type="pct"/>
            <w:noWrap/>
            <w:vAlign w:val="center"/>
          </w:tcPr>
          <w:p w14:paraId="147BFCF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16.8%</w:t>
            </w:r>
          </w:p>
        </w:tc>
        <w:tc>
          <w:tcPr>
            <w:tcW w:w="686" w:type="pct"/>
            <w:vAlign w:val="center"/>
          </w:tcPr>
          <w:p w14:paraId="73A44A6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5663</w:t>
            </w:r>
          </w:p>
        </w:tc>
        <w:tc>
          <w:tcPr>
            <w:tcW w:w="884" w:type="pct"/>
            <w:vAlign w:val="center"/>
          </w:tcPr>
          <w:p w14:paraId="00C70D8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3.1%</w:t>
            </w:r>
          </w:p>
        </w:tc>
      </w:tr>
      <w:tr w:rsidR="00963283" w:rsidRPr="00883549" w14:paraId="7CFE9D48" w14:textId="77777777" w:rsidTr="00822F63">
        <w:trPr>
          <w:trHeight w:val="270"/>
        </w:trPr>
        <w:tc>
          <w:tcPr>
            <w:tcW w:w="515" w:type="pct"/>
            <w:noWrap/>
            <w:vAlign w:val="center"/>
          </w:tcPr>
          <w:p w14:paraId="0A36C6D9" w14:textId="77777777" w:rsidR="00963283" w:rsidRPr="00883549" w:rsidRDefault="00963283" w:rsidP="00DF05C0">
            <w:pPr>
              <w:spacing w:line="240" w:lineRule="auto"/>
              <w:ind w:firstLineChars="0" w:firstLine="0"/>
              <w:jc w:val="center"/>
              <w:rPr>
                <w:color w:val="000000"/>
                <w:szCs w:val="21"/>
              </w:rPr>
            </w:pPr>
            <w:r w:rsidRPr="00883549">
              <w:rPr>
                <w:szCs w:val="21"/>
              </w:rPr>
              <w:t>贵州</w:t>
            </w:r>
          </w:p>
        </w:tc>
        <w:tc>
          <w:tcPr>
            <w:tcW w:w="686" w:type="pct"/>
            <w:noWrap/>
            <w:vAlign w:val="center"/>
          </w:tcPr>
          <w:p w14:paraId="727722B5" w14:textId="41B0726D"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181162</w:t>
            </w:r>
            <w:r w:rsidR="004E3D90" w:rsidRPr="00883549">
              <w:rPr>
                <w:rFonts w:eastAsia="等线"/>
                <w:color w:val="000000"/>
                <w:szCs w:val="21"/>
              </w:rPr>
              <w:t>7</w:t>
            </w:r>
          </w:p>
        </w:tc>
        <w:tc>
          <w:tcPr>
            <w:tcW w:w="686" w:type="pct"/>
            <w:noWrap/>
            <w:vAlign w:val="center"/>
          </w:tcPr>
          <w:p w14:paraId="5F7B7C9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5.3%</w:t>
            </w:r>
          </w:p>
        </w:tc>
        <w:tc>
          <w:tcPr>
            <w:tcW w:w="686" w:type="pct"/>
            <w:noWrap/>
            <w:vAlign w:val="center"/>
          </w:tcPr>
          <w:p w14:paraId="1F67194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1671125</w:t>
            </w:r>
          </w:p>
        </w:tc>
        <w:tc>
          <w:tcPr>
            <w:tcW w:w="857" w:type="pct"/>
            <w:noWrap/>
            <w:vAlign w:val="center"/>
          </w:tcPr>
          <w:p w14:paraId="5142692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8.3%</w:t>
            </w:r>
          </w:p>
        </w:tc>
        <w:tc>
          <w:tcPr>
            <w:tcW w:w="686" w:type="pct"/>
            <w:vAlign w:val="center"/>
          </w:tcPr>
          <w:p w14:paraId="7BC8D04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3193</w:t>
            </w:r>
          </w:p>
        </w:tc>
        <w:tc>
          <w:tcPr>
            <w:tcW w:w="884" w:type="pct"/>
            <w:vAlign w:val="center"/>
          </w:tcPr>
          <w:p w14:paraId="61EA850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w:t>
            </w:r>
          </w:p>
        </w:tc>
      </w:tr>
      <w:tr w:rsidR="00963283" w:rsidRPr="00883549" w14:paraId="0B69764A" w14:textId="77777777" w:rsidTr="00822F63">
        <w:trPr>
          <w:trHeight w:val="270"/>
        </w:trPr>
        <w:tc>
          <w:tcPr>
            <w:tcW w:w="515" w:type="pct"/>
            <w:noWrap/>
            <w:vAlign w:val="center"/>
          </w:tcPr>
          <w:p w14:paraId="4EE4CC64" w14:textId="77777777" w:rsidR="00963283" w:rsidRPr="00883549" w:rsidRDefault="00963283" w:rsidP="00DF05C0">
            <w:pPr>
              <w:spacing w:line="240" w:lineRule="auto"/>
              <w:ind w:firstLineChars="0" w:firstLine="0"/>
              <w:jc w:val="center"/>
              <w:rPr>
                <w:color w:val="000000"/>
                <w:szCs w:val="21"/>
              </w:rPr>
            </w:pPr>
            <w:r w:rsidRPr="00883549">
              <w:rPr>
                <w:szCs w:val="21"/>
              </w:rPr>
              <w:t>山东</w:t>
            </w:r>
          </w:p>
        </w:tc>
        <w:tc>
          <w:tcPr>
            <w:tcW w:w="686" w:type="pct"/>
            <w:noWrap/>
            <w:vAlign w:val="center"/>
          </w:tcPr>
          <w:p w14:paraId="3A81EE46" w14:textId="79B06967"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1731255</w:t>
            </w:r>
          </w:p>
        </w:tc>
        <w:tc>
          <w:tcPr>
            <w:tcW w:w="686" w:type="pct"/>
            <w:noWrap/>
            <w:vAlign w:val="center"/>
          </w:tcPr>
          <w:p w14:paraId="259EB40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5.0%</w:t>
            </w:r>
          </w:p>
        </w:tc>
        <w:tc>
          <w:tcPr>
            <w:tcW w:w="686" w:type="pct"/>
            <w:noWrap/>
            <w:vAlign w:val="center"/>
          </w:tcPr>
          <w:p w14:paraId="546CED5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932263</w:t>
            </w:r>
          </w:p>
        </w:tc>
        <w:tc>
          <w:tcPr>
            <w:tcW w:w="857" w:type="pct"/>
            <w:noWrap/>
            <w:vAlign w:val="center"/>
          </w:tcPr>
          <w:p w14:paraId="71D943E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4.6%</w:t>
            </w:r>
          </w:p>
        </w:tc>
        <w:tc>
          <w:tcPr>
            <w:tcW w:w="686" w:type="pct"/>
            <w:vAlign w:val="center"/>
          </w:tcPr>
          <w:p w14:paraId="370E919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29153</w:t>
            </w:r>
          </w:p>
        </w:tc>
        <w:tc>
          <w:tcPr>
            <w:tcW w:w="884" w:type="pct"/>
            <w:vAlign w:val="center"/>
          </w:tcPr>
          <w:p w14:paraId="44F523C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15.7%</w:t>
            </w:r>
          </w:p>
        </w:tc>
      </w:tr>
      <w:tr w:rsidR="00963283" w:rsidRPr="00883549" w14:paraId="215855DF" w14:textId="77777777" w:rsidTr="00822F63">
        <w:trPr>
          <w:trHeight w:val="270"/>
        </w:trPr>
        <w:tc>
          <w:tcPr>
            <w:tcW w:w="515" w:type="pct"/>
            <w:noWrap/>
            <w:vAlign w:val="center"/>
          </w:tcPr>
          <w:p w14:paraId="67EB99D2" w14:textId="77777777" w:rsidR="00963283" w:rsidRPr="00883549" w:rsidRDefault="00963283" w:rsidP="00DF05C0">
            <w:pPr>
              <w:spacing w:line="240" w:lineRule="auto"/>
              <w:ind w:firstLineChars="0" w:firstLine="0"/>
              <w:jc w:val="center"/>
              <w:rPr>
                <w:color w:val="000000"/>
                <w:szCs w:val="21"/>
              </w:rPr>
            </w:pPr>
            <w:r w:rsidRPr="00883549">
              <w:rPr>
                <w:szCs w:val="21"/>
              </w:rPr>
              <w:t>江苏</w:t>
            </w:r>
          </w:p>
        </w:tc>
        <w:tc>
          <w:tcPr>
            <w:tcW w:w="686" w:type="pct"/>
            <w:noWrap/>
            <w:vAlign w:val="center"/>
          </w:tcPr>
          <w:p w14:paraId="5478FC2F" w14:textId="2C2BA3A4"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1507336</w:t>
            </w:r>
          </w:p>
        </w:tc>
        <w:tc>
          <w:tcPr>
            <w:tcW w:w="686" w:type="pct"/>
            <w:noWrap/>
            <w:vAlign w:val="center"/>
          </w:tcPr>
          <w:p w14:paraId="406F6A5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4.4%</w:t>
            </w:r>
          </w:p>
        </w:tc>
        <w:tc>
          <w:tcPr>
            <w:tcW w:w="686" w:type="pct"/>
            <w:noWrap/>
            <w:vAlign w:val="center"/>
          </w:tcPr>
          <w:p w14:paraId="0D4E9E1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575655</w:t>
            </w:r>
          </w:p>
        </w:tc>
        <w:tc>
          <w:tcPr>
            <w:tcW w:w="857" w:type="pct"/>
            <w:noWrap/>
            <w:vAlign w:val="center"/>
          </w:tcPr>
          <w:p w14:paraId="1C12903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w:t>
            </w:r>
          </w:p>
        </w:tc>
        <w:tc>
          <w:tcPr>
            <w:tcW w:w="686" w:type="pct"/>
            <w:vAlign w:val="center"/>
          </w:tcPr>
          <w:p w14:paraId="0F33AE5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8313</w:t>
            </w:r>
          </w:p>
        </w:tc>
        <w:tc>
          <w:tcPr>
            <w:tcW w:w="884" w:type="pct"/>
            <w:vAlign w:val="center"/>
          </w:tcPr>
          <w:p w14:paraId="4CB39B4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4.5%</w:t>
            </w:r>
          </w:p>
        </w:tc>
      </w:tr>
      <w:tr w:rsidR="00963283" w:rsidRPr="00883549" w14:paraId="3EB360D3" w14:textId="77777777" w:rsidTr="00822F63">
        <w:trPr>
          <w:trHeight w:val="270"/>
        </w:trPr>
        <w:tc>
          <w:tcPr>
            <w:tcW w:w="515" w:type="pct"/>
            <w:noWrap/>
            <w:vAlign w:val="center"/>
          </w:tcPr>
          <w:p w14:paraId="54E32181" w14:textId="77777777" w:rsidR="00963283" w:rsidRPr="00883549" w:rsidRDefault="00963283" w:rsidP="00DF05C0">
            <w:pPr>
              <w:spacing w:line="240" w:lineRule="auto"/>
              <w:ind w:firstLineChars="0" w:firstLine="0"/>
              <w:jc w:val="center"/>
              <w:rPr>
                <w:color w:val="000000"/>
                <w:szCs w:val="21"/>
              </w:rPr>
            </w:pPr>
            <w:r w:rsidRPr="00883549">
              <w:rPr>
                <w:szCs w:val="21"/>
              </w:rPr>
              <w:t>四川</w:t>
            </w:r>
          </w:p>
        </w:tc>
        <w:tc>
          <w:tcPr>
            <w:tcW w:w="686" w:type="pct"/>
            <w:noWrap/>
            <w:vAlign w:val="center"/>
          </w:tcPr>
          <w:p w14:paraId="2889355F" w14:textId="672294A7"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1401929</w:t>
            </w:r>
          </w:p>
        </w:tc>
        <w:tc>
          <w:tcPr>
            <w:tcW w:w="686" w:type="pct"/>
            <w:noWrap/>
            <w:vAlign w:val="center"/>
          </w:tcPr>
          <w:p w14:paraId="32D1396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4.1%</w:t>
            </w:r>
          </w:p>
        </w:tc>
        <w:tc>
          <w:tcPr>
            <w:tcW w:w="686" w:type="pct"/>
            <w:noWrap/>
            <w:vAlign w:val="center"/>
          </w:tcPr>
          <w:p w14:paraId="1F931D1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447007</w:t>
            </w:r>
          </w:p>
        </w:tc>
        <w:tc>
          <w:tcPr>
            <w:tcW w:w="857" w:type="pct"/>
            <w:noWrap/>
            <w:vAlign w:val="center"/>
          </w:tcPr>
          <w:p w14:paraId="69D0204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w:t>
            </w:r>
          </w:p>
        </w:tc>
        <w:tc>
          <w:tcPr>
            <w:tcW w:w="686" w:type="pct"/>
            <w:vAlign w:val="center"/>
          </w:tcPr>
          <w:p w14:paraId="7072EF4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11904</w:t>
            </w:r>
          </w:p>
        </w:tc>
        <w:tc>
          <w:tcPr>
            <w:tcW w:w="884" w:type="pct"/>
            <w:vAlign w:val="center"/>
          </w:tcPr>
          <w:p w14:paraId="0451519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6.4%</w:t>
            </w:r>
          </w:p>
        </w:tc>
      </w:tr>
      <w:tr w:rsidR="00963283" w:rsidRPr="00883549" w14:paraId="69422D8F" w14:textId="77777777" w:rsidTr="00822F63">
        <w:trPr>
          <w:trHeight w:val="270"/>
        </w:trPr>
        <w:tc>
          <w:tcPr>
            <w:tcW w:w="515" w:type="pct"/>
            <w:noWrap/>
            <w:vAlign w:val="center"/>
          </w:tcPr>
          <w:p w14:paraId="02965220" w14:textId="77777777" w:rsidR="00963283" w:rsidRPr="00883549" w:rsidRDefault="00963283" w:rsidP="00DF05C0">
            <w:pPr>
              <w:spacing w:line="240" w:lineRule="auto"/>
              <w:ind w:firstLineChars="0" w:firstLine="0"/>
              <w:jc w:val="center"/>
              <w:rPr>
                <w:color w:val="000000"/>
                <w:szCs w:val="21"/>
              </w:rPr>
            </w:pPr>
            <w:r w:rsidRPr="00883549">
              <w:rPr>
                <w:szCs w:val="21"/>
              </w:rPr>
              <w:t>上海</w:t>
            </w:r>
          </w:p>
        </w:tc>
        <w:tc>
          <w:tcPr>
            <w:tcW w:w="686" w:type="pct"/>
            <w:noWrap/>
            <w:vAlign w:val="center"/>
          </w:tcPr>
          <w:p w14:paraId="5BD95670" w14:textId="05ED98EB"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1302602</w:t>
            </w:r>
          </w:p>
        </w:tc>
        <w:tc>
          <w:tcPr>
            <w:tcW w:w="686" w:type="pct"/>
            <w:noWrap/>
            <w:vAlign w:val="center"/>
          </w:tcPr>
          <w:p w14:paraId="3BD5E51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3.8%</w:t>
            </w:r>
          </w:p>
        </w:tc>
        <w:tc>
          <w:tcPr>
            <w:tcW w:w="686" w:type="pct"/>
            <w:noWrap/>
            <w:vAlign w:val="center"/>
          </w:tcPr>
          <w:p w14:paraId="17C2DBD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446026</w:t>
            </w:r>
          </w:p>
        </w:tc>
        <w:tc>
          <w:tcPr>
            <w:tcW w:w="857" w:type="pct"/>
            <w:noWrap/>
            <w:vAlign w:val="center"/>
          </w:tcPr>
          <w:p w14:paraId="2978358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w:t>
            </w:r>
          </w:p>
        </w:tc>
        <w:tc>
          <w:tcPr>
            <w:tcW w:w="686" w:type="pct"/>
            <w:vAlign w:val="center"/>
          </w:tcPr>
          <w:p w14:paraId="03A92F0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7522</w:t>
            </w:r>
          </w:p>
        </w:tc>
        <w:tc>
          <w:tcPr>
            <w:tcW w:w="884" w:type="pct"/>
            <w:vAlign w:val="center"/>
          </w:tcPr>
          <w:p w14:paraId="0C7E6DA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4.1%</w:t>
            </w:r>
          </w:p>
        </w:tc>
      </w:tr>
      <w:tr w:rsidR="00963283" w:rsidRPr="00883549" w14:paraId="0AF0EB5E" w14:textId="77777777" w:rsidTr="00822F63">
        <w:trPr>
          <w:trHeight w:val="270"/>
        </w:trPr>
        <w:tc>
          <w:tcPr>
            <w:tcW w:w="515" w:type="pct"/>
            <w:noWrap/>
            <w:vAlign w:val="center"/>
          </w:tcPr>
          <w:p w14:paraId="2ADAAB21" w14:textId="77777777" w:rsidR="00963283" w:rsidRPr="00883549" w:rsidRDefault="00963283" w:rsidP="00DF05C0">
            <w:pPr>
              <w:spacing w:line="240" w:lineRule="auto"/>
              <w:ind w:firstLineChars="0" w:firstLine="0"/>
              <w:jc w:val="center"/>
              <w:rPr>
                <w:color w:val="000000"/>
                <w:szCs w:val="21"/>
              </w:rPr>
            </w:pPr>
            <w:r w:rsidRPr="00883549">
              <w:rPr>
                <w:szCs w:val="21"/>
              </w:rPr>
              <w:t>浙江</w:t>
            </w:r>
          </w:p>
        </w:tc>
        <w:tc>
          <w:tcPr>
            <w:tcW w:w="686" w:type="pct"/>
            <w:noWrap/>
            <w:vAlign w:val="center"/>
          </w:tcPr>
          <w:p w14:paraId="21E3E536" w14:textId="387C1ADB"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1282966</w:t>
            </w:r>
          </w:p>
        </w:tc>
        <w:tc>
          <w:tcPr>
            <w:tcW w:w="686" w:type="pct"/>
            <w:noWrap/>
            <w:vAlign w:val="center"/>
          </w:tcPr>
          <w:p w14:paraId="3EDD026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3.7%</w:t>
            </w:r>
          </w:p>
        </w:tc>
        <w:tc>
          <w:tcPr>
            <w:tcW w:w="686" w:type="pct"/>
            <w:noWrap/>
            <w:vAlign w:val="center"/>
          </w:tcPr>
          <w:p w14:paraId="3FB16B8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379819</w:t>
            </w:r>
          </w:p>
        </w:tc>
        <w:tc>
          <w:tcPr>
            <w:tcW w:w="857" w:type="pct"/>
            <w:noWrap/>
            <w:vAlign w:val="center"/>
          </w:tcPr>
          <w:p w14:paraId="1476F28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1.9%</w:t>
            </w:r>
          </w:p>
        </w:tc>
        <w:tc>
          <w:tcPr>
            <w:tcW w:w="686" w:type="pct"/>
            <w:vAlign w:val="center"/>
          </w:tcPr>
          <w:p w14:paraId="3243391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7314</w:t>
            </w:r>
          </w:p>
        </w:tc>
        <w:tc>
          <w:tcPr>
            <w:tcW w:w="884" w:type="pct"/>
            <w:vAlign w:val="center"/>
          </w:tcPr>
          <w:p w14:paraId="57F2714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3.9%</w:t>
            </w:r>
          </w:p>
        </w:tc>
      </w:tr>
      <w:tr w:rsidR="00963283" w:rsidRPr="00883549" w14:paraId="77B021C8" w14:textId="77777777" w:rsidTr="00822F63">
        <w:trPr>
          <w:trHeight w:val="270"/>
        </w:trPr>
        <w:tc>
          <w:tcPr>
            <w:tcW w:w="515" w:type="pct"/>
            <w:noWrap/>
            <w:vAlign w:val="center"/>
          </w:tcPr>
          <w:p w14:paraId="57823390" w14:textId="77777777" w:rsidR="00963283" w:rsidRPr="00883549" w:rsidRDefault="00963283" w:rsidP="00DF05C0">
            <w:pPr>
              <w:spacing w:line="240" w:lineRule="auto"/>
              <w:ind w:firstLineChars="0" w:firstLine="0"/>
              <w:jc w:val="center"/>
              <w:rPr>
                <w:color w:val="000000"/>
                <w:szCs w:val="21"/>
              </w:rPr>
            </w:pPr>
            <w:r w:rsidRPr="00883549">
              <w:rPr>
                <w:szCs w:val="21"/>
              </w:rPr>
              <w:t>安徽</w:t>
            </w:r>
          </w:p>
        </w:tc>
        <w:tc>
          <w:tcPr>
            <w:tcW w:w="686" w:type="pct"/>
            <w:noWrap/>
            <w:vAlign w:val="center"/>
          </w:tcPr>
          <w:p w14:paraId="390100EA" w14:textId="54BE91BA"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983930</w:t>
            </w:r>
          </w:p>
        </w:tc>
        <w:tc>
          <w:tcPr>
            <w:tcW w:w="686" w:type="pct"/>
            <w:noWrap/>
            <w:vAlign w:val="center"/>
          </w:tcPr>
          <w:p w14:paraId="768CF68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w:t>
            </w:r>
          </w:p>
        </w:tc>
        <w:tc>
          <w:tcPr>
            <w:tcW w:w="686" w:type="pct"/>
            <w:noWrap/>
            <w:vAlign w:val="center"/>
          </w:tcPr>
          <w:p w14:paraId="18DAC45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245184</w:t>
            </w:r>
          </w:p>
        </w:tc>
        <w:tc>
          <w:tcPr>
            <w:tcW w:w="857" w:type="pct"/>
            <w:noWrap/>
            <w:vAlign w:val="center"/>
          </w:tcPr>
          <w:p w14:paraId="1BAAAD5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w:t>
            </w:r>
          </w:p>
        </w:tc>
        <w:tc>
          <w:tcPr>
            <w:tcW w:w="686" w:type="pct"/>
            <w:vAlign w:val="center"/>
          </w:tcPr>
          <w:p w14:paraId="7DC8F93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3486</w:t>
            </w:r>
          </w:p>
        </w:tc>
        <w:tc>
          <w:tcPr>
            <w:tcW w:w="884" w:type="pct"/>
            <w:vAlign w:val="center"/>
          </w:tcPr>
          <w:p w14:paraId="220D6A3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1.9%</w:t>
            </w:r>
          </w:p>
        </w:tc>
      </w:tr>
      <w:tr w:rsidR="00963283" w:rsidRPr="00883549" w14:paraId="35D2581D" w14:textId="77777777" w:rsidTr="00822F63">
        <w:trPr>
          <w:trHeight w:val="270"/>
        </w:trPr>
        <w:tc>
          <w:tcPr>
            <w:tcW w:w="515" w:type="pct"/>
            <w:noWrap/>
            <w:vAlign w:val="center"/>
          </w:tcPr>
          <w:p w14:paraId="3B0CEE24" w14:textId="77777777" w:rsidR="00963283" w:rsidRPr="00883549" w:rsidRDefault="00963283" w:rsidP="00DF05C0">
            <w:pPr>
              <w:spacing w:line="240" w:lineRule="auto"/>
              <w:ind w:firstLineChars="0" w:firstLine="0"/>
              <w:jc w:val="center"/>
              <w:rPr>
                <w:color w:val="000000"/>
                <w:szCs w:val="21"/>
              </w:rPr>
            </w:pPr>
            <w:r w:rsidRPr="00883549">
              <w:rPr>
                <w:szCs w:val="21"/>
              </w:rPr>
              <w:t>河南</w:t>
            </w:r>
          </w:p>
        </w:tc>
        <w:tc>
          <w:tcPr>
            <w:tcW w:w="686" w:type="pct"/>
            <w:noWrap/>
            <w:vAlign w:val="center"/>
          </w:tcPr>
          <w:p w14:paraId="7A18B7E9" w14:textId="4F4BFD53"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942026</w:t>
            </w:r>
          </w:p>
        </w:tc>
        <w:tc>
          <w:tcPr>
            <w:tcW w:w="686" w:type="pct"/>
            <w:noWrap/>
            <w:vAlign w:val="center"/>
          </w:tcPr>
          <w:p w14:paraId="215467D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2.7%</w:t>
            </w:r>
          </w:p>
        </w:tc>
        <w:tc>
          <w:tcPr>
            <w:tcW w:w="686" w:type="pct"/>
            <w:noWrap/>
            <w:vAlign w:val="center"/>
          </w:tcPr>
          <w:p w14:paraId="3E21A42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388674</w:t>
            </w:r>
          </w:p>
        </w:tc>
        <w:tc>
          <w:tcPr>
            <w:tcW w:w="857" w:type="pct"/>
            <w:noWrap/>
            <w:vAlign w:val="center"/>
          </w:tcPr>
          <w:p w14:paraId="2BA3A40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1.9%</w:t>
            </w:r>
          </w:p>
        </w:tc>
        <w:tc>
          <w:tcPr>
            <w:tcW w:w="686" w:type="pct"/>
            <w:vAlign w:val="center"/>
          </w:tcPr>
          <w:p w14:paraId="3FD90A1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4156</w:t>
            </w:r>
          </w:p>
        </w:tc>
        <w:tc>
          <w:tcPr>
            <w:tcW w:w="884" w:type="pct"/>
            <w:vAlign w:val="center"/>
          </w:tcPr>
          <w:p w14:paraId="04651B3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w:t>
            </w:r>
          </w:p>
        </w:tc>
      </w:tr>
      <w:tr w:rsidR="00963283" w:rsidRPr="00883549" w14:paraId="76C9AD03" w14:textId="77777777" w:rsidTr="00822F63">
        <w:trPr>
          <w:trHeight w:val="270"/>
        </w:trPr>
        <w:tc>
          <w:tcPr>
            <w:tcW w:w="515" w:type="pct"/>
            <w:noWrap/>
            <w:vAlign w:val="center"/>
          </w:tcPr>
          <w:p w14:paraId="618B146B" w14:textId="77777777" w:rsidR="00963283" w:rsidRPr="00883549" w:rsidRDefault="00963283" w:rsidP="00DF05C0">
            <w:pPr>
              <w:spacing w:line="240" w:lineRule="auto"/>
              <w:ind w:firstLineChars="0" w:firstLine="0"/>
              <w:jc w:val="center"/>
              <w:rPr>
                <w:color w:val="000000"/>
                <w:szCs w:val="21"/>
              </w:rPr>
            </w:pPr>
            <w:r w:rsidRPr="00883549">
              <w:rPr>
                <w:szCs w:val="21"/>
              </w:rPr>
              <w:t>湖南</w:t>
            </w:r>
          </w:p>
        </w:tc>
        <w:tc>
          <w:tcPr>
            <w:tcW w:w="686" w:type="pct"/>
            <w:noWrap/>
            <w:vAlign w:val="center"/>
          </w:tcPr>
          <w:p w14:paraId="2F9B3C71" w14:textId="22C7E3AF"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748376</w:t>
            </w:r>
          </w:p>
        </w:tc>
        <w:tc>
          <w:tcPr>
            <w:tcW w:w="686" w:type="pct"/>
            <w:noWrap/>
            <w:vAlign w:val="center"/>
          </w:tcPr>
          <w:p w14:paraId="716A804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w:t>
            </w:r>
          </w:p>
        </w:tc>
        <w:tc>
          <w:tcPr>
            <w:tcW w:w="686" w:type="pct"/>
            <w:noWrap/>
            <w:vAlign w:val="center"/>
          </w:tcPr>
          <w:p w14:paraId="1DC8441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360059</w:t>
            </w:r>
          </w:p>
        </w:tc>
        <w:tc>
          <w:tcPr>
            <w:tcW w:w="857" w:type="pct"/>
            <w:noWrap/>
            <w:vAlign w:val="center"/>
          </w:tcPr>
          <w:p w14:paraId="26E8080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1.8%</w:t>
            </w:r>
          </w:p>
        </w:tc>
        <w:tc>
          <w:tcPr>
            <w:tcW w:w="686" w:type="pct"/>
            <w:vAlign w:val="center"/>
          </w:tcPr>
          <w:p w14:paraId="2E88FC2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2411</w:t>
            </w:r>
          </w:p>
        </w:tc>
        <w:tc>
          <w:tcPr>
            <w:tcW w:w="884" w:type="pct"/>
            <w:vAlign w:val="center"/>
          </w:tcPr>
          <w:p w14:paraId="583EA84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1.3%</w:t>
            </w:r>
          </w:p>
        </w:tc>
      </w:tr>
      <w:tr w:rsidR="00963283" w:rsidRPr="00883549" w14:paraId="717C05CF" w14:textId="77777777" w:rsidTr="00822F63">
        <w:trPr>
          <w:trHeight w:val="270"/>
        </w:trPr>
        <w:tc>
          <w:tcPr>
            <w:tcW w:w="515" w:type="pct"/>
            <w:noWrap/>
            <w:vAlign w:val="center"/>
          </w:tcPr>
          <w:p w14:paraId="31FF3F68" w14:textId="77777777" w:rsidR="00963283" w:rsidRPr="00883549" w:rsidRDefault="00963283" w:rsidP="00DF05C0">
            <w:pPr>
              <w:spacing w:line="240" w:lineRule="auto"/>
              <w:ind w:firstLineChars="0" w:firstLine="0"/>
              <w:jc w:val="center"/>
              <w:rPr>
                <w:color w:val="000000"/>
                <w:szCs w:val="21"/>
              </w:rPr>
            </w:pPr>
            <w:r w:rsidRPr="00883549">
              <w:rPr>
                <w:szCs w:val="21"/>
              </w:rPr>
              <w:t>湖北</w:t>
            </w:r>
          </w:p>
        </w:tc>
        <w:tc>
          <w:tcPr>
            <w:tcW w:w="686" w:type="pct"/>
            <w:noWrap/>
            <w:vAlign w:val="center"/>
          </w:tcPr>
          <w:p w14:paraId="2830413D" w14:textId="2BBCA74B"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670339</w:t>
            </w:r>
          </w:p>
        </w:tc>
        <w:tc>
          <w:tcPr>
            <w:tcW w:w="686" w:type="pct"/>
            <w:noWrap/>
            <w:vAlign w:val="center"/>
          </w:tcPr>
          <w:p w14:paraId="5E438D7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1.9%</w:t>
            </w:r>
          </w:p>
        </w:tc>
        <w:tc>
          <w:tcPr>
            <w:tcW w:w="686" w:type="pct"/>
            <w:noWrap/>
            <w:vAlign w:val="center"/>
          </w:tcPr>
          <w:p w14:paraId="6095D81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303423</w:t>
            </w:r>
          </w:p>
        </w:tc>
        <w:tc>
          <w:tcPr>
            <w:tcW w:w="857" w:type="pct"/>
            <w:noWrap/>
            <w:vAlign w:val="center"/>
          </w:tcPr>
          <w:p w14:paraId="6F8F61A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w:t>
            </w:r>
          </w:p>
        </w:tc>
        <w:tc>
          <w:tcPr>
            <w:tcW w:w="686" w:type="pct"/>
            <w:vAlign w:val="center"/>
          </w:tcPr>
          <w:p w14:paraId="6AA28DE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3197</w:t>
            </w:r>
          </w:p>
        </w:tc>
        <w:tc>
          <w:tcPr>
            <w:tcW w:w="884" w:type="pct"/>
            <w:vAlign w:val="center"/>
          </w:tcPr>
          <w:p w14:paraId="792A93F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w:t>
            </w:r>
          </w:p>
        </w:tc>
      </w:tr>
      <w:tr w:rsidR="00963283" w:rsidRPr="00883549" w14:paraId="544136D8" w14:textId="77777777" w:rsidTr="00822F63">
        <w:trPr>
          <w:trHeight w:val="270"/>
        </w:trPr>
        <w:tc>
          <w:tcPr>
            <w:tcW w:w="515" w:type="pct"/>
            <w:noWrap/>
            <w:vAlign w:val="center"/>
          </w:tcPr>
          <w:p w14:paraId="3DF7B954" w14:textId="77777777" w:rsidR="00963283" w:rsidRPr="00883549" w:rsidRDefault="00963283" w:rsidP="00DF05C0">
            <w:pPr>
              <w:spacing w:line="240" w:lineRule="auto"/>
              <w:ind w:firstLineChars="0" w:firstLine="0"/>
              <w:jc w:val="center"/>
              <w:rPr>
                <w:color w:val="000000"/>
                <w:szCs w:val="21"/>
              </w:rPr>
            </w:pPr>
            <w:r w:rsidRPr="00883549">
              <w:rPr>
                <w:szCs w:val="21"/>
              </w:rPr>
              <w:t>河北</w:t>
            </w:r>
          </w:p>
        </w:tc>
        <w:tc>
          <w:tcPr>
            <w:tcW w:w="686" w:type="pct"/>
            <w:noWrap/>
            <w:vAlign w:val="center"/>
          </w:tcPr>
          <w:p w14:paraId="638DB157" w14:textId="6B9B7D0C"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555914</w:t>
            </w:r>
          </w:p>
        </w:tc>
        <w:tc>
          <w:tcPr>
            <w:tcW w:w="686" w:type="pct"/>
            <w:noWrap/>
            <w:vAlign w:val="center"/>
          </w:tcPr>
          <w:p w14:paraId="4DD9510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w:t>
            </w:r>
          </w:p>
        </w:tc>
        <w:tc>
          <w:tcPr>
            <w:tcW w:w="686" w:type="pct"/>
            <w:noWrap/>
            <w:vAlign w:val="center"/>
          </w:tcPr>
          <w:p w14:paraId="2506BED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211907</w:t>
            </w:r>
          </w:p>
        </w:tc>
        <w:tc>
          <w:tcPr>
            <w:tcW w:w="857" w:type="pct"/>
            <w:noWrap/>
            <w:vAlign w:val="center"/>
          </w:tcPr>
          <w:p w14:paraId="0ED3AED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w:t>
            </w:r>
          </w:p>
        </w:tc>
        <w:tc>
          <w:tcPr>
            <w:tcW w:w="686" w:type="pct"/>
            <w:vAlign w:val="center"/>
          </w:tcPr>
          <w:p w14:paraId="69E6860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5888</w:t>
            </w:r>
          </w:p>
        </w:tc>
        <w:tc>
          <w:tcPr>
            <w:tcW w:w="884" w:type="pct"/>
            <w:vAlign w:val="center"/>
          </w:tcPr>
          <w:p w14:paraId="4BB0AF4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3.2%</w:t>
            </w:r>
          </w:p>
        </w:tc>
      </w:tr>
      <w:tr w:rsidR="00963283" w:rsidRPr="00883549" w14:paraId="4062B733" w14:textId="77777777" w:rsidTr="00822F63">
        <w:trPr>
          <w:trHeight w:val="270"/>
        </w:trPr>
        <w:tc>
          <w:tcPr>
            <w:tcW w:w="515" w:type="pct"/>
            <w:noWrap/>
            <w:vAlign w:val="center"/>
          </w:tcPr>
          <w:p w14:paraId="64E1E691" w14:textId="77777777" w:rsidR="00963283" w:rsidRPr="00883549" w:rsidRDefault="00963283" w:rsidP="00DF05C0">
            <w:pPr>
              <w:spacing w:line="240" w:lineRule="auto"/>
              <w:ind w:firstLineChars="0" w:firstLine="0"/>
              <w:jc w:val="center"/>
              <w:rPr>
                <w:color w:val="000000"/>
                <w:szCs w:val="21"/>
              </w:rPr>
            </w:pPr>
            <w:r w:rsidRPr="00883549">
              <w:rPr>
                <w:szCs w:val="21"/>
              </w:rPr>
              <w:t>广西</w:t>
            </w:r>
          </w:p>
        </w:tc>
        <w:tc>
          <w:tcPr>
            <w:tcW w:w="686" w:type="pct"/>
            <w:noWrap/>
            <w:vAlign w:val="center"/>
          </w:tcPr>
          <w:p w14:paraId="49572A4F" w14:textId="5B739411"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541066</w:t>
            </w:r>
          </w:p>
        </w:tc>
        <w:tc>
          <w:tcPr>
            <w:tcW w:w="686" w:type="pct"/>
            <w:noWrap/>
            <w:vAlign w:val="center"/>
          </w:tcPr>
          <w:p w14:paraId="2FFEE62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w:t>
            </w:r>
          </w:p>
        </w:tc>
        <w:tc>
          <w:tcPr>
            <w:tcW w:w="686" w:type="pct"/>
            <w:noWrap/>
            <w:vAlign w:val="center"/>
          </w:tcPr>
          <w:p w14:paraId="60D11F2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293160</w:t>
            </w:r>
          </w:p>
        </w:tc>
        <w:tc>
          <w:tcPr>
            <w:tcW w:w="857" w:type="pct"/>
            <w:noWrap/>
            <w:vAlign w:val="center"/>
          </w:tcPr>
          <w:p w14:paraId="51A49D4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w:t>
            </w:r>
          </w:p>
        </w:tc>
        <w:tc>
          <w:tcPr>
            <w:tcW w:w="686" w:type="pct"/>
            <w:vAlign w:val="center"/>
          </w:tcPr>
          <w:p w14:paraId="333216D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1573</w:t>
            </w:r>
          </w:p>
        </w:tc>
        <w:tc>
          <w:tcPr>
            <w:tcW w:w="884" w:type="pct"/>
            <w:vAlign w:val="center"/>
          </w:tcPr>
          <w:p w14:paraId="23A3077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r>
      <w:tr w:rsidR="00963283" w:rsidRPr="00883549" w14:paraId="02E6EE83" w14:textId="77777777" w:rsidTr="00822F63">
        <w:trPr>
          <w:trHeight w:val="270"/>
        </w:trPr>
        <w:tc>
          <w:tcPr>
            <w:tcW w:w="515" w:type="pct"/>
            <w:noWrap/>
            <w:vAlign w:val="center"/>
          </w:tcPr>
          <w:p w14:paraId="261AFE3D" w14:textId="77777777" w:rsidR="00963283" w:rsidRPr="00883549" w:rsidRDefault="00963283" w:rsidP="00DF05C0">
            <w:pPr>
              <w:spacing w:line="240" w:lineRule="auto"/>
              <w:ind w:firstLineChars="0" w:firstLine="0"/>
              <w:jc w:val="center"/>
              <w:rPr>
                <w:color w:val="000000"/>
                <w:szCs w:val="21"/>
              </w:rPr>
            </w:pPr>
            <w:r w:rsidRPr="00883549">
              <w:rPr>
                <w:szCs w:val="21"/>
              </w:rPr>
              <w:t>江西</w:t>
            </w:r>
          </w:p>
        </w:tc>
        <w:tc>
          <w:tcPr>
            <w:tcW w:w="686" w:type="pct"/>
            <w:noWrap/>
            <w:vAlign w:val="center"/>
          </w:tcPr>
          <w:p w14:paraId="74983469" w14:textId="4071D38A"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481790</w:t>
            </w:r>
          </w:p>
        </w:tc>
        <w:tc>
          <w:tcPr>
            <w:tcW w:w="686" w:type="pct"/>
            <w:noWrap/>
            <w:vAlign w:val="center"/>
          </w:tcPr>
          <w:p w14:paraId="0E1FA09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1.4%</w:t>
            </w:r>
          </w:p>
        </w:tc>
        <w:tc>
          <w:tcPr>
            <w:tcW w:w="686" w:type="pct"/>
            <w:noWrap/>
            <w:vAlign w:val="center"/>
          </w:tcPr>
          <w:p w14:paraId="6E5FE7C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245511</w:t>
            </w:r>
          </w:p>
        </w:tc>
        <w:tc>
          <w:tcPr>
            <w:tcW w:w="857" w:type="pct"/>
            <w:noWrap/>
            <w:vAlign w:val="center"/>
          </w:tcPr>
          <w:p w14:paraId="704B252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w:t>
            </w:r>
          </w:p>
        </w:tc>
        <w:tc>
          <w:tcPr>
            <w:tcW w:w="686" w:type="pct"/>
            <w:vAlign w:val="center"/>
          </w:tcPr>
          <w:p w14:paraId="0DDDA9E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2022</w:t>
            </w:r>
          </w:p>
        </w:tc>
        <w:tc>
          <w:tcPr>
            <w:tcW w:w="884" w:type="pct"/>
            <w:vAlign w:val="center"/>
          </w:tcPr>
          <w:p w14:paraId="0BCAECB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w:t>
            </w:r>
          </w:p>
        </w:tc>
      </w:tr>
      <w:tr w:rsidR="00963283" w:rsidRPr="00883549" w14:paraId="124E0B85" w14:textId="77777777" w:rsidTr="00822F63">
        <w:trPr>
          <w:trHeight w:val="270"/>
        </w:trPr>
        <w:tc>
          <w:tcPr>
            <w:tcW w:w="515" w:type="pct"/>
            <w:noWrap/>
            <w:vAlign w:val="center"/>
          </w:tcPr>
          <w:p w14:paraId="7058D182" w14:textId="77777777" w:rsidR="00963283" w:rsidRPr="00883549" w:rsidRDefault="00963283" w:rsidP="00DF05C0">
            <w:pPr>
              <w:spacing w:line="240" w:lineRule="auto"/>
              <w:ind w:firstLineChars="0" w:firstLine="0"/>
              <w:jc w:val="center"/>
              <w:rPr>
                <w:color w:val="000000"/>
                <w:szCs w:val="21"/>
              </w:rPr>
            </w:pPr>
            <w:r w:rsidRPr="00883549">
              <w:rPr>
                <w:szCs w:val="21"/>
              </w:rPr>
              <w:t>陕西</w:t>
            </w:r>
          </w:p>
        </w:tc>
        <w:tc>
          <w:tcPr>
            <w:tcW w:w="686" w:type="pct"/>
            <w:noWrap/>
            <w:vAlign w:val="center"/>
          </w:tcPr>
          <w:p w14:paraId="1A6A51BB" w14:textId="258E5F18"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w:t>
            </w:r>
            <w:r w:rsidR="004E3D90" w:rsidRPr="00883549">
              <w:rPr>
                <w:rFonts w:eastAsia="等线"/>
                <w:color w:val="000000"/>
                <w:szCs w:val="21"/>
              </w:rPr>
              <w:t>26784</w:t>
            </w:r>
          </w:p>
        </w:tc>
        <w:tc>
          <w:tcPr>
            <w:tcW w:w="686" w:type="pct"/>
            <w:noWrap/>
            <w:vAlign w:val="center"/>
          </w:tcPr>
          <w:p w14:paraId="7BCE33E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w:t>
            </w:r>
          </w:p>
        </w:tc>
        <w:tc>
          <w:tcPr>
            <w:tcW w:w="686" w:type="pct"/>
            <w:noWrap/>
            <w:vAlign w:val="center"/>
          </w:tcPr>
          <w:p w14:paraId="30A9C48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170634</w:t>
            </w:r>
          </w:p>
        </w:tc>
        <w:tc>
          <w:tcPr>
            <w:tcW w:w="857" w:type="pct"/>
            <w:noWrap/>
            <w:vAlign w:val="center"/>
          </w:tcPr>
          <w:p w14:paraId="7BE5AEC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c>
          <w:tcPr>
            <w:tcW w:w="686" w:type="pct"/>
            <w:vAlign w:val="center"/>
          </w:tcPr>
          <w:p w14:paraId="356F27E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7017</w:t>
            </w:r>
          </w:p>
        </w:tc>
        <w:tc>
          <w:tcPr>
            <w:tcW w:w="884" w:type="pct"/>
            <w:vAlign w:val="center"/>
          </w:tcPr>
          <w:p w14:paraId="045A2BC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3.8%</w:t>
            </w:r>
          </w:p>
        </w:tc>
      </w:tr>
      <w:tr w:rsidR="00963283" w:rsidRPr="00883549" w14:paraId="78013ADA" w14:textId="77777777" w:rsidTr="00822F63">
        <w:trPr>
          <w:trHeight w:val="270"/>
        </w:trPr>
        <w:tc>
          <w:tcPr>
            <w:tcW w:w="515" w:type="pct"/>
            <w:noWrap/>
            <w:vAlign w:val="center"/>
          </w:tcPr>
          <w:p w14:paraId="571CB6D2" w14:textId="77777777" w:rsidR="00963283" w:rsidRPr="00883549" w:rsidRDefault="00963283" w:rsidP="00DF05C0">
            <w:pPr>
              <w:spacing w:line="240" w:lineRule="auto"/>
              <w:ind w:firstLineChars="0" w:firstLine="0"/>
              <w:jc w:val="center"/>
              <w:rPr>
                <w:color w:val="000000"/>
                <w:szCs w:val="21"/>
              </w:rPr>
            </w:pPr>
            <w:r w:rsidRPr="00883549">
              <w:rPr>
                <w:szCs w:val="21"/>
              </w:rPr>
              <w:t>重庆</w:t>
            </w:r>
          </w:p>
        </w:tc>
        <w:tc>
          <w:tcPr>
            <w:tcW w:w="686" w:type="pct"/>
            <w:noWrap/>
            <w:vAlign w:val="center"/>
          </w:tcPr>
          <w:p w14:paraId="039E7766" w14:textId="7C09E9B6"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379557</w:t>
            </w:r>
          </w:p>
        </w:tc>
        <w:tc>
          <w:tcPr>
            <w:tcW w:w="686" w:type="pct"/>
            <w:noWrap/>
            <w:vAlign w:val="center"/>
          </w:tcPr>
          <w:p w14:paraId="7157471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w:t>
            </w:r>
          </w:p>
        </w:tc>
        <w:tc>
          <w:tcPr>
            <w:tcW w:w="686" w:type="pct"/>
            <w:noWrap/>
            <w:vAlign w:val="center"/>
          </w:tcPr>
          <w:p w14:paraId="3C50132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170828</w:t>
            </w:r>
          </w:p>
        </w:tc>
        <w:tc>
          <w:tcPr>
            <w:tcW w:w="857" w:type="pct"/>
            <w:noWrap/>
            <w:vAlign w:val="center"/>
          </w:tcPr>
          <w:p w14:paraId="66FC981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c>
          <w:tcPr>
            <w:tcW w:w="686" w:type="pct"/>
            <w:vAlign w:val="center"/>
          </w:tcPr>
          <w:p w14:paraId="03627B2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5448</w:t>
            </w:r>
          </w:p>
        </w:tc>
        <w:tc>
          <w:tcPr>
            <w:tcW w:w="884" w:type="pct"/>
            <w:vAlign w:val="center"/>
          </w:tcPr>
          <w:p w14:paraId="741C2D4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w:t>
            </w:r>
          </w:p>
        </w:tc>
      </w:tr>
      <w:tr w:rsidR="00963283" w:rsidRPr="00883549" w14:paraId="5143FAED" w14:textId="77777777" w:rsidTr="00822F63">
        <w:trPr>
          <w:trHeight w:val="270"/>
        </w:trPr>
        <w:tc>
          <w:tcPr>
            <w:tcW w:w="515" w:type="pct"/>
            <w:noWrap/>
            <w:vAlign w:val="center"/>
          </w:tcPr>
          <w:p w14:paraId="623BC364" w14:textId="77777777" w:rsidR="00963283" w:rsidRPr="00883549" w:rsidRDefault="00963283" w:rsidP="00DF05C0">
            <w:pPr>
              <w:spacing w:line="240" w:lineRule="auto"/>
              <w:ind w:firstLineChars="0" w:firstLine="0"/>
              <w:jc w:val="center"/>
              <w:rPr>
                <w:color w:val="000000"/>
                <w:szCs w:val="21"/>
              </w:rPr>
            </w:pPr>
            <w:r w:rsidRPr="00883549">
              <w:rPr>
                <w:szCs w:val="21"/>
              </w:rPr>
              <w:t>辽宁</w:t>
            </w:r>
          </w:p>
        </w:tc>
        <w:tc>
          <w:tcPr>
            <w:tcW w:w="686" w:type="pct"/>
            <w:noWrap/>
            <w:vAlign w:val="center"/>
          </w:tcPr>
          <w:p w14:paraId="29C3B975" w14:textId="4A09F687"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376600</w:t>
            </w:r>
          </w:p>
        </w:tc>
        <w:tc>
          <w:tcPr>
            <w:tcW w:w="686" w:type="pct"/>
            <w:noWrap/>
            <w:vAlign w:val="center"/>
          </w:tcPr>
          <w:p w14:paraId="54AE871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w:t>
            </w:r>
          </w:p>
        </w:tc>
        <w:tc>
          <w:tcPr>
            <w:tcW w:w="686" w:type="pct"/>
            <w:noWrap/>
            <w:vAlign w:val="center"/>
          </w:tcPr>
          <w:p w14:paraId="468118B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160983</w:t>
            </w:r>
          </w:p>
        </w:tc>
        <w:tc>
          <w:tcPr>
            <w:tcW w:w="857" w:type="pct"/>
            <w:noWrap/>
            <w:vAlign w:val="center"/>
          </w:tcPr>
          <w:p w14:paraId="619D96B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c>
          <w:tcPr>
            <w:tcW w:w="686" w:type="pct"/>
            <w:vAlign w:val="center"/>
          </w:tcPr>
          <w:p w14:paraId="75AAF45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5494</w:t>
            </w:r>
          </w:p>
        </w:tc>
        <w:tc>
          <w:tcPr>
            <w:tcW w:w="884" w:type="pct"/>
            <w:vAlign w:val="center"/>
          </w:tcPr>
          <w:p w14:paraId="3A6BB67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3.0%</w:t>
            </w:r>
          </w:p>
        </w:tc>
      </w:tr>
      <w:tr w:rsidR="00963283" w:rsidRPr="00883549" w14:paraId="529CFCAB" w14:textId="77777777" w:rsidTr="00822F63">
        <w:trPr>
          <w:trHeight w:val="270"/>
        </w:trPr>
        <w:tc>
          <w:tcPr>
            <w:tcW w:w="515" w:type="pct"/>
            <w:noWrap/>
            <w:vAlign w:val="center"/>
          </w:tcPr>
          <w:p w14:paraId="37FE2E10" w14:textId="77777777" w:rsidR="00963283" w:rsidRPr="00883549" w:rsidRDefault="00963283" w:rsidP="00DF05C0">
            <w:pPr>
              <w:spacing w:line="240" w:lineRule="auto"/>
              <w:ind w:firstLineChars="0" w:firstLine="0"/>
              <w:jc w:val="center"/>
              <w:rPr>
                <w:color w:val="000000"/>
                <w:szCs w:val="21"/>
              </w:rPr>
            </w:pPr>
            <w:r w:rsidRPr="00883549">
              <w:rPr>
                <w:szCs w:val="21"/>
              </w:rPr>
              <w:t>云南</w:t>
            </w:r>
          </w:p>
        </w:tc>
        <w:tc>
          <w:tcPr>
            <w:tcW w:w="686" w:type="pct"/>
            <w:noWrap/>
            <w:vAlign w:val="center"/>
          </w:tcPr>
          <w:p w14:paraId="2D39FF18" w14:textId="018BCD98"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340871</w:t>
            </w:r>
          </w:p>
        </w:tc>
        <w:tc>
          <w:tcPr>
            <w:tcW w:w="686" w:type="pct"/>
            <w:noWrap/>
            <w:vAlign w:val="center"/>
          </w:tcPr>
          <w:p w14:paraId="24FC090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1.0%</w:t>
            </w:r>
          </w:p>
        </w:tc>
        <w:tc>
          <w:tcPr>
            <w:tcW w:w="686" w:type="pct"/>
            <w:noWrap/>
            <w:vAlign w:val="center"/>
          </w:tcPr>
          <w:p w14:paraId="73F3D63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162630</w:t>
            </w:r>
          </w:p>
        </w:tc>
        <w:tc>
          <w:tcPr>
            <w:tcW w:w="857" w:type="pct"/>
            <w:noWrap/>
            <w:vAlign w:val="center"/>
          </w:tcPr>
          <w:p w14:paraId="6C6DF96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c>
          <w:tcPr>
            <w:tcW w:w="686" w:type="pct"/>
            <w:vAlign w:val="center"/>
          </w:tcPr>
          <w:p w14:paraId="52060DA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5019</w:t>
            </w:r>
          </w:p>
        </w:tc>
        <w:tc>
          <w:tcPr>
            <w:tcW w:w="884" w:type="pct"/>
            <w:vAlign w:val="center"/>
          </w:tcPr>
          <w:p w14:paraId="4D47B2A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2.7%</w:t>
            </w:r>
          </w:p>
        </w:tc>
      </w:tr>
      <w:tr w:rsidR="00963283" w:rsidRPr="00883549" w14:paraId="14E02844" w14:textId="77777777" w:rsidTr="00822F63">
        <w:trPr>
          <w:trHeight w:val="270"/>
        </w:trPr>
        <w:tc>
          <w:tcPr>
            <w:tcW w:w="515" w:type="pct"/>
            <w:noWrap/>
            <w:vAlign w:val="center"/>
          </w:tcPr>
          <w:p w14:paraId="6B9603B6" w14:textId="77777777" w:rsidR="00963283" w:rsidRPr="00883549" w:rsidRDefault="00963283" w:rsidP="00DF05C0">
            <w:pPr>
              <w:spacing w:line="240" w:lineRule="auto"/>
              <w:ind w:firstLineChars="0" w:firstLine="0"/>
              <w:jc w:val="center"/>
              <w:rPr>
                <w:color w:val="000000"/>
                <w:szCs w:val="21"/>
              </w:rPr>
            </w:pPr>
            <w:r w:rsidRPr="00883549">
              <w:rPr>
                <w:szCs w:val="21"/>
              </w:rPr>
              <w:t>山西</w:t>
            </w:r>
          </w:p>
        </w:tc>
        <w:tc>
          <w:tcPr>
            <w:tcW w:w="686" w:type="pct"/>
            <w:noWrap/>
            <w:vAlign w:val="center"/>
          </w:tcPr>
          <w:p w14:paraId="751943EA" w14:textId="78AA8653"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308437</w:t>
            </w:r>
          </w:p>
        </w:tc>
        <w:tc>
          <w:tcPr>
            <w:tcW w:w="686" w:type="pct"/>
            <w:noWrap/>
            <w:vAlign w:val="center"/>
          </w:tcPr>
          <w:p w14:paraId="654F704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0.9%</w:t>
            </w:r>
          </w:p>
        </w:tc>
        <w:tc>
          <w:tcPr>
            <w:tcW w:w="686" w:type="pct"/>
            <w:noWrap/>
            <w:vAlign w:val="center"/>
          </w:tcPr>
          <w:p w14:paraId="3394236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151019</w:t>
            </w:r>
          </w:p>
        </w:tc>
        <w:tc>
          <w:tcPr>
            <w:tcW w:w="857" w:type="pct"/>
            <w:noWrap/>
            <w:vAlign w:val="center"/>
          </w:tcPr>
          <w:p w14:paraId="551EC95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c>
          <w:tcPr>
            <w:tcW w:w="686" w:type="pct"/>
            <w:vAlign w:val="center"/>
          </w:tcPr>
          <w:p w14:paraId="191EB47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2032</w:t>
            </w:r>
          </w:p>
        </w:tc>
        <w:tc>
          <w:tcPr>
            <w:tcW w:w="884" w:type="pct"/>
            <w:vAlign w:val="center"/>
          </w:tcPr>
          <w:p w14:paraId="49FD48D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w:t>
            </w:r>
          </w:p>
        </w:tc>
      </w:tr>
      <w:tr w:rsidR="00963283" w:rsidRPr="00883549" w14:paraId="05D7D03E" w14:textId="77777777" w:rsidTr="00822F63">
        <w:trPr>
          <w:trHeight w:val="270"/>
        </w:trPr>
        <w:tc>
          <w:tcPr>
            <w:tcW w:w="515" w:type="pct"/>
            <w:noWrap/>
            <w:vAlign w:val="center"/>
          </w:tcPr>
          <w:p w14:paraId="7675691B" w14:textId="77777777" w:rsidR="00963283" w:rsidRPr="00883549" w:rsidRDefault="00963283" w:rsidP="00DF05C0">
            <w:pPr>
              <w:spacing w:line="240" w:lineRule="auto"/>
              <w:ind w:firstLineChars="0" w:firstLine="0"/>
              <w:jc w:val="center"/>
              <w:rPr>
                <w:color w:val="000000"/>
                <w:szCs w:val="21"/>
              </w:rPr>
            </w:pPr>
            <w:r w:rsidRPr="00883549">
              <w:rPr>
                <w:szCs w:val="21"/>
              </w:rPr>
              <w:t>黑龙江</w:t>
            </w:r>
          </w:p>
        </w:tc>
        <w:tc>
          <w:tcPr>
            <w:tcW w:w="686" w:type="pct"/>
            <w:noWrap/>
            <w:vAlign w:val="center"/>
          </w:tcPr>
          <w:p w14:paraId="114E17B0" w14:textId="281149E1"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231305</w:t>
            </w:r>
          </w:p>
        </w:tc>
        <w:tc>
          <w:tcPr>
            <w:tcW w:w="686" w:type="pct"/>
            <w:noWrap/>
            <w:vAlign w:val="center"/>
          </w:tcPr>
          <w:p w14:paraId="7BEF7D8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0.7%</w:t>
            </w:r>
          </w:p>
        </w:tc>
        <w:tc>
          <w:tcPr>
            <w:tcW w:w="686" w:type="pct"/>
            <w:noWrap/>
            <w:vAlign w:val="center"/>
          </w:tcPr>
          <w:p w14:paraId="2DB0500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111636</w:t>
            </w:r>
          </w:p>
        </w:tc>
        <w:tc>
          <w:tcPr>
            <w:tcW w:w="857" w:type="pct"/>
            <w:noWrap/>
            <w:vAlign w:val="center"/>
          </w:tcPr>
          <w:p w14:paraId="5FFC0E0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0.6%</w:t>
            </w:r>
          </w:p>
        </w:tc>
        <w:tc>
          <w:tcPr>
            <w:tcW w:w="686" w:type="pct"/>
            <w:vAlign w:val="center"/>
          </w:tcPr>
          <w:p w14:paraId="63B27CA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2233</w:t>
            </w:r>
          </w:p>
        </w:tc>
        <w:tc>
          <w:tcPr>
            <w:tcW w:w="884" w:type="pct"/>
            <w:vAlign w:val="center"/>
          </w:tcPr>
          <w:p w14:paraId="516409C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w:t>
            </w:r>
          </w:p>
        </w:tc>
      </w:tr>
      <w:tr w:rsidR="00963283" w:rsidRPr="00883549" w14:paraId="79D209A2" w14:textId="77777777" w:rsidTr="00822F63">
        <w:trPr>
          <w:trHeight w:val="270"/>
        </w:trPr>
        <w:tc>
          <w:tcPr>
            <w:tcW w:w="515" w:type="pct"/>
            <w:noWrap/>
            <w:vAlign w:val="center"/>
          </w:tcPr>
          <w:p w14:paraId="435C8FCC" w14:textId="77777777" w:rsidR="00963283" w:rsidRPr="00883549" w:rsidRDefault="00963283" w:rsidP="00DF05C0">
            <w:pPr>
              <w:spacing w:line="240" w:lineRule="auto"/>
              <w:ind w:firstLineChars="0" w:firstLine="0"/>
              <w:jc w:val="center"/>
              <w:rPr>
                <w:color w:val="000000"/>
                <w:szCs w:val="21"/>
              </w:rPr>
            </w:pPr>
            <w:r w:rsidRPr="00883549">
              <w:rPr>
                <w:szCs w:val="21"/>
              </w:rPr>
              <w:t>天津</w:t>
            </w:r>
          </w:p>
        </w:tc>
        <w:tc>
          <w:tcPr>
            <w:tcW w:w="686" w:type="pct"/>
            <w:noWrap/>
            <w:vAlign w:val="center"/>
          </w:tcPr>
          <w:p w14:paraId="51056491" w14:textId="437AF27B"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218166</w:t>
            </w:r>
          </w:p>
        </w:tc>
        <w:tc>
          <w:tcPr>
            <w:tcW w:w="686" w:type="pct"/>
            <w:noWrap/>
            <w:vAlign w:val="center"/>
          </w:tcPr>
          <w:p w14:paraId="56EFF84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0.6%</w:t>
            </w:r>
          </w:p>
        </w:tc>
        <w:tc>
          <w:tcPr>
            <w:tcW w:w="686" w:type="pct"/>
            <w:noWrap/>
            <w:vAlign w:val="center"/>
          </w:tcPr>
          <w:p w14:paraId="4F13867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77039</w:t>
            </w:r>
          </w:p>
        </w:tc>
        <w:tc>
          <w:tcPr>
            <w:tcW w:w="857" w:type="pct"/>
            <w:noWrap/>
            <w:vAlign w:val="center"/>
          </w:tcPr>
          <w:p w14:paraId="3B1A6D8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0.4%</w:t>
            </w:r>
          </w:p>
        </w:tc>
        <w:tc>
          <w:tcPr>
            <w:tcW w:w="686" w:type="pct"/>
            <w:vAlign w:val="center"/>
          </w:tcPr>
          <w:p w14:paraId="7FE9B0C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1284</w:t>
            </w:r>
          </w:p>
        </w:tc>
        <w:tc>
          <w:tcPr>
            <w:tcW w:w="884" w:type="pct"/>
            <w:vAlign w:val="center"/>
          </w:tcPr>
          <w:p w14:paraId="432EE9F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0.7%</w:t>
            </w:r>
          </w:p>
        </w:tc>
      </w:tr>
      <w:tr w:rsidR="00963283" w:rsidRPr="00883549" w14:paraId="2FECF34A" w14:textId="77777777" w:rsidTr="00822F63">
        <w:trPr>
          <w:trHeight w:val="270"/>
        </w:trPr>
        <w:tc>
          <w:tcPr>
            <w:tcW w:w="515" w:type="pct"/>
            <w:noWrap/>
            <w:vAlign w:val="center"/>
          </w:tcPr>
          <w:p w14:paraId="09C87D72" w14:textId="77777777" w:rsidR="00963283" w:rsidRPr="00883549" w:rsidRDefault="00963283" w:rsidP="00DF05C0">
            <w:pPr>
              <w:spacing w:line="240" w:lineRule="auto"/>
              <w:ind w:firstLineChars="0" w:firstLine="0"/>
              <w:jc w:val="center"/>
              <w:rPr>
                <w:color w:val="000000"/>
                <w:szCs w:val="21"/>
              </w:rPr>
            </w:pPr>
            <w:r w:rsidRPr="00883549">
              <w:rPr>
                <w:szCs w:val="21"/>
              </w:rPr>
              <w:t>吉林</w:t>
            </w:r>
          </w:p>
        </w:tc>
        <w:tc>
          <w:tcPr>
            <w:tcW w:w="686" w:type="pct"/>
            <w:noWrap/>
            <w:vAlign w:val="center"/>
          </w:tcPr>
          <w:p w14:paraId="6B813FF9" w14:textId="15CC269E"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174557</w:t>
            </w:r>
          </w:p>
        </w:tc>
        <w:tc>
          <w:tcPr>
            <w:tcW w:w="686" w:type="pct"/>
            <w:noWrap/>
            <w:vAlign w:val="center"/>
          </w:tcPr>
          <w:p w14:paraId="5880312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0.5%</w:t>
            </w:r>
          </w:p>
        </w:tc>
        <w:tc>
          <w:tcPr>
            <w:tcW w:w="686" w:type="pct"/>
            <w:noWrap/>
            <w:vAlign w:val="center"/>
          </w:tcPr>
          <w:p w14:paraId="48EBD07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84246</w:t>
            </w:r>
          </w:p>
        </w:tc>
        <w:tc>
          <w:tcPr>
            <w:tcW w:w="857" w:type="pct"/>
            <w:noWrap/>
            <w:vAlign w:val="center"/>
          </w:tcPr>
          <w:p w14:paraId="19A9FAE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0.4%</w:t>
            </w:r>
          </w:p>
        </w:tc>
        <w:tc>
          <w:tcPr>
            <w:tcW w:w="686" w:type="pct"/>
            <w:vAlign w:val="center"/>
          </w:tcPr>
          <w:p w14:paraId="290BC2F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1394</w:t>
            </w:r>
          </w:p>
        </w:tc>
        <w:tc>
          <w:tcPr>
            <w:tcW w:w="884" w:type="pct"/>
            <w:vAlign w:val="center"/>
          </w:tcPr>
          <w:p w14:paraId="434457E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r>
      <w:tr w:rsidR="00963283" w:rsidRPr="00883549" w14:paraId="25003D59" w14:textId="77777777" w:rsidTr="00822F63">
        <w:trPr>
          <w:trHeight w:val="270"/>
        </w:trPr>
        <w:tc>
          <w:tcPr>
            <w:tcW w:w="515" w:type="pct"/>
            <w:noWrap/>
            <w:vAlign w:val="center"/>
          </w:tcPr>
          <w:p w14:paraId="303E2477" w14:textId="77777777" w:rsidR="00963283" w:rsidRPr="00883549" w:rsidRDefault="00963283" w:rsidP="00DF05C0">
            <w:pPr>
              <w:spacing w:line="240" w:lineRule="auto"/>
              <w:ind w:firstLineChars="0" w:firstLine="0"/>
              <w:jc w:val="center"/>
              <w:rPr>
                <w:color w:val="000000"/>
                <w:szCs w:val="21"/>
              </w:rPr>
            </w:pPr>
            <w:r w:rsidRPr="00883549">
              <w:rPr>
                <w:szCs w:val="21"/>
              </w:rPr>
              <w:t>内蒙古</w:t>
            </w:r>
          </w:p>
        </w:tc>
        <w:tc>
          <w:tcPr>
            <w:tcW w:w="686" w:type="pct"/>
            <w:noWrap/>
            <w:vAlign w:val="center"/>
          </w:tcPr>
          <w:p w14:paraId="5B09C71D" w14:textId="13BDA1F1"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163653</w:t>
            </w:r>
          </w:p>
        </w:tc>
        <w:tc>
          <w:tcPr>
            <w:tcW w:w="686" w:type="pct"/>
            <w:noWrap/>
            <w:vAlign w:val="center"/>
          </w:tcPr>
          <w:p w14:paraId="2128943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0.5%</w:t>
            </w:r>
          </w:p>
        </w:tc>
        <w:tc>
          <w:tcPr>
            <w:tcW w:w="686" w:type="pct"/>
            <w:noWrap/>
            <w:vAlign w:val="center"/>
          </w:tcPr>
          <w:p w14:paraId="2CCB561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104444</w:t>
            </w:r>
          </w:p>
        </w:tc>
        <w:tc>
          <w:tcPr>
            <w:tcW w:w="857" w:type="pct"/>
            <w:noWrap/>
            <w:vAlign w:val="center"/>
          </w:tcPr>
          <w:p w14:paraId="0FB305E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0.5%</w:t>
            </w:r>
          </w:p>
        </w:tc>
        <w:tc>
          <w:tcPr>
            <w:tcW w:w="686" w:type="pct"/>
            <w:vAlign w:val="center"/>
          </w:tcPr>
          <w:p w14:paraId="61F63C5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1448</w:t>
            </w:r>
          </w:p>
        </w:tc>
        <w:tc>
          <w:tcPr>
            <w:tcW w:w="884" w:type="pct"/>
            <w:vAlign w:val="center"/>
          </w:tcPr>
          <w:p w14:paraId="3E74E19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0.8%</w:t>
            </w:r>
          </w:p>
        </w:tc>
      </w:tr>
      <w:tr w:rsidR="00963283" w:rsidRPr="00883549" w14:paraId="2428652C" w14:textId="77777777" w:rsidTr="00822F63">
        <w:trPr>
          <w:trHeight w:val="270"/>
        </w:trPr>
        <w:tc>
          <w:tcPr>
            <w:tcW w:w="515" w:type="pct"/>
            <w:noWrap/>
            <w:vAlign w:val="center"/>
          </w:tcPr>
          <w:p w14:paraId="153E35BC" w14:textId="77777777" w:rsidR="00963283" w:rsidRPr="00883549" w:rsidRDefault="00963283" w:rsidP="00DF05C0">
            <w:pPr>
              <w:spacing w:line="240" w:lineRule="auto"/>
              <w:ind w:firstLineChars="0" w:firstLine="0"/>
              <w:jc w:val="center"/>
              <w:rPr>
                <w:color w:val="000000"/>
                <w:szCs w:val="21"/>
              </w:rPr>
            </w:pPr>
            <w:r w:rsidRPr="00883549">
              <w:rPr>
                <w:szCs w:val="21"/>
              </w:rPr>
              <w:t>海南</w:t>
            </w:r>
          </w:p>
        </w:tc>
        <w:tc>
          <w:tcPr>
            <w:tcW w:w="686" w:type="pct"/>
            <w:noWrap/>
            <w:vAlign w:val="center"/>
          </w:tcPr>
          <w:p w14:paraId="0EA01BD5" w14:textId="15E4E01E"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146346</w:t>
            </w:r>
          </w:p>
        </w:tc>
        <w:tc>
          <w:tcPr>
            <w:tcW w:w="686" w:type="pct"/>
            <w:noWrap/>
            <w:vAlign w:val="center"/>
          </w:tcPr>
          <w:p w14:paraId="2F58662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0.4%</w:t>
            </w:r>
          </w:p>
        </w:tc>
        <w:tc>
          <w:tcPr>
            <w:tcW w:w="686" w:type="pct"/>
            <w:noWrap/>
            <w:vAlign w:val="center"/>
          </w:tcPr>
          <w:p w14:paraId="6D53298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65187</w:t>
            </w:r>
          </w:p>
        </w:tc>
        <w:tc>
          <w:tcPr>
            <w:tcW w:w="857" w:type="pct"/>
            <w:noWrap/>
            <w:vAlign w:val="center"/>
          </w:tcPr>
          <w:p w14:paraId="2A6DE21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0.3%</w:t>
            </w:r>
          </w:p>
        </w:tc>
        <w:tc>
          <w:tcPr>
            <w:tcW w:w="686" w:type="pct"/>
            <w:vAlign w:val="center"/>
          </w:tcPr>
          <w:p w14:paraId="5487342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767</w:t>
            </w:r>
          </w:p>
        </w:tc>
        <w:tc>
          <w:tcPr>
            <w:tcW w:w="884" w:type="pct"/>
            <w:vAlign w:val="center"/>
          </w:tcPr>
          <w:p w14:paraId="61E8343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0.4%</w:t>
            </w:r>
          </w:p>
        </w:tc>
      </w:tr>
      <w:tr w:rsidR="00963283" w:rsidRPr="00883549" w14:paraId="2FE16B3E" w14:textId="77777777" w:rsidTr="00822F63">
        <w:trPr>
          <w:trHeight w:val="270"/>
        </w:trPr>
        <w:tc>
          <w:tcPr>
            <w:tcW w:w="515" w:type="pct"/>
            <w:noWrap/>
            <w:vAlign w:val="center"/>
          </w:tcPr>
          <w:p w14:paraId="3CBE0321" w14:textId="77777777" w:rsidR="00963283" w:rsidRPr="00883549" w:rsidRDefault="00963283" w:rsidP="00DF05C0">
            <w:pPr>
              <w:spacing w:line="240" w:lineRule="auto"/>
              <w:ind w:firstLineChars="0" w:firstLine="0"/>
              <w:jc w:val="center"/>
              <w:rPr>
                <w:color w:val="000000"/>
                <w:szCs w:val="21"/>
              </w:rPr>
            </w:pPr>
            <w:r w:rsidRPr="00883549">
              <w:rPr>
                <w:szCs w:val="21"/>
              </w:rPr>
              <w:t>甘肃</w:t>
            </w:r>
          </w:p>
        </w:tc>
        <w:tc>
          <w:tcPr>
            <w:tcW w:w="686" w:type="pct"/>
            <w:noWrap/>
            <w:vAlign w:val="center"/>
          </w:tcPr>
          <w:p w14:paraId="608AE107" w14:textId="7F3EFA59"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103035</w:t>
            </w:r>
          </w:p>
        </w:tc>
        <w:tc>
          <w:tcPr>
            <w:tcW w:w="686" w:type="pct"/>
            <w:noWrap/>
            <w:vAlign w:val="center"/>
          </w:tcPr>
          <w:p w14:paraId="4AE7B3C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0.3%</w:t>
            </w:r>
          </w:p>
        </w:tc>
        <w:tc>
          <w:tcPr>
            <w:tcW w:w="686" w:type="pct"/>
            <w:noWrap/>
            <w:vAlign w:val="center"/>
          </w:tcPr>
          <w:p w14:paraId="35E93BF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56093</w:t>
            </w:r>
          </w:p>
        </w:tc>
        <w:tc>
          <w:tcPr>
            <w:tcW w:w="857" w:type="pct"/>
            <w:noWrap/>
            <w:vAlign w:val="center"/>
          </w:tcPr>
          <w:p w14:paraId="4FADC4E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0.3%</w:t>
            </w:r>
          </w:p>
        </w:tc>
        <w:tc>
          <w:tcPr>
            <w:tcW w:w="686" w:type="pct"/>
            <w:vAlign w:val="center"/>
          </w:tcPr>
          <w:p w14:paraId="586698E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1200</w:t>
            </w:r>
          </w:p>
        </w:tc>
        <w:tc>
          <w:tcPr>
            <w:tcW w:w="884" w:type="pct"/>
            <w:vAlign w:val="center"/>
          </w:tcPr>
          <w:p w14:paraId="73055D8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0.6%</w:t>
            </w:r>
          </w:p>
        </w:tc>
      </w:tr>
      <w:tr w:rsidR="00963283" w:rsidRPr="00883549" w14:paraId="5652E635" w14:textId="77777777" w:rsidTr="00822F63">
        <w:trPr>
          <w:trHeight w:val="270"/>
        </w:trPr>
        <w:tc>
          <w:tcPr>
            <w:tcW w:w="515" w:type="pct"/>
            <w:noWrap/>
            <w:vAlign w:val="center"/>
          </w:tcPr>
          <w:p w14:paraId="75DBFEB7" w14:textId="77777777" w:rsidR="00963283" w:rsidRPr="00883549" w:rsidRDefault="00963283" w:rsidP="00DF05C0">
            <w:pPr>
              <w:spacing w:line="240" w:lineRule="auto"/>
              <w:ind w:firstLineChars="0" w:firstLine="0"/>
              <w:jc w:val="center"/>
              <w:rPr>
                <w:color w:val="000000"/>
                <w:szCs w:val="21"/>
              </w:rPr>
            </w:pPr>
            <w:r w:rsidRPr="00883549">
              <w:rPr>
                <w:szCs w:val="21"/>
              </w:rPr>
              <w:t>新疆</w:t>
            </w:r>
          </w:p>
        </w:tc>
        <w:tc>
          <w:tcPr>
            <w:tcW w:w="686" w:type="pct"/>
            <w:noWrap/>
            <w:vAlign w:val="center"/>
          </w:tcPr>
          <w:p w14:paraId="13C7A07A" w14:textId="0FA467F3"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84108</w:t>
            </w:r>
          </w:p>
        </w:tc>
        <w:tc>
          <w:tcPr>
            <w:tcW w:w="686" w:type="pct"/>
            <w:noWrap/>
            <w:vAlign w:val="center"/>
          </w:tcPr>
          <w:p w14:paraId="6C6434A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0.2%</w:t>
            </w:r>
          </w:p>
        </w:tc>
        <w:tc>
          <w:tcPr>
            <w:tcW w:w="686" w:type="pct"/>
            <w:noWrap/>
            <w:vAlign w:val="center"/>
          </w:tcPr>
          <w:p w14:paraId="5B4587D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37644</w:t>
            </w:r>
          </w:p>
        </w:tc>
        <w:tc>
          <w:tcPr>
            <w:tcW w:w="857" w:type="pct"/>
            <w:noWrap/>
            <w:vAlign w:val="center"/>
          </w:tcPr>
          <w:p w14:paraId="15794FE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0.2%</w:t>
            </w:r>
          </w:p>
        </w:tc>
        <w:tc>
          <w:tcPr>
            <w:tcW w:w="686" w:type="pct"/>
            <w:vAlign w:val="center"/>
          </w:tcPr>
          <w:p w14:paraId="69FAE9A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820</w:t>
            </w:r>
          </w:p>
        </w:tc>
        <w:tc>
          <w:tcPr>
            <w:tcW w:w="884" w:type="pct"/>
            <w:vAlign w:val="center"/>
          </w:tcPr>
          <w:p w14:paraId="59E2368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0.4%</w:t>
            </w:r>
          </w:p>
        </w:tc>
      </w:tr>
      <w:tr w:rsidR="00963283" w:rsidRPr="00883549" w14:paraId="3E20D812" w14:textId="77777777" w:rsidTr="00822F63">
        <w:trPr>
          <w:trHeight w:val="270"/>
        </w:trPr>
        <w:tc>
          <w:tcPr>
            <w:tcW w:w="515" w:type="pct"/>
            <w:noWrap/>
            <w:vAlign w:val="center"/>
          </w:tcPr>
          <w:p w14:paraId="4556612F" w14:textId="77777777" w:rsidR="00963283" w:rsidRPr="00883549" w:rsidRDefault="00963283" w:rsidP="00DF05C0">
            <w:pPr>
              <w:spacing w:line="240" w:lineRule="auto"/>
              <w:ind w:firstLineChars="0" w:firstLine="0"/>
              <w:jc w:val="center"/>
              <w:rPr>
                <w:color w:val="000000"/>
                <w:szCs w:val="21"/>
              </w:rPr>
            </w:pPr>
            <w:r w:rsidRPr="00883549">
              <w:rPr>
                <w:szCs w:val="21"/>
              </w:rPr>
              <w:t>宁夏</w:t>
            </w:r>
          </w:p>
        </w:tc>
        <w:tc>
          <w:tcPr>
            <w:tcW w:w="686" w:type="pct"/>
            <w:noWrap/>
            <w:vAlign w:val="center"/>
          </w:tcPr>
          <w:p w14:paraId="1DDB316D" w14:textId="03077DF4"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44469</w:t>
            </w:r>
          </w:p>
        </w:tc>
        <w:tc>
          <w:tcPr>
            <w:tcW w:w="686" w:type="pct"/>
            <w:noWrap/>
            <w:vAlign w:val="center"/>
          </w:tcPr>
          <w:p w14:paraId="7D03E4E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0.1%</w:t>
            </w:r>
          </w:p>
        </w:tc>
        <w:tc>
          <w:tcPr>
            <w:tcW w:w="686" w:type="pct"/>
            <w:noWrap/>
            <w:vAlign w:val="center"/>
          </w:tcPr>
          <w:p w14:paraId="19718EF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21978</w:t>
            </w:r>
          </w:p>
        </w:tc>
        <w:tc>
          <w:tcPr>
            <w:tcW w:w="857" w:type="pct"/>
            <w:noWrap/>
            <w:vAlign w:val="center"/>
          </w:tcPr>
          <w:p w14:paraId="34868F2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0.1%</w:t>
            </w:r>
          </w:p>
        </w:tc>
        <w:tc>
          <w:tcPr>
            <w:tcW w:w="686" w:type="pct"/>
            <w:vAlign w:val="center"/>
          </w:tcPr>
          <w:p w14:paraId="292E4A1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612</w:t>
            </w:r>
          </w:p>
        </w:tc>
        <w:tc>
          <w:tcPr>
            <w:tcW w:w="884" w:type="pct"/>
            <w:vAlign w:val="center"/>
          </w:tcPr>
          <w:p w14:paraId="6FDE4C4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0.3%</w:t>
            </w:r>
          </w:p>
        </w:tc>
      </w:tr>
      <w:tr w:rsidR="00963283" w:rsidRPr="00883549" w14:paraId="36E9F994" w14:textId="77777777" w:rsidTr="00822F63">
        <w:trPr>
          <w:trHeight w:val="270"/>
        </w:trPr>
        <w:tc>
          <w:tcPr>
            <w:tcW w:w="515" w:type="pct"/>
            <w:noWrap/>
            <w:vAlign w:val="center"/>
          </w:tcPr>
          <w:p w14:paraId="0D0DFEB0" w14:textId="77777777" w:rsidR="00963283" w:rsidRPr="00883549" w:rsidRDefault="00963283" w:rsidP="00DF05C0">
            <w:pPr>
              <w:spacing w:line="240" w:lineRule="auto"/>
              <w:ind w:firstLineChars="0" w:firstLine="0"/>
              <w:jc w:val="center"/>
              <w:rPr>
                <w:color w:val="000000"/>
                <w:szCs w:val="21"/>
              </w:rPr>
            </w:pPr>
            <w:r w:rsidRPr="00883549">
              <w:rPr>
                <w:szCs w:val="21"/>
              </w:rPr>
              <w:t>青海</w:t>
            </w:r>
          </w:p>
        </w:tc>
        <w:tc>
          <w:tcPr>
            <w:tcW w:w="686" w:type="pct"/>
            <w:noWrap/>
            <w:vAlign w:val="center"/>
          </w:tcPr>
          <w:p w14:paraId="6CF058BD" w14:textId="37CAB3BA"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22712</w:t>
            </w:r>
          </w:p>
        </w:tc>
        <w:tc>
          <w:tcPr>
            <w:tcW w:w="686" w:type="pct"/>
            <w:noWrap/>
            <w:vAlign w:val="center"/>
          </w:tcPr>
          <w:p w14:paraId="5B892A5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0.1%</w:t>
            </w:r>
          </w:p>
        </w:tc>
        <w:tc>
          <w:tcPr>
            <w:tcW w:w="686" w:type="pct"/>
            <w:noWrap/>
            <w:vAlign w:val="center"/>
          </w:tcPr>
          <w:p w14:paraId="382A4A2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11681</w:t>
            </w:r>
          </w:p>
        </w:tc>
        <w:tc>
          <w:tcPr>
            <w:tcW w:w="857" w:type="pct"/>
            <w:noWrap/>
            <w:vAlign w:val="center"/>
          </w:tcPr>
          <w:p w14:paraId="496BD8B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0.1%</w:t>
            </w:r>
          </w:p>
        </w:tc>
        <w:tc>
          <w:tcPr>
            <w:tcW w:w="686" w:type="pct"/>
            <w:vAlign w:val="center"/>
          </w:tcPr>
          <w:p w14:paraId="4965CBC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271</w:t>
            </w:r>
          </w:p>
        </w:tc>
        <w:tc>
          <w:tcPr>
            <w:tcW w:w="884" w:type="pct"/>
            <w:vAlign w:val="center"/>
          </w:tcPr>
          <w:p w14:paraId="61488A2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0.1%</w:t>
            </w:r>
          </w:p>
        </w:tc>
      </w:tr>
      <w:tr w:rsidR="00963283" w:rsidRPr="00883549" w14:paraId="39D0C593" w14:textId="77777777" w:rsidTr="00822F63">
        <w:trPr>
          <w:trHeight w:val="270"/>
        </w:trPr>
        <w:tc>
          <w:tcPr>
            <w:tcW w:w="515" w:type="pct"/>
            <w:noWrap/>
            <w:vAlign w:val="center"/>
          </w:tcPr>
          <w:p w14:paraId="491867B3" w14:textId="77777777" w:rsidR="00963283" w:rsidRPr="00883549" w:rsidRDefault="00963283" w:rsidP="00DF05C0">
            <w:pPr>
              <w:spacing w:line="240" w:lineRule="auto"/>
              <w:ind w:firstLineChars="0" w:firstLine="0"/>
              <w:jc w:val="center"/>
              <w:rPr>
                <w:color w:val="000000"/>
                <w:szCs w:val="21"/>
              </w:rPr>
            </w:pPr>
            <w:r w:rsidRPr="00883549">
              <w:rPr>
                <w:szCs w:val="21"/>
              </w:rPr>
              <w:t>西藏</w:t>
            </w:r>
          </w:p>
        </w:tc>
        <w:tc>
          <w:tcPr>
            <w:tcW w:w="686" w:type="pct"/>
            <w:noWrap/>
            <w:vAlign w:val="center"/>
          </w:tcPr>
          <w:p w14:paraId="484F1C10" w14:textId="38154AC7"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13481</w:t>
            </w:r>
          </w:p>
        </w:tc>
        <w:tc>
          <w:tcPr>
            <w:tcW w:w="686" w:type="pct"/>
            <w:noWrap/>
            <w:vAlign w:val="center"/>
          </w:tcPr>
          <w:p w14:paraId="1DF46A1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0.0%</w:t>
            </w:r>
          </w:p>
        </w:tc>
        <w:tc>
          <w:tcPr>
            <w:tcW w:w="686" w:type="pct"/>
            <w:noWrap/>
            <w:vAlign w:val="center"/>
          </w:tcPr>
          <w:p w14:paraId="44965A0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7435</w:t>
            </w:r>
          </w:p>
        </w:tc>
        <w:tc>
          <w:tcPr>
            <w:tcW w:w="857" w:type="pct"/>
            <w:noWrap/>
            <w:vAlign w:val="center"/>
          </w:tcPr>
          <w:p w14:paraId="5709AE4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0.0%</w:t>
            </w:r>
          </w:p>
        </w:tc>
        <w:tc>
          <w:tcPr>
            <w:tcW w:w="686" w:type="pct"/>
            <w:vAlign w:val="center"/>
          </w:tcPr>
          <w:p w14:paraId="2970399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478</w:t>
            </w:r>
          </w:p>
        </w:tc>
        <w:tc>
          <w:tcPr>
            <w:tcW w:w="884" w:type="pct"/>
            <w:vAlign w:val="center"/>
          </w:tcPr>
          <w:p w14:paraId="515EB84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0.3%</w:t>
            </w:r>
          </w:p>
        </w:tc>
      </w:tr>
      <w:tr w:rsidR="00963283" w:rsidRPr="00883549" w14:paraId="23C8656A" w14:textId="77777777" w:rsidTr="00822F63">
        <w:trPr>
          <w:trHeight w:val="270"/>
        </w:trPr>
        <w:tc>
          <w:tcPr>
            <w:tcW w:w="515" w:type="pct"/>
            <w:noWrap/>
            <w:vAlign w:val="center"/>
          </w:tcPr>
          <w:p w14:paraId="19387850" w14:textId="77777777" w:rsidR="00963283" w:rsidRPr="00883549" w:rsidRDefault="00963283" w:rsidP="00DF05C0">
            <w:pPr>
              <w:spacing w:line="240" w:lineRule="auto"/>
              <w:ind w:firstLineChars="0" w:firstLine="0"/>
              <w:jc w:val="center"/>
              <w:rPr>
                <w:color w:val="000000"/>
                <w:szCs w:val="21"/>
              </w:rPr>
            </w:pPr>
            <w:r w:rsidRPr="00883549">
              <w:rPr>
                <w:szCs w:val="21"/>
              </w:rPr>
              <w:t>其他</w:t>
            </w:r>
          </w:p>
        </w:tc>
        <w:tc>
          <w:tcPr>
            <w:tcW w:w="686" w:type="pct"/>
            <w:noWrap/>
            <w:vAlign w:val="center"/>
          </w:tcPr>
          <w:p w14:paraId="266C5BB9" w14:textId="41A8D300"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528339</w:t>
            </w:r>
          </w:p>
        </w:tc>
        <w:tc>
          <w:tcPr>
            <w:tcW w:w="686" w:type="pct"/>
            <w:noWrap/>
            <w:vAlign w:val="center"/>
          </w:tcPr>
          <w:p w14:paraId="260786B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w:t>
            </w:r>
          </w:p>
        </w:tc>
        <w:tc>
          <w:tcPr>
            <w:tcW w:w="686" w:type="pct"/>
            <w:noWrap/>
            <w:vAlign w:val="center"/>
          </w:tcPr>
          <w:p w14:paraId="09C7473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363951</w:t>
            </w:r>
          </w:p>
        </w:tc>
        <w:tc>
          <w:tcPr>
            <w:tcW w:w="857" w:type="pct"/>
            <w:noWrap/>
            <w:vAlign w:val="center"/>
          </w:tcPr>
          <w:p w14:paraId="3D04AA3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1.8%</w:t>
            </w:r>
          </w:p>
        </w:tc>
        <w:tc>
          <w:tcPr>
            <w:tcW w:w="686" w:type="pct"/>
            <w:vAlign w:val="center"/>
          </w:tcPr>
          <w:p w14:paraId="77026BD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12486</w:t>
            </w:r>
          </w:p>
        </w:tc>
        <w:tc>
          <w:tcPr>
            <w:tcW w:w="884" w:type="pct"/>
            <w:vAlign w:val="center"/>
          </w:tcPr>
          <w:p w14:paraId="32EF5CD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6.7%</w:t>
            </w:r>
          </w:p>
        </w:tc>
      </w:tr>
      <w:tr w:rsidR="00963283" w:rsidRPr="00883549" w14:paraId="3A885E8D" w14:textId="77777777" w:rsidTr="00822F63">
        <w:trPr>
          <w:trHeight w:val="270"/>
        </w:trPr>
        <w:tc>
          <w:tcPr>
            <w:tcW w:w="515" w:type="pct"/>
            <w:noWrap/>
            <w:vAlign w:val="center"/>
          </w:tcPr>
          <w:p w14:paraId="59E762C8" w14:textId="77777777" w:rsidR="00963283" w:rsidRPr="00883549" w:rsidRDefault="00963283" w:rsidP="00DF05C0">
            <w:pPr>
              <w:spacing w:line="240" w:lineRule="auto"/>
              <w:ind w:firstLineChars="0" w:firstLine="0"/>
              <w:jc w:val="center"/>
              <w:rPr>
                <w:color w:val="000000"/>
                <w:szCs w:val="21"/>
              </w:rPr>
            </w:pPr>
            <w:r w:rsidRPr="00883549">
              <w:rPr>
                <w:szCs w:val="21"/>
              </w:rPr>
              <w:t>合计</w:t>
            </w:r>
          </w:p>
        </w:tc>
        <w:tc>
          <w:tcPr>
            <w:tcW w:w="686" w:type="pct"/>
            <w:noWrap/>
            <w:vAlign w:val="center"/>
          </w:tcPr>
          <w:p w14:paraId="1CC5733E" w14:textId="0F226085" w:rsidR="00963283" w:rsidRPr="00883549" w:rsidRDefault="004E3D90" w:rsidP="00DF05C0">
            <w:pPr>
              <w:spacing w:line="240" w:lineRule="auto"/>
              <w:ind w:firstLineChars="0" w:firstLine="0"/>
              <w:jc w:val="center"/>
              <w:rPr>
                <w:color w:val="000000"/>
                <w:szCs w:val="21"/>
              </w:rPr>
            </w:pPr>
            <w:r w:rsidRPr="00883549">
              <w:rPr>
                <w:rFonts w:eastAsia="等线"/>
                <w:color w:val="000000"/>
                <w:szCs w:val="21"/>
              </w:rPr>
              <w:t>34400483</w:t>
            </w:r>
          </w:p>
        </w:tc>
        <w:tc>
          <w:tcPr>
            <w:tcW w:w="686" w:type="pct"/>
            <w:noWrap/>
            <w:vAlign w:val="center"/>
          </w:tcPr>
          <w:p w14:paraId="5DE2CA2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100.0%</w:t>
            </w:r>
          </w:p>
        </w:tc>
        <w:tc>
          <w:tcPr>
            <w:tcW w:w="686" w:type="pct"/>
            <w:noWrap/>
            <w:vAlign w:val="center"/>
          </w:tcPr>
          <w:p w14:paraId="6072B9B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20101491</w:t>
            </w:r>
          </w:p>
        </w:tc>
        <w:tc>
          <w:tcPr>
            <w:tcW w:w="857" w:type="pct"/>
            <w:noWrap/>
            <w:vAlign w:val="center"/>
          </w:tcPr>
          <w:p w14:paraId="2C4CC45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100.0%</w:t>
            </w:r>
          </w:p>
        </w:tc>
        <w:tc>
          <w:tcPr>
            <w:tcW w:w="686" w:type="pct"/>
            <w:vAlign w:val="center"/>
          </w:tcPr>
          <w:p w14:paraId="1814B29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185576</w:t>
            </w:r>
          </w:p>
        </w:tc>
        <w:tc>
          <w:tcPr>
            <w:tcW w:w="884" w:type="pct"/>
            <w:vAlign w:val="center"/>
          </w:tcPr>
          <w:p w14:paraId="6D14302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100.0%</w:t>
            </w:r>
          </w:p>
        </w:tc>
      </w:tr>
    </w:tbl>
    <w:p w14:paraId="1CA00FFB" w14:textId="77777777" w:rsidR="00963283" w:rsidRPr="00883549" w:rsidRDefault="00963283" w:rsidP="00DF05C0">
      <w:pPr>
        <w:spacing w:line="240" w:lineRule="auto"/>
        <w:ind w:firstLineChars="0" w:firstLine="0"/>
        <w:jc w:val="left"/>
        <w:rPr>
          <w:rFonts w:cs="宋体"/>
          <w:i/>
          <w:iCs/>
          <w:color w:val="000000" w:themeColor="text1"/>
          <w:kern w:val="0"/>
        </w:rPr>
      </w:pPr>
      <w:r w:rsidRPr="00883549">
        <w:rPr>
          <w:rFonts w:cs="宋体" w:hint="eastAsia"/>
          <w:i/>
          <w:iCs/>
          <w:color w:val="000000" w:themeColor="text1"/>
          <w:kern w:val="0"/>
        </w:rPr>
        <w:t>数据来源：</w:t>
      </w:r>
      <w:r w:rsidRPr="00883549">
        <w:rPr>
          <w:i/>
          <w:iCs/>
          <w:color w:val="000000" w:themeColor="text1"/>
          <w:kern w:val="0"/>
        </w:rPr>
        <w:t>CNNIC</w:t>
      </w:r>
    </w:p>
    <w:p w14:paraId="4391D1F9" w14:textId="77777777" w:rsidR="00963283" w:rsidRPr="00883549" w:rsidRDefault="00963283" w:rsidP="00DF05C0">
      <w:pPr>
        <w:spacing w:line="240" w:lineRule="auto"/>
        <w:ind w:firstLineChars="0" w:firstLine="0"/>
        <w:jc w:val="left"/>
        <w:rPr>
          <w:rFonts w:cs="宋体"/>
          <w:i/>
          <w:color w:val="000000" w:themeColor="text1"/>
        </w:rPr>
      </w:pPr>
      <w:r w:rsidRPr="00883549">
        <w:rPr>
          <w:rFonts w:cs="宋体" w:hint="eastAsia"/>
          <w:i/>
          <w:color w:val="000000" w:themeColor="text1"/>
        </w:rPr>
        <w:t>注：以上数据统计截止日期为</w:t>
      </w:r>
      <w:r w:rsidRPr="00883549">
        <w:rPr>
          <w:rFonts w:cs="宋体" w:hint="eastAsia"/>
          <w:i/>
          <w:iCs/>
          <w:color w:val="000000" w:themeColor="text1"/>
          <w:kern w:val="0"/>
        </w:rPr>
        <w:t>202</w:t>
      </w:r>
      <w:r w:rsidRPr="00883549">
        <w:rPr>
          <w:rFonts w:cs="宋体"/>
          <w:i/>
          <w:iCs/>
          <w:color w:val="000000" w:themeColor="text1"/>
          <w:kern w:val="0"/>
        </w:rPr>
        <w:t>2</w:t>
      </w:r>
      <w:r w:rsidRPr="00883549">
        <w:rPr>
          <w:rFonts w:cs="宋体" w:hint="eastAsia"/>
          <w:i/>
          <w:iCs/>
          <w:color w:val="000000" w:themeColor="text1"/>
          <w:kern w:val="0"/>
        </w:rPr>
        <w:t>年</w:t>
      </w:r>
      <w:r w:rsidRPr="00883549">
        <w:rPr>
          <w:rFonts w:cs="宋体" w:hint="eastAsia"/>
          <w:i/>
          <w:iCs/>
          <w:color w:val="000000" w:themeColor="text1"/>
          <w:kern w:val="0"/>
        </w:rPr>
        <w:t>12</w:t>
      </w:r>
      <w:r w:rsidRPr="00883549">
        <w:rPr>
          <w:rFonts w:cs="宋体" w:hint="eastAsia"/>
          <w:i/>
          <w:iCs/>
          <w:color w:val="000000" w:themeColor="text1"/>
          <w:kern w:val="0"/>
        </w:rPr>
        <w:t>月</w:t>
      </w:r>
      <w:r w:rsidRPr="00883549">
        <w:rPr>
          <w:rFonts w:cs="宋体"/>
          <w:i/>
          <w:iCs/>
          <w:color w:val="000000" w:themeColor="text1"/>
          <w:kern w:val="0"/>
        </w:rPr>
        <w:t>3</w:t>
      </w:r>
      <w:r w:rsidRPr="00883549">
        <w:rPr>
          <w:rFonts w:cs="宋体" w:hint="eastAsia"/>
          <w:i/>
          <w:iCs/>
          <w:color w:val="000000" w:themeColor="text1"/>
          <w:kern w:val="0"/>
        </w:rPr>
        <w:t>1</w:t>
      </w:r>
      <w:r w:rsidRPr="00883549">
        <w:rPr>
          <w:rFonts w:cs="宋体" w:hint="eastAsia"/>
          <w:i/>
          <w:iCs/>
          <w:color w:val="000000" w:themeColor="text1"/>
          <w:kern w:val="0"/>
        </w:rPr>
        <w:t>日</w:t>
      </w:r>
      <w:r w:rsidRPr="00883549">
        <w:rPr>
          <w:rFonts w:cs="宋体" w:hint="eastAsia"/>
          <w:i/>
          <w:color w:val="000000" w:themeColor="text1"/>
        </w:rPr>
        <w:t>。</w:t>
      </w:r>
      <w:r w:rsidRPr="00883549">
        <w:rPr>
          <w:rFonts w:cs="宋体"/>
          <w:i/>
          <w:color w:val="000000" w:themeColor="text1"/>
        </w:rPr>
        <w:br w:type="page"/>
      </w:r>
    </w:p>
    <w:p w14:paraId="4C31035D" w14:textId="1AD664F6" w:rsidR="00963283" w:rsidRPr="00883549" w:rsidRDefault="00963283" w:rsidP="00DF05C0">
      <w:pPr>
        <w:pStyle w:val="a4"/>
        <w:spacing w:before="156"/>
      </w:pPr>
      <w:r w:rsidRPr="00883549">
        <w:rPr>
          <w:rFonts w:hint="eastAsia"/>
        </w:rPr>
        <w:lastRenderedPageBreak/>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7</w:t>
      </w:r>
      <w:r w:rsidRPr="00883549">
        <w:fldChar w:fldCharType="end"/>
      </w:r>
      <w:r w:rsidRPr="00883549">
        <w:t xml:space="preserve">  </w:t>
      </w:r>
      <w:r w:rsidRPr="00883549">
        <w:rPr>
          <w:rFonts w:hint="eastAsia"/>
        </w:rPr>
        <w:t>按后缀形式分类的网页情况</w:t>
      </w:r>
    </w:p>
    <w:tbl>
      <w:tblPr>
        <w:tblW w:w="8280" w:type="dxa"/>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140"/>
        <w:gridCol w:w="4140"/>
      </w:tblGrid>
      <w:tr w:rsidR="00963283" w:rsidRPr="00883549" w14:paraId="03AEBA27" w14:textId="77777777" w:rsidTr="00806A56">
        <w:trPr>
          <w:trHeight w:val="105"/>
        </w:trPr>
        <w:tc>
          <w:tcPr>
            <w:tcW w:w="4140" w:type="dxa"/>
            <w:tcBorders>
              <w:top w:val="double" w:sz="4" w:space="0" w:color="auto"/>
              <w:left w:val="nil"/>
              <w:bottom w:val="single" w:sz="4" w:space="0" w:color="auto"/>
              <w:right w:val="single" w:sz="4" w:space="0" w:color="auto"/>
            </w:tcBorders>
            <w:hideMark/>
          </w:tcPr>
          <w:p w14:paraId="0F5AF2AF"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网页后缀形式</w:t>
            </w:r>
          </w:p>
        </w:tc>
        <w:tc>
          <w:tcPr>
            <w:tcW w:w="4140" w:type="dxa"/>
            <w:tcBorders>
              <w:top w:val="double" w:sz="4" w:space="0" w:color="auto"/>
              <w:left w:val="single" w:sz="4" w:space="0" w:color="auto"/>
              <w:bottom w:val="single" w:sz="4" w:space="0" w:color="auto"/>
              <w:right w:val="nil"/>
            </w:tcBorders>
            <w:hideMark/>
          </w:tcPr>
          <w:p w14:paraId="2F1CECA1"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比例</w:t>
            </w:r>
          </w:p>
        </w:tc>
      </w:tr>
      <w:tr w:rsidR="00963283" w:rsidRPr="00883549" w14:paraId="46786595"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61281F97" w14:textId="77777777" w:rsidR="00963283" w:rsidRPr="00883549" w:rsidRDefault="00963283" w:rsidP="00DF05C0">
            <w:pPr>
              <w:spacing w:line="240" w:lineRule="auto"/>
              <w:ind w:firstLineChars="0" w:firstLine="0"/>
              <w:jc w:val="center"/>
              <w:rPr>
                <w:color w:val="000000"/>
                <w:sz w:val="20"/>
                <w:szCs w:val="20"/>
              </w:rPr>
            </w:pPr>
            <w:r w:rsidRPr="00883549">
              <w:rPr>
                <w:color w:val="000000"/>
                <w:sz w:val="20"/>
                <w:szCs w:val="20"/>
              </w:rPr>
              <w:t>html</w:t>
            </w:r>
          </w:p>
        </w:tc>
        <w:tc>
          <w:tcPr>
            <w:tcW w:w="4140" w:type="dxa"/>
            <w:tcBorders>
              <w:top w:val="single" w:sz="4" w:space="0" w:color="auto"/>
              <w:left w:val="single" w:sz="4" w:space="0" w:color="auto"/>
              <w:bottom w:val="single" w:sz="4" w:space="0" w:color="auto"/>
              <w:right w:val="nil"/>
            </w:tcBorders>
            <w:vAlign w:val="center"/>
          </w:tcPr>
          <w:p w14:paraId="5B50D140"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49.81%</w:t>
            </w:r>
          </w:p>
        </w:tc>
      </w:tr>
      <w:tr w:rsidR="00963283" w:rsidRPr="00883549" w14:paraId="2ACD5E54"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13DDDD19" w14:textId="77777777" w:rsidR="00963283" w:rsidRPr="00883549" w:rsidRDefault="00963283" w:rsidP="00DF05C0">
            <w:pPr>
              <w:spacing w:line="240" w:lineRule="auto"/>
              <w:ind w:firstLineChars="0" w:firstLine="0"/>
              <w:jc w:val="center"/>
              <w:rPr>
                <w:color w:val="000000"/>
                <w:sz w:val="20"/>
                <w:szCs w:val="20"/>
              </w:rPr>
            </w:pPr>
            <w:r w:rsidRPr="00883549">
              <w:rPr>
                <w:color w:val="000000"/>
                <w:sz w:val="20"/>
                <w:szCs w:val="20"/>
              </w:rPr>
              <w:t>/</w:t>
            </w:r>
          </w:p>
        </w:tc>
        <w:tc>
          <w:tcPr>
            <w:tcW w:w="4140" w:type="dxa"/>
            <w:tcBorders>
              <w:top w:val="single" w:sz="4" w:space="0" w:color="auto"/>
              <w:left w:val="single" w:sz="4" w:space="0" w:color="auto"/>
              <w:bottom w:val="single" w:sz="4" w:space="0" w:color="auto"/>
              <w:right w:val="nil"/>
            </w:tcBorders>
            <w:vAlign w:val="center"/>
          </w:tcPr>
          <w:p w14:paraId="4177C500"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22.90%</w:t>
            </w:r>
          </w:p>
        </w:tc>
      </w:tr>
      <w:tr w:rsidR="00963283" w:rsidRPr="00883549" w14:paraId="2414F7F0"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23A88160" w14:textId="77777777" w:rsidR="00963283" w:rsidRPr="00883549" w:rsidRDefault="00963283" w:rsidP="00DF05C0">
            <w:pPr>
              <w:spacing w:line="240" w:lineRule="auto"/>
              <w:ind w:firstLineChars="0" w:firstLine="0"/>
              <w:jc w:val="center"/>
              <w:rPr>
                <w:color w:val="000000"/>
                <w:sz w:val="20"/>
                <w:szCs w:val="20"/>
              </w:rPr>
            </w:pPr>
            <w:proofErr w:type="spellStart"/>
            <w:r w:rsidRPr="00883549">
              <w:rPr>
                <w:color w:val="000000"/>
                <w:sz w:val="20"/>
                <w:szCs w:val="20"/>
              </w:rPr>
              <w:t>php</w:t>
            </w:r>
            <w:proofErr w:type="spellEnd"/>
          </w:p>
        </w:tc>
        <w:tc>
          <w:tcPr>
            <w:tcW w:w="4140" w:type="dxa"/>
            <w:tcBorders>
              <w:top w:val="single" w:sz="4" w:space="0" w:color="auto"/>
              <w:left w:val="single" w:sz="4" w:space="0" w:color="auto"/>
              <w:bottom w:val="single" w:sz="4" w:space="0" w:color="auto"/>
              <w:right w:val="nil"/>
            </w:tcBorders>
            <w:vAlign w:val="center"/>
          </w:tcPr>
          <w:p w14:paraId="127816F2"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6.46%</w:t>
            </w:r>
          </w:p>
        </w:tc>
      </w:tr>
      <w:tr w:rsidR="00963283" w:rsidRPr="00883549" w14:paraId="4BDACD72"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53788A9A" w14:textId="77777777" w:rsidR="00963283" w:rsidRPr="00883549" w:rsidRDefault="00963283" w:rsidP="00DF05C0">
            <w:pPr>
              <w:spacing w:line="240" w:lineRule="auto"/>
              <w:ind w:firstLineChars="0" w:firstLine="0"/>
              <w:jc w:val="center"/>
              <w:rPr>
                <w:color w:val="000000"/>
                <w:sz w:val="20"/>
                <w:szCs w:val="20"/>
              </w:rPr>
            </w:pPr>
            <w:proofErr w:type="spellStart"/>
            <w:r w:rsidRPr="00883549">
              <w:rPr>
                <w:color w:val="000000"/>
                <w:sz w:val="20"/>
                <w:szCs w:val="20"/>
              </w:rPr>
              <w:t>htm</w:t>
            </w:r>
            <w:proofErr w:type="spellEnd"/>
          </w:p>
        </w:tc>
        <w:tc>
          <w:tcPr>
            <w:tcW w:w="4140" w:type="dxa"/>
            <w:tcBorders>
              <w:top w:val="single" w:sz="4" w:space="0" w:color="auto"/>
              <w:left w:val="single" w:sz="4" w:space="0" w:color="auto"/>
              <w:bottom w:val="single" w:sz="4" w:space="0" w:color="auto"/>
              <w:right w:val="nil"/>
            </w:tcBorders>
            <w:vAlign w:val="center"/>
          </w:tcPr>
          <w:p w14:paraId="526A1CAC"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4.17%</w:t>
            </w:r>
          </w:p>
        </w:tc>
      </w:tr>
      <w:tr w:rsidR="00963283" w:rsidRPr="00883549" w14:paraId="3EF5C443"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24087BE3" w14:textId="77777777" w:rsidR="00963283" w:rsidRPr="00883549" w:rsidRDefault="00963283" w:rsidP="00DF05C0">
            <w:pPr>
              <w:spacing w:line="240" w:lineRule="auto"/>
              <w:ind w:firstLineChars="0" w:firstLine="0"/>
              <w:jc w:val="center"/>
              <w:rPr>
                <w:color w:val="000000"/>
                <w:sz w:val="20"/>
                <w:szCs w:val="20"/>
              </w:rPr>
            </w:pPr>
            <w:proofErr w:type="spellStart"/>
            <w:r w:rsidRPr="00883549">
              <w:rPr>
                <w:color w:val="000000"/>
                <w:sz w:val="20"/>
                <w:szCs w:val="20"/>
              </w:rPr>
              <w:t>shtml</w:t>
            </w:r>
            <w:proofErr w:type="spellEnd"/>
          </w:p>
        </w:tc>
        <w:tc>
          <w:tcPr>
            <w:tcW w:w="4140" w:type="dxa"/>
            <w:tcBorders>
              <w:top w:val="single" w:sz="4" w:space="0" w:color="auto"/>
              <w:left w:val="single" w:sz="4" w:space="0" w:color="auto"/>
              <w:bottom w:val="single" w:sz="4" w:space="0" w:color="auto"/>
              <w:right w:val="nil"/>
            </w:tcBorders>
            <w:vAlign w:val="center"/>
          </w:tcPr>
          <w:p w14:paraId="74857566"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3.55%</w:t>
            </w:r>
          </w:p>
        </w:tc>
      </w:tr>
      <w:tr w:rsidR="00963283" w:rsidRPr="00883549" w14:paraId="49D118B5"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75772211" w14:textId="77777777" w:rsidR="00963283" w:rsidRPr="00883549" w:rsidRDefault="00963283" w:rsidP="00DF05C0">
            <w:pPr>
              <w:spacing w:line="240" w:lineRule="auto"/>
              <w:ind w:firstLineChars="0" w:firstLine="0"/>
              <w:jc w:val="center"/>
              <w:rPr>
                <w:color w:val="000000"/>
                <w:sz w:val="20"/>
                <w:szCs w:val="20"/>
              </w:rPr>
            </w:pPr>
            <w:proofErr w:type="spellStart"/>
            <w:r w:rsidRPr="00883549">
              <w:rPr>
                <w:color w:val="000000"/>
                <w:sz w:val="20"/>
                <w:szCs w:val="20"/>
              </w:rPr>
              <w:t>aspx</w:t>
            </w:r>
            <w:proofErr w:type="spellEnd"/>
          </w:p>
        </w:tc>
        <w:tc>
          <w:tcPr>
            <w:tcW w:w="4140" w:type="dxa"/>
            <w:tcBorders>
              <w:top w:val="single" w:sz="4" w:space="0" w:color="auto"/>
              <w:left w:val="single" w:sz="4" w:space="0" w:color="auto"/>
              <w:bottom w:val="single" w:sz="4" w:space="0" w:color="auto"/>
              <w:right w:val="nil"/>
            </w:tcBorders>
            <w:vAlign w:val="center"/>
          </w:tcPr>
          <w:p w14:paraId="7662DD4F"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1.96%</w:t>
            </w:r>
          </w:p>
        </w:tc>
      </w:tr>
      <w:tr w:rsidR="00963283" w:rsidRPr="00883549" w14:paraId="793CA9AF"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75ADBF14" w14:textId="77777777" w:rsidR="00963283" w:rsidRPr="00883549" w:rsidRDefault="00963283" w:rsidP="00DF05C0">
            <w:pPr>
              <w:spacing w:line="240" w:lineRule="auto"/>
              <w:ind w:firstLineChars="0" w:firstLine="0"/>
              <w:jc w:val="center"/>
              <w:rPr>
                <w:color w:val="000000"/>
                <w:sz w:val="20"/>
                <w:szCs w:val="20"/>
              </w:rPr>
            </w:pPr>
            <w:r w:rsidRPr="00883549">
              <w:rPr>
                <w:color w:val="000000"/>
                <w:sz w:val="20"/>
                <w:szCs w:val="20"/>
              </w:rPr>
              <w:t>asp</w:t>
            </w:r>
          </w:p>
        </w:tc>
        <w:tc>
          <w:tcPr>
            <w:tcW w:w="4140" w:type="dxa"/>
            <w:tcBorders>
              <w:top w:val="single" w:sz="4" w:space="0" w:color="auto"/>
              <w:left w:val="single" w:sz="4" w:space="0" w:color="auto"/>
              <w:bottom w:val="single" w:sz="4" w:space="0" w:color="auto"/>
              <w:right w:val="nil"/>
            </w:tcBorders>
            <w:vAlign w:val="center"/>
          </w:tcPr>
          <w:p w14:paraId="25884E9D"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1.18%</w:t>
            </w:r>
          </w:p>
        </w:tc>
      </w:tr>
      <w:tr w:rsidR="00963283" w:rsidRPr="00883549" w14:paraId="196A6A08"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274697CF" w14:textId="77777777" w:rsidR="00963283" w:rsidRPr="00883549" w:rsidRDefault="00963283" w:rsidP="00DF05C0">
            <w:pPr>
              <w:spacing w:line="240" w:lineRule="auto"/>
              <w:ind w:firstLineChars="0" w:firstLine="0"/>
              <w:jc w:val="center"/>
              <w:rPr>
                <w:color w:val="000000"/>
                <w:sz w:val="20"/>
                <w:szCs w:val="20"/>
              </w:rPr>
            </w:pPr>
            <w:proofErr w:type="spellStart"/>
            <w:r w:rsidRPr="00883549">
              <w:rPr>
                <w:color w:val="000000"/>
                <w:sz w:val="20"/>
                <w:szCs w:val="20"/>
              </w:rPr>
              <w:t>jsp</w:t>
            </w:r>
            <w:proofErr w:type="spellEnd"/>
          </w:p>
        </w:tc>
        <w:tc>
          <w:tcPr>
            <w:tcW w:w="4140" w:type="dxa"/>
            <w:tcBorders>
              <w:top w:val="single" w:sz="4" w:space="0" w:color="auto"/>
              <w:left w:val="single" w:sz="4" w:space="0" w:color="auto"/>
              <w:bottom w:val="single" w:sz="4" w:space="0" w:color="auto"/>
              <w:right w:val="nil"/>
            </w:tcBorders>
            <w:vAlign w:val="center"/>
          </w:tcPr>
          <w:p w14:paraId="5A3AB624"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0.31%</w:t>
            </w:r>
          </w:p>
        </w:tc>
      </w:tr>
      <w:tr w:rsidR="00963283" w:rsidRPr="00883549" w14:paraId="48B477AD" w14:textId="77777777" w:rsidTr="00806A56">
        <w:trPr>
          <w:trHeight w:val="95"/>
        </w:trPr>
        <w:tc>
          <w:tcPr>
            <w:tcW w:w="4140" w:type="dxa"/>
            <w:tcBorders>
              <w:top w:val="single" w:sz="4" w:space="0" w:color="auto"/>
              <w:left w:val="nil"/>
              <w:bottom w:val="single" w:sz="4" w:space="0" w:color="auto"/>
              <w:right w:val="single" w:sz="4" w:space="0" w:color="auto"/>
            </w:tcBorders>
            <w:hideMark/>
          </w:tcPr>
          <w:p w14:paraId="22727E6A" w14:textId="77777777" w:rsidR="00963283" w:rsidRPr="00883549" w:rsidRDefault="00963283" w:rsidP="00DF05C0">
            <w:pPr>
              <w:spacing w:line="240" w:lineRule="auto"/>
              <w:ind w:firstLineChars="0" w:firstLine="0"/>
              <w:jc w:val="center"/>
              <w:rPr>
                <w:color w:val="000000"/>
                <w:sz w:val="20"/>
                <w:szCs w:val="20"/>
              </w:rPr>
            </w:pPr>
            <w:r w:rsidRPr="00883549">
              <w:rPr>
                <w:rFonts w:hint="eastAsia"/>
                <w:color w:val="000000"/>
                <w:sz w:val="20"/>
                <w:szCs w:val="20"/>
              </w:rPr>
              <w:t>其他后缀</w:t>
            </w:r>
          </w:p>
        </w:tc>
        <w:tc>
          <w:tcPr>
            <w:tcW w:w="4140" w:type="dxa"/>
            <w:tcBorders>
              <w:top w:val="single" w:sz="4" w:space="0" w:color="auto"/>
              <w:left w:val="single" w:sz="4" w:space="0" w:color="auto"/>
              <w:bottom w:val="single" w:sz="4" w:space="0" w:color="auto"/>
              <w:right w:val="nil"/>
            </w:tcBorders>
            <w:vAlign w:val="center"/>
          </w:tcPr>
          <w:p w14:paraId="1D686341" w14:textId="77777777" w:rsidR="00963283" w:rsidRPr="00883549" w:rsidRDefault="00963283" w:rsidP="00DF05C0">
            <w:pPr>
              <w:spacing w:line="240" w:lineRule="auto"/>
              <w:ind w:firstLineChars="0" w:firstLine="0"/>
              <w:jc w:val="center"/>
              <w:rPr>
                <w:color w:val="000000"/>
                <w:sz w:val="20"/>
                <w:szCs w:val="20"/>
              </w:rPr>
            </w:pPr>
            <w:r w:rsidRPr="00883549">
              <w:rPr>
                <w:rFonts w:eastAsia="等线"/>
                <w:color w:val="000000"/>
                <w:szCs w:val="21"/>
              </w:rPr>
              <w:t>9.66%</w:t>
            </w:r>
          </w:p>
        </w:tc>
      </w:tr>
      <w:tr w:rsidR="00963283" w:rsidRPr="00883549" w14:paraId="3FFB663A" w14:textId="77777777" w:rsidTr="00806A56">
        <w:trPr>
          <w:trHeight w:val="112"/>
        </w:trPr>
        <w:tc>
          <w:tcPr>
            <w:tcW w:w="4140" w:type="dxa"/>
            <w:tcBorders>
              <w:top w:val="single" w:sz="4" w:space="0" w:color="auto"/>
              <w:left w:val="nil"/>
              <w:bottom w:val="single" w:sz="4" w:space="0" w:color="auto"/>
              <w:right w:val="single" w:sz="4" w:space="0" w:color="auto"/>
            </w:tcBorders>
            <w:hideMark/>
          </w:tcPr>
          <w:p w14:paraId="4E5FF121" w14:textId="77777777" w:rsidR="00963283" w:rsidRPr="00883549" w:rsidRDefault="00963283" w:rsidP="00DF05C0">
            <w:pPr>
              <w:spacing w:line="240" w:lineRule="auto"/>
              <w:ind w:firstLineChars="0" w:firstLine="0"/>
              <w:jc w:val="center"/>
              <w:rPr>
                <w:color w:val="000000"/>
                <w:sz w:val="20"/>
                <w:szCs w:val="20"/>
              </w:rPr>
            </w:pPr>
            <w:r w:rsidRPr="00883549">
              <w:rPr>
                <w:rFonts w:hint="eastAsia"/>
                <w:color w:val="000000"/>
                <w:sz w:val="20"/>
                <w:szCs w:val="20"/>
              </w:rPr>
              <w:t>合计</w:t>
            </w:r>
          </w:p>
        </w:tc>
        <w:tc>
          <w:tcPr>
            <w:tcW w:w="4140" w:type="dxa"/>
            <w:tcBorders>
              <w:top w:val="single" w:sz="4" w:space="0" w:color="auto"/>
              <w:left w:val="single" w:sz="4" w:space="0" w:color="auto"/>
              <w:bottom w:val="single" w:sz="4" w:space="0" w:color="auto"/>
              <w:right w:val="nil"/>
            </w:tcBorders>
            <w:hideMark/>
          </w:tcPr>
          <w:p w14:paraId="51B24B31" w14:textId="77777777" w:rsidR="00963283" w:rsidRPr="00883549" w:rsidRDefault="00963283" w:rsidP="00DF05C0">
            <w:pPr>
              <w:spacing w:line="240" w:lineRule="auto"/>
              <w:ind w:firstLineChars="0" w:firstLine="0"/>
              <w:jc w:val="center"/>
              <w:rPr>
                <w:color w:val="000000"/>
                <w:sz w:val="20"/>
                <w:szCs w:val="20"/>
              </w:rPr>
            </w:pPr>
            <w:r w:rsidRPr="00883549">
              <w:t>100.00%</w:t>
            </w:r>
          </w:p>
        </w:tc>
      </w:tr>
    </w:tbl>
    <w:p w14:paraId="2A8D873A" w14:textId="77777777" w:rsidR="00963283" w:rsidRPr="00883549" w:rsidRDefault="00963283" w:rsidP="00DF05C0">
      <w:pPr>
        <w:spacing w:line="240" w:lineRule="auto"/>
        <w:ind w:firstLineChars="0" w:firstLine="0"/>
        <w:rPr>
          <w:rFonts w:cs="宋体"/>
          <w:i/>
        </w:rPr>
      </w:pPr>
      <w:r w:rsidRPr="00883549">
        <w:rPr>
          <w:rFonts w:cs="宋体" w:hint="eastAsia"/>
          <w:i/>
        </w:rPr>
        <w:t>数据来源：百度在线网络技术（北京）有限公司</w:t>
      </w:r>
    </w:p>
    <w:p w14:paraId="128992D7" w14:textId="77777777" w:rsidR="00963283" w:rsidRPr="00883549" w:rsidRDefault="00963283" w:rsidP="00DF05C0">
      <w:pPr>
        <w:widowControl/>
        <w:spacing w:line="240" w:lineRule="auto"/>
        <w:ind w:firstLineChars="0" w:firstLine="0"/>
        <w:jc w:val="left"/>
        <w:rPr>
          <w:b/>
          <w:szCs w:val="20"/>
        </w:rPr>
      </w:pPr>
      <w:r w:rsidRPr="00883549">
        <w:rPr>
          <w:rFonts w:hint="eastAsia"/>
          <w:b/>
        </w:rPr>
        <w:br w:type="page"/>
      </w:r>
    </w:p>
    <w:p w14:paraId="42D3029E" w14:textId="68B5AD62" w:rsidR="00963283" w:rsidRPr="00883549" w:rsidRDefault="00963283" w:rsidP="00DF05C0">
      <w:pPr>
        <w:pStyle w:val="a4"/>
        <w:spacing w:before="156"/>
      </w:pPr>
      <w:r w:rsidRPr="00883549">
        <w:rPr>
          <w:rFonts w:hint="eastAsia"/>
        </w:rPr>
        <w:lastRenderedPageBreak/>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8</w:t>
      </w:r>
      <w:r w:rsidRPr="00883549">
        <w:fldChar w:fldCharType="end"/>
      </w:r>
      <w:r w:rsidRPr="00883549">
        <w:t xml:space="preserve">  </w:t>
      </w:r>
      <w:r w:rsidRPr="00883549">
        <w:rPr>
          <w:rFonts w:hint="eastAsia"/>
        </w:rPr>
        <w:t>分省网页数</w:t>
      </w:r>
    </w:p>
    <w:tbl>
      <w:tblPr>
        <w:tblW w:w="8295" w:type="dxa"/>
        <w:tblBorders>
          <w:top w:val="sing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1344"/>
        <w:gridCol w:w="1844"/>
        <w:gridCol w:w="1920"/>
        <w:gridCol w:w="1561"/>
        <w:gridCol w:w="1626"/>
      </w:tblGrid>
      <w:tr w:rsidR="00963283" w:rsidRPr="00883549" w14:paraId="1479AEAD" w14:textId="77777777" w:rsidTr="00806A56">
        <w:trPr>
          <w:trHeight w:val="113"/>
        </w:trPr>
        <w:tc>
          <w:tcPr>
            <w:tcW w:w="1344" w:type="dxa"/>
            <w:tcBorders>
              <w:top w:val="double" w:sz="4" w:space="0" w:color="auto"/>
              <w:left w:val="nil"/>
              <w:bottom w:val="single" w:sz="4" w:space="0" w:color="auto"/>
              <w:right w:val="single" w:sz="4" w:space="0" w:color="auto"/>
            </w:tcBorders>
            <w:vAlign w:val="bottom"/>
          </w:tcPr>
          <w:p w14:paraId="3418504D" w14:textId="77777777" w:rsidR="00963283" w:rsidRPr="00883549" w:rsidRDefault="00963283" w:rsidP="00DF05C0">
            <w:pPr>
              <w:spacing w:line="240" w:lineRule="auto"/>
              <w:ind w:firstLineChars="0" w:firstLine="0"/>
              <w:jc w:val="center"/>
              <w:rPr>
                <w:sz w:val="20"/>
                <w:szCs w:val="20"/>
              </w:rPr>
            </w:pPr>
          </w:p>
        </w:tc>
        <w:tc>
          <w:tcPr>
            <w:tcW w:w="1844" w:type="dxa"/>
            <w:tcBorders>
              <w:top w:val="double" w:sz="4" w:space="0" w:color="auto"/>
              <w:left w:val="single" w:sz="4" w:space="0" w:color="auto"/>
              <w:bottom w:val="single" w:sz="4" w:space="0" w:color="auto"/>
              <w:right w:val="single" w:sz="4" w:space="0" w:color="auto"/>
            </w:tcBorders>
            <w:vAlign w:val="bottom"/>
            <w:hideMark/>
          </w:tcPr>
          <w:p w14:paraId="23CD58D7"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去</w:t>
            </w:r>
            <w:proofErr w:type="gramStart"/>
            <w:r w:rsidRPr="00883549">
              <w:rPr>
                <w:rFonts w:hint="eastAsia"/>
                <w:b/>
                <w:color w:val="000000"/>
                <w:kern w:val="0"/>
                <w:sz w:val="20"/>
                <w:szCs w:val="20"/>
              </w:rPr>
              <w:t>重之后</w:t>
            </w:r>
            <w:proofErr w:type="gramEnd"/>
            <w:r w:rsidRPr="00883549">
              <w:rPr>
                <w:rFonts w:hint="eastAsia"/>
                <w:b/>
                <w:color w:val="000000"/>
                <w:kern w:val="0"/>
                <w:sz w:val="20"/>
                <w:szCs w:val="20"/>
              </w:rPr>
              <w:t>网页总数</w:t>
            </w:r>
          </w:p>
        </w:tc>
        <w:tc>
          <w:tcPr>
            <w:tcW w:w="1920" w:type="dxa"/>
            <w:tcBorders>
              <w:top w:val="double" w:sz="4" w:space="0" w:color="auto"/>
              <w:left w:val="single" w:sz="4" w:space="0" w:color="auto"/>
              <w:bottom w:val="single" w:sz="4" w:space="0" w:color="auto"/>
              <w:right w:val="single" w:sz="4" w:space="0" w:color="auto"/>
            </w:tcBorders>
            <w:vAlign w:val="bottom"/>
            <w:hideMark/>
          </w:tcPr>
          <w:p w14:paraId="17D5F2CB"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静态</w:t>
            </w:r>
          </w:p>
        </w:tc>
        <w:tc>
          <w:tcPr>
            <w:tcW w:w="1561" w:type="dxa"/>
            <w:tcBorders>
              <w:top w:val="double" w:sz="4" w:space="0" w:color="auto"/>
              <w:left w:val="single" w:sz="4" w:space="0" w:color="auto"/>
              <w:bottom w:val="single" w:sz="4" w:space="0" w:color="auto"/>
              <w:right w:val="single" w:sz="4" w:space="0" w:color="auto"/>
            </w:tcBorders>
            <w:vAlign w:val="bottom"/>
            <w:hideMark/>
          </w:tcPr>
          <w:p w14:paraId="05D0228D"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动态</w:t>
            </w:r>
          </w:p>
        </w:tc>
        <w:tc>
          <w:tcPr>
            <w:tcW w:w="1626" w:type="dxa"/>
            <w:tcBorders>
              <w:top w:val="double" w:sz="4" w:space="0" w:color="auto"/>
              <w:left w:val="single" w:sz="4" w:space="0" w:color="auto"/>
              <w:bottom w:val="single" w:sz="4" w:space="0" w:color="auto"/>
              <w:right w:val="nil"/>
            </w:tcBorders>
            <w:vAlign w:val="bottom"/>
            <w:hideMark/>
          </w:tcPr>
          <w:p w14:paraId="1CCA35AB" w14:textId="77777777" w:rsidR="00963283" w:rsidRPr="00883549" w:rsidRDefault="00963283" w:rsidP="00DF05C0">
            <w:pPr>
              <w:autoSpaceDE w:val="0"/>
              <w:autoSpaceDN w:val="0"/>
              <w:adjustRightInd w:val="0"/>
              <w:spacing w:line="240" w:lineRule="auto"/>
              <w:ind w:firstLineChars="0" w:firstLine="0"/>
              <w:jc w:val="center"/>
              <w:rPr>
                <w:b/>
                <w:color w:val="000000"/>
                <w:kern w:val="0"/>
                <w:sz w:val="20"/>
                <w:szCs w:val="20"/>
              </w:rPr>
            </w:pPr>
            <w:r w:rsidRPr="00883549">
              <w:rPr>
                <w:rFonts w:hint="eastAsia"/>
                <w:b/>
                <w:color w:val="000000"/>
                <w:kern w:val="0"/>
                <w:sz w:val="20"/>
                <w:szCs w:val="20"/>
              </w:rPr>
              <w:t>静、动态比例</w:t>
            </w:r>
          </w:p>
        </w:tc>
      </w:tr>
      <w:tr w:rsidR="00963283" w:rsidRPr="00883549" w14:paraId="64211116"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1B2ED640"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北京</w:t>
            </w:r>
          </w:p>
        </w:tc>
        <w:tc>
          <w:tcPr>
            <w:tcW w:w="1844" w:type="dxa"/>
            <w:tcBorders>
              <w:top w:val="single" w:sz="4" w:space="0" w:color="auto"/>
              <w:left w:val="single" w:sz="4" w:space="0" w:color="auto"/>
              <w:bottom w:val="single" w:sz="4" w:space="0" w:color="auto"/>
              <w:right w:val="single" w:sz="4" w:space="0" w:color="auto"/>
            </w:tcBorders>
            <w:vAlign w:val="center"/>
            <w:hideMark/>
          </w:tcPr>
          <w:p w14:paraId="6EDE1FF3" w14:textId="77777777" w:rsidR="00963283" w:rsidRPr="00883549" w:rsidRDefault="00963283" w:rsidP="00700B68">
            <w:pPr>
              <w:spacing w:line="240" w:lineRule="auto"/>
              <w:ind w:firstLineChars="0" w:firstLine="0"/>
              <w:jc w:val="right"/>
              <w:rPr>
                <w:color w:val="000000"/>
                <w:szCs w:val="21"/>
              </w:rPr>
            </w:pPr>
            <w:r w:rsidRPr="00883549">
              <w:rPr>
                <w:rFonts w:eastAsia="等线"/>
                <w:color w:val="000000"/>
                <w:szCs w:val="21"/>
              </w:rPr>
              <w:t xml:space="preserve">131885700214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A7CB12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83434759634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7CA4F30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48450940580 </w:t>
            </w:r>
          </w:p>
        </w:tc>
        <w:tc>
          <w:tcPr>
            <w:tcW w:w="1626" w:type="dxa"/>
            <w:tcBorders>
              <w:top w:val="single" w:sz="4" w:space="0" w:color="auto"/>
              <w:left w:val="single" w:sz="4" w:space="0" w:color="auto"/>
              <w:bottom w:val="single" w:sz="4" w:space="0" w:color="auto"/>
              <w:right w:val="nil"/>
            </w:tcBorders>
            <w:vAlign w:val="center"/>
            <w:hideMark/>
          </w:tcPr>
          <w:p w14:paraId="5F0BD61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1.72</w:t>
            </w:r>
          </w:p>
        </w:tc>
      </w:tr>
      <w:tr w:rsidR="00963283" w:rsidRPr="00883549" w14:paraId="2AC4B557"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639965F0"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广东</w:t>
            </w:r>
          </w:p>
        </w:tc>
        <w:tc>
          <w:tcPr>
            <w:tcW w:w="1844" w:type="dxa"/>
            <w:tcBorders>
              <w:top w:val="single" w:sz="4" w:space="0" w:color="auto"/>
              <w:left w:val="single" w:sz="4" w:space="0" w:color="auto"/>
              <w:bottom w:val="single" w:sz="4" w:space="0" w:color="auto"/>
              <w:right w:val="single" w:sz="4" w:space="0" w:color="auto"/>
            </w:tcBorders>
            <w:vAlign w:val="center"/>
            <w:hideMark/>
          </w:tcPr>
          <w:p w14:paraId="0EE8861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46170854937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096C513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31122241508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1B75257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15048613429 </w:t>
            </w:r>
          </w:p>
        </w:tc>
        <w:tc>
          <w:tcPr>
            <w:tcW w:w="1626" w:type="dxa"/>
            <w:tcBorders>
              <w:top w:val="single" w:sz="4" w:space="0" w:color="auto"/>
              <w:left w:val="single" w:sz="4" w:space="0" w:color="auto"/>
              <w:bottom w:val="single" w:sz="4" w:space="0" w:color="auto"/>
              <w:right w:val="nil"/>
            </w:tcBorders>
            <w:vAlign w:val="center"/>
            <w:hideMark/>
          </w:tcPr>
          <w:p w14:paraId="782B28A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2.07</w:t>
            </w:r>
          </w:p>
        </w:tc>
      </w:tr>
      <w:tr w:rsidR="00963283" w:rsidRPr="00883549" w14:paraId="6FD04DF1"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76D9682"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浙江</w:t>
            </w:r>
          </w:p>
        </w:tc>
        <w:tc>
          <w:tcPr>
            <w:tcW w:w="1844" w:type="dxa"/>
            <w:tcBorders>
              <w:top w:val="single" w:sz="4" w:space="0" w:color="auto"/>
              <w:left w:val="single" w:sz="4" w:space="0" w:color="auto"/>
              <w:bottom w:val="single" w:sz="4" w:space="0" w:color="auto"/>
              <w:right w:val="single" w:sz="4" w:space="0" w:color="auto"/>
            </w:tcBorders>
            <w:vAlign w:val="center"/>
            <w:hideMark/>
          </w:tcPr>
          <w:p w14:paraId="2233D325"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42801708843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937E4B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30324081947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04E3C1D"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12477626896 </w:t>
            </w:r>
          </w:p>
        </w:tc>
        <w:tc>
          <w:tcPr>
            <w:tcW w:w="1626" w:type="dxa"/>
            <w:tcBorders>
              <w:top w:val="single" w:sz="4" w:space="0" w:color="auto"/>
              <w:left w:val="single" w:sz="4" w:space="0" w:color="auto"/>
              <w:bottom w:val="single" w:sz="4" w:space="0" w:color="auto"/>
              <w:right w:val="nil"/>
            </w:tcBorders>
            <w:vAlign w:val="center"/>
            <w:hideMark/>
          </w:tcPr>
          <w:p w14:paraId="4464F32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2.43</w:t>
            </w:r>
          </w:p>
        </w:tc>
      </w:tr>
      <w:tr w:rsidR="00963283" w:rsidRPr="00883549" w14:paraId="3C2A302F"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254B1AA7"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上海</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D4A352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25536694178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2E5499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18515633536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214529C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7021060642 </w:t>
            </w:r>
          </w:p>
        </w:tc>
        <w:tc>
          <w:tcPr>
            <w:tcW w:w="1626" w:type="dxa"/>
            <w:tcBorders>
              <w:top w:val="single" w:sz="4" w:space="0" w:color="auto"/>
              <w:left w:val="single" w:sz="4" w:space="0" w:color="auto"/>
              <w:bottom w:val="single" w:sz="4" w:space="0" w:color="auto"/>
              <w:right w:val="nil"/>
            </w:tcBorders>
            <w:vAlign w:val="center"/>
            <w:hideMark/>
          </w:tcPr>
          <w:p w14:paraId="756198A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2.64</w:t>
            </w:r>
          </w:p>
        </w:tc>
      </w:tr>
      <w:tr w:rsidR="00963283" w:rsidRPr="00883549" w14:paraId="496680A8"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39875C1B"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河南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18E55A4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21671183883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1C4B01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17135800035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61A4C7A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4535383848 </w:t>
            </w:r>
          </w:p>
        </w:tc>
        <w:tc>
          <w:tcPr>
            <w:tcW w:w="1626" w:type="dxa"/>
            <w:tcBorders>
              <w:top w:val="single" w:sz="4" w:space="0" w:color="auto"/>
              <w:left w:val="single" w:sz="4" w:space="0" w:color="auto"/>
              <w:bottom w:val="single" w:sz="4" w:space="0" w:color="auto"/>
              <w:right w:val="nil"/>
            </w:tcBorders>
            <w:vAlign w:val="center"/>
            <w:hideMark/>
          </w:tcPr>
          <w:p w14:paraId="098B8B2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3.78</w:t>
            </w:r>
          </w:p>
        </w:tc>
      </w:tr>
      <w:tr w:rsidR="00963283" w:rsidRPr="00883549" w14:paraId="7FD355A0"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7C6281E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江苏</w:t>
            </w:r>
          </w:p>
        </w:tc>
        <w:tc>
          <w:tcPr>
            <w:tcW w:w="1844" w:type="dxa"/>
            <w:tcBorders>
              <w:top w:val="single" w:sz="4" w:space="0" w:color="auto"/>
              <w:left w:val="single" w:sz="4" w:space="0" w:color="auto"/>
              <w:bottom w:val="single" w:sz="4" w:space="0" w:color="auto"/>
              <w:right w:val="single" w:sz="4" w:space="0" w:color="auto"/>
            </w:tcBorders>
            <w:vAlign w:val="center"/>
            <w:hideMark/>
          </w:tcPr>
          <w:p w14:paraId="6A1F333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15721485295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9FCC82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9340550655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0198689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6380934640 </w:t>
            </w:r>
          </w:p>
        </w:tc>
        <w:tc>
          <w:tcPr>
            <w:tcW w:w="1626" w:type="dxa"/>
            <w:tcBorders>
              <w:top w:val="single" w:sz="4" w:space="0" w:color="auto"/>
              <w:left w:val="single" w:sz="4" w:space="0" w:color="auto"/>
              <w:bottom w:val="single" w:sz="4" w:space="0" w:color="auto"/>
              <w:right w:val="nil"/>
            </w:tcBorders>
            <w:vAlign w:val="center"/>
            <w:hideMark/>
          </w:tcPr>
          <w:p w14:paraId="4EF09D6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1.46</w:t>
            </w:r>
          </w:p>
        </w:tc>
      </w:tr>
      <w:tr w:rsidR="00963283" w:rsidRPr="00883549" w14:paraId="16597454"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6988E54A"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河北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3D145FD"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13681899593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E76C949"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10174703161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E14CF3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3507196432 </w:t>
            </w:r>
          </w:p>
        </w:tc>
        <w:tc>
          <w:tcPr>
            <w:tcW w:w="1626" w:type="dxa"/>
            <w:tcBorders>
              <w:top w:val="single" w:sz="4" w:space="0" w:color="auto"/>
              <w:left w:val="single" w:sz="4" w:space="0" w:color="auto"/>
              <w:bottom w:val="single" w:sz="4" w:space="0" w:color="auto"/>
              <w:right w:val="nil"/>
            </w:tcBorders>
            <w:vAlign w:val="center"/>
            <w:hideMark/>
          </w:tcPr>
          <w:p w14:paraId="3F5E0E5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2.90</w:t>
            </w:r>
          </w:p>
        </w:tc>
      </w:tr>
      <w:tr w:rsidR="00963283" w:rsidRPr="00883549" w14:paraId="7A6E4AF5"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00D087F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福建</w:t>
            </w:r>
          </w:p>
        </w:tc>
        <w:tc>
          <w:tcPr>
            <w:tcW w:w="1844" w:type="dxa"/>
            <w:tcBorders>
              <w:top w:val="single" w:sz="4" w:space="0" w:color="auto"/>
              <w:left w:val="single" w:sz="4" w:space="0" w:color="auto"/>
              <w:bottom w:val="single" w:sz="4" w:space="0" w:color="auto"/>
              <w:right w:val="single" w:sz="4" w:space="0" w:color="auto"/>
            </w:tcBorders>
            <w:vAlign w:val="center"/>
            <w:hideMark/>
          </w:tcPr>
          <w:p w14:paraId="5AFDEE11"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10383398655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AA2F75D"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7810398773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8F8936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2572999882 </w:t>
            </w:r>
          </w:p>
        </w:tc>
        <w:tc>
          <w:tcPr>
            <w:tcW w:w="1626" w:type="dxa"/>
            <w:tcBorders>
              <w:top w:val="single" w:sz="4" w:space="0" w:color="auto"/>
              <w:left w:val="single" w:sz="4" w:space="0" w:color="auto"/>
              <w:bottom w:val="single" w:sz="4" w:space="0" w:color="auto"/>
              <w:right w:val="nil"/>
            </w:tcBorders>
            <w:vAlign w:val="center"/>
            <w:hideMark/>
          </w:tcPr>
          <w:p w14:paraId="333B065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3.04</w:t>
            </w:r>
          </w:p>
        </w:tc>
      </w:tr>
      <w:tr w:rsidR="00963283" w:rsidRPr="00883549" w14:paraId="37472ACB"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743E8AAB"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山东</w:t>
            </w:r>
          </w:p>
        </w:tc>
        <w:tc>
          <w:tcPr>
            <w:tcW w:w="1844" w:type="dxa"/>
            <w:tcBorders>
              <w:top w:val="single" w:sz="4" w:space="0" w:color="auto"/>
              <w:left w:val="single" w:sz="4" w:space="0" w:color="auto"/>
              <w:bottom w:val="single" w:sz="4" w:space="0" w:color="auto"/>
              <w:right w:val="single" w:sz="4" w:space="0" w:color="auto"/>
            </w:tcBorders>
            <w:vAlign w:val="center"/>
            <w:hideMark/>
          </w:tcPr>
          <w:p w14:paraId="1E5AB11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6959051460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184899A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4640530475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43B241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2318520985 </w:t>
            </w:r>
          </w:p>
        </w:tc>
        <w:tc>
          <w:tcPr>
            <w:tcW w:w="1626" w:type="dxa"/>
            <w:tcBorders>
              <w:top w:val="single" w:sz="4" w:space="0" w:color="auto"/>
              <w:left w:val="single" w:sz="4" w:space="0" w:color="auto"/>
              <w:bottom w:val="single" w:sz="4" w:space="0" w:color="auto"/>
              <w:right w:val="nil"/>
            </w:tcBorders>
            <w:vAlign w:val="center"/>
            <w:hideMark/>
          </w:tcPr>
          <w:p w14:paraId="5BE33A7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2.00</w:t>
            </w:r>
          </w:p>
        </w:tc>
      </w:tr>
      <w:tr w:rsidR="00963283" w:rsidRPr="00883549" w14:paraId="18539CF2"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0418ABB"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四川</w:t>
            </w:r>
          </w:p>
        </w:tc>
        <w:tc>
          <w:tcPr>
            <w:tcW w:w="1844" w:type="dxa"/>
            <w:tcBorders>
              <w:top w:val="single" w:sz="4" w:space="0" w:color="auto"/>
              <w:left w:val="single" w:sz="4" w:space="0" w:color="auto"/>
              <w:bottom w:val="single" w:sz="4" w:space="0" w:color="auto"/>
              <w:right w:val="single" w:sz="4" w:space="0" w:color="auto"/>
            </w:tcBorders>
            <w:vAlign w:val="center"/>
            <w:hideMark/>
          </w:tcPr>
          <w:p w14:paraId="2D7411B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6156038225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8D91F0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4158626822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1C893A0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1997411403 </w:t>
            </w:r>
          </w:p>
        </w:tc>
        <w:tc>
          <w:tcPr>
            <w:tcW w:w="1626" w:type="dxa"/>
            <w:tcBorders>
              <w:top w:val="single" w:sz="4" w:space="0" w:color="auto"/>
              <w:left w:val="single" w:sz="4" w:space="0" w:color="auto"/>
              <w:bottom w:val="single" w:sz="4" w:space="0" w:color="auto"/>
              <w:right w:val="nil"/>
            </w:tcBorders>
            <w:vAlign w:val="center"/>
            <w:hideMark/>
          </w:tcPr>
          <w:p w14:paraId="5784AFA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2.08</w:t>
            </w:r>
          </w:p>
        </w:tc>
      </w:tr>
      <w:tr w:rsidR="00963283" w:rsidRPr="00883549" w14:paraId="42794F1E"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AB8AC6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天津</w:t>
            </w:r>
          </w:p>
        </w:tc>
        <w:tc>
          <w:tcPr>
            <w:tcW w:w="1844" w:type="dxa"/>
            <w:tcBorders>
              <w:top w:val="single" w:sz="4" w:space="0" w:color="auto"/>
              <w:left w:val="single" w:sz="4" w:space="0" w:color="auto"/>
              <w:bottom w:val="single" w:sz="4" w:space="0" w:color="auto"/>
              <w:right w:val="single" w:sz="4" w:space="0" w:color="auto"/>
            </w:tcBorders>
            <w:vAlign w:val="center"/>
            <w:hideMark/>
          </w:tcPr>
          <w:p w14:paraId="79B9F57A"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5979820345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6E0B4D4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3916506041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42A024F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2063314304 </w:t>
            </w:r>
          </w:p>
        </w:tc>
        <w:tc>
          <w:tcPr>
            <w:tcW w:w="1626" w:type="dxa"/>
            <w:tcBorders>
              <w:top w:val="single" w:sz="4" w:space="0" w:color="auto"/>
              <w:left w:val="single" w:sz="4" w:space="0" w:color="auto"/>
              <w:bottom w:val="single" w:sz="4" w:space="0" w:color="auto"/>
              <w:right w:val="nil"/>
            </w:tcBorders>
            <w:vAlign w:val="center"/>
            <w:hideMark/>
          </w:tcPr>
          <w:p w14:paraId="14B6C39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1.90</w:t>
            </w:r>
          </w:p>
        </w:tc>
      </w:tr>
      <w:tr w:rsidR="00963283" w:rsidRPr="00883549" w14:paraId="24E54D9A"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2DD09A4"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山西</w:t>
            </w:r>
          </w:p>
        </w:tc>
        <w:tc>
          <w:tcPr>
            <w:tcW w:w="1844" w:type="dxa"/>
            <w:tcBorders>
              <w:top w:val="single" w:sz="4" w:space="0" w:color="auto"/>
              <w:left w:val="single" w:sz="4" w:space="0" w:color="auto"/>
              <w:bottom w:val="single" w:sz="4" w:space="0" w:color="auto"/>
              <w:right w:val="single" w:sz="4" w:space="0" w:color="auto"/>
            </w:tcBorders>
            <w:vAlign w:val="center"/>
            <w:hideMark/>
          </w:tcPr>
          <w:p w14:paraId="34C7A6F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4052853908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6A5CB85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3057483488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0218589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995370420 </w:t>
            </w:r>
          </w:p>
        </w:tc>
        <w:tc>
          <w:tcPr>
            <w:tcW w:w="1626" w:type="dxa"/>
            <w:tcBorders>
              <w:top w:val="single" w:sz="4" w:space="0" w:color="auto"/>
              <w:left w:val="single" w:sz="4" w:space="0" w:color="auto"/>
              <w:bottom w:val="single" w:sz="4" w:space="0" w:color="auto"/>
              <w:right w:val="nil"/>
            </w:tcBorders>
            <w:vAlign w:val="center"/>
            <w:hideMark/>
          </w:tcPr>
          <w:p w14:paraId="7B0C60A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3.07</w:t>
            </w:r>
          </w:p>
        </w:tc>
      </w:tr>
      <w:tr w:rsidR="00963283" w:rsidRPr="00883549" w14:paraId="1910A0BC"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0BDED076"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辽宁</w:t>
            </w:r>
          </w:p>
        </w:tc>
        <w:tc>
          <w:tcPr>
            <w:tcW w:w="1844" w:type="dxa"/>
            <w:tcBorders>
              <w:top w:val="single" w:sz="4" w:space="0" w:color="auto"/>
              <w:left w:val="single" w:sz="4" w:space="0" w:color="auto"/>
              <w:bottom w:val="single" w:sz="4" w:space="0" w:color="auto"/>
              <w:right w:val="single" w:sz="4" w:space="0" w:color="auto"/>
            </w:tcBorders>
            <w:vAlign w:val="center"/>
            <w:hideMark/>
          </w:tcPr>
          <w:p w14:paraId="7DEFE53A"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3270836980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7739E245"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2370773907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02AA692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900063073 </w:t>
            </w:r>
          </w:p>
        </w:tc>
        <w:tc>
          <w:tcPr>
            <w:tcW w:w="1626" w:type="dxa"/>
            <w:tcBorders>
              <w:top w:val="single" w:sz="4" w:space="0" w:color="auto"/>
              <w:left w:val="single" w:sz="4" w:space="0" w:color="auto"/>
              <w:bottom w:val="single" w:sz="4" w:space="0" w:color="auto"/>
              <w:right w:val="nil"/>
            </w:tcBorders>
            <w:vAlign w:val="center"/>
            <w:hideMark/>
          </w:tcPr>
          <w:p w14:paraId="5E91C3C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2.63</w:t>
            </w:r>
          </w:p>
        </w:tc>
      </w:tr>
      <w:tr w:rsidR="00963283" w:rsidRPr="00883549" w14:paraId="7D4C2FDA"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2DF304F2"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湖北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5F1177AD"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3236358956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C2917C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2069562963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0F82887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1166795993 </w:t>
            </w:r>
          </w:p>
        </w:tc>
        <w:tc>
          <w:tcPr>
            <w:tcW w:w="1626" w:type="dxa"/>
            <w:tcBorders>
              <w:top w:val="single" w:sz="4" w:space="0" w:color="auto"/>
              <w:left w:val="single" w:sz="4" w:space="0" w:color="auto"/>
              <w:bottom w:val="single" w:sz="4" w:space="0" w:color="auto"/>
              <w:right w:val="nil"/>
            </w:tcBorders>
            <w:vAlign w:val="center"/>
            <w:hideMark/>
          </w:tcPr>
          <w:p w14:paraId="1DB9D5C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1.77</w:t>
            </w:r>
          </w:p>
        </w:tc>
      </w:tr>
      <w:tr w:rsidR="00963283" w:rsidRPr="00883549" w14:paraId="3ED1B0B1"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6ED4AD3D"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安徽</w:t>
            </w:r>
          </w:p>
        </w:tc>
        <w:tc>
          <w:tcPr>
            <w:tcW w:w="1844" w:type="dxa"/>
            <w:tcBorders>
              <w:top w:val="single" w:sz="4" w:space="0" w:color="auto"/>
              <w:left w:val="single" w:sz="4" w:space="0" w:color="auto"/>
              <w:bottom w:val="single" w:sz="4" w:space="0" w:color="auto"/>
              <w:right w:val="single" w:sz="4" w:space="0" w:color="auto"/>
            </w:tcBorders>
            <w:vAlign w:val="center"/>
            <w:hideMark/>
          </w:tcPr>
          <w:p w14:paraId="7006DE7D"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3092887070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2925FD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2375967127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547298E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716919943 </w:t>
            </w:r>
          </w:p>
        </w:tc>
        <w:tc>
          <w:tcPr>
            <w:tcW w:w="1626" w:type="dxa"/>
            <w:tcBorders>
              <w:top w:val="single" w:sz="4" w:space="0" w:color="auto"/>
              <w:left w:val="single" w:sz="4" w:space="0" w:color="auto"/>
              <w:bottom w:val="single" w:sz="4" w:space="0" w:color="auto"/>
              <w:right w:val="nil"/>
            </w:tcBorders>
            <w:vAlign w:val="center"/>
            <w:hideMark/>
          </w:tcPr>
          <w:p w14:paraId="4B600CA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3.31</w:t>
            </w:r>
          </w:p>
        </w:tc>
      </w:tr>
      <w:tr w:rsidR="00963283" w:rsidRPr="00883549" w14:paraId="01CDF0BA"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0D744A3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江西</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15030F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2835548230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C735FC7"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2321081515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12E2C49"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514466715 </w:t>
            </w:r>
          </w:p>
        </w:tc>
        <w:tc>
          <w:tcPr>
            <w:tcW w:w="1626" w:type="dxa"/>
            <w:tcBorders>
              <w:top w:val="single" w:sz="4" w:space="0" w:color="auto"/>
              <w:left w:val="single" w:sz="4" w:space="0" w:color="auto"/>
              <w:bottom w:val="single" w:sz="4" w:space="0" w:color="auto"/>
              <w:right w:val="nil"/>
            </w:tcBorders>
            <w:vAlign w:val="center"/>
            <w:hideMark/>
          </w:tcPr>
          <w:p w14:paraId="5365C1F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4.51</w:t>
            </w:r>
          </w:p>
        </w:tc>
      </w:tr>
      <w:tr w:rsidR="00963283" w:rsidRPr="00883549" w14:paraId="2B672ABE"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498CF8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广西</w:t>
            </w:r>
          </w:p>
        </w:tc>
        <w:tc>
          <w:tcPr>
            <w:tcW w:w="1844" w:type="dxa"/>
            <w:tcBorders>
              <w:top w:val="single" w:sz="4" w:space="0" w:color="auto"/>
              <w:left w:val="single" w:sz="4" w:space="0" w:color="auto"/>
              <w:bottom w:val="single" w:sz="4" w:space="0" w:color="auto"/>
              <w:right w:val="single" w:sz="4" w:space="0" w:color="auto"/>
            </w:tcBorders>
            <w:vAlign w:val="center"/>
            <w:hideMark/>
          </w:tcPr>
          <w:p w14:paraId="055F7F71"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2608351433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3BA8B80A"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1949662676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52A934F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658688757 </w:t>
            </w:r>
          </w:p>
        </w:tc>
        <w:tc>
          <w:tcPr>
            <w:tcW w:w="1626" w:type="dxa"/>
            <w:tcBorders>
              <w:top w:val="single" w:sz="4" w:space="0" w:color="auto"/>
              <w:left w:val="single" w:sz="4" w:space="0" w:color="auto"/>
              <w:bottom w:val="single" w:sz="4" w:space="0" w:color="auto"/>
              <w:right w:val="nil"/>
            </w:tcBorders>
            <w:vAlign w:val="center"/>
            <w:hideMark/>
          </w:tcPr>
          <w:p w14:paraId="4062DA8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2.96</w:t>
            </w:r>
          </w:p>
        </w:tc>
      </w:tr>
      <w:tr w:rsidR="00963283" w:rsidRPr="00883549" w14:paraId="7F502A17"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2FDF747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吉林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2A84EBD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2045740535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857E6A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1435782702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6F37745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609957833 </w:t>
            </w:r>
          </w:p>
        </w:tc>
        <w:tc>
          <w:tcPr>
            <w:tcW w:w="1626" w:type="dxa"/>
            <w:tcBorders>
              <w:top w:val="single" w:sz="4" w:space="0" w:color="auto"/>
              <w:left w:val="single" w:sz="4" w:space="0" w:color="auto"/>
              <w:bottom w:val="single" w:sz="4" w:space="0" w:color="auto"/>
              <w:right w:val="nil"/>
            </w:tcBorders>
            <w:vAlign w:val="center"/>
            <w:hideMark/>
          </w:tcPr>
          <w:p w14:paraId="3D7652B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2.35</w:t>
            </w:r>
          </w:p>
        </w:tc>
      </w:tr>
      <w:tr w:rsidR="00963283" w:rsidRPr="00883549" w14:paraId="6BA5241F"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16BBEF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湖南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5D8A31C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2032994216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19A522B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1402984545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6F30DA5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630009671 </w:t>
            </w:r>
          </w:p>
        </w:tc>
        <w:tc>
          <w:tcPr>
            <w:tcW w:w="1626" w:type="dxa"/>
            <w:tcBorders>
              <w:top w:val="single" w:sz="4" w:space="0" w:color="auto"/>
              <w:left w:val="single" w:sz="4" w:space="0" w:color="auto"/>
              <w:bottom w:val="single" w:sz="4" w:space="0" w:color="auto"/>
              <w:right w:val="nil"/>
            </w:tcBorders>
            <w:vAlign w:val="center"/>
            <w:hideMark/>
          </w:tcPr>
          <w:p w14:paraId="4035D12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2.23</w:t>
            </w:r>
          </w:p>
        </w:tc>
      </w:tr>
      <w:tr w:rsidR="00963283" w:rsidRPr="00883549" w14:paraId="048DE0E0"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3967B57E"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海南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5AAA82E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1910669550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A6CD9D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1541727327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1CEE0BF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368942223 </w:t>
            </w:r>
          </w:p>
        </w:tc>
        <w:tc>
          <w:tcPr>
            <w:tcW w:w="1626" w:type="dxa"/>
            <w:tcBorders>
              <w:top w:val="single" w:sz="4" w:space="0" w:color="auto"/>
              <w:left w:val="single" w:sz="4" w:space="0" w:color="auto"/>
              <w:bottom w:val="single" w:sz="4" w:space="0" w:color="auto"/>
              <w:right w:val="nil"/>
            </w:tcBorders>
            <w:vAlign w:val="center"/>
            <w:hideMark/>
          </w:tcPr>
          <w:p w14:paraId="734DA3B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4.18</w:t>
            </w:r>
          </w:p>
        </w:tc>
      </w:tr>
      <w:tr w:rsidR="00963283" w:rsidRPr="00883549" w14:paraId="3E50E5A7"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1F8929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陕西</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81BB06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1828362120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694C00B7"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1119804919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23C4526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708557201 </w:t>
            </w:r>
          </w:p>
        </w:tc>
        <w:tc>
          <w:tcPr>
            <w:tcW w:w="1626" w:type="dxa"/>
            <w:tcBorders>
              <w:top w:val="single" w:sz="4" w:space="0" w:color="auto"/>
              <w:left w:val="single" w:sz="4" w:space="0" w:color="auto"/>
              <w:bottom w:val="single" w:sz="4" w:space="0" w:color="auto"/>
              <w:right w:val="nil"/>
            </w:tcBorders>
            <w:vAlign w:val="center"/>
            <w:hideMark/>
          </w:tcPr>
          <w:p w14:paraId="3D9954A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1.58</w:t>
            </w:r>
          </w:p>
        </w:tc>
      </w:tr>
      <w:tr w:rsidR="00963283" w:rsidRPr="00883549" w14:paraId="3ABEB385"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0871BD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云南</w:t>
            </w:r>
          </w:p>
        </w:tc>
        <w:tc>
          <w:tcPr>
            <w:tcW w:w="1844" w:type="dxa"/>
            <w:tcBorders>
              <w:top w:val="single" w:sz="4" w:space="0" w:color="auto"/>
              <w:left w:val="single" w:sz="4" w:space="0" w:color="auto"/>
              <w:bottom w:val="single" w:sz="4" w:space="0" w:color="auto"/>
              <w:right w:val="single" w:sz="4" w:space="0" w:color="auto"/>
            </w:tcBorders>
            <w:vAlign w:val="center"/>
            <w:hideMark/>
          </w:tcPr>
          <w:p w14:paraId="1A44280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1812863690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3C15AD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1237943745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6BC75F1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574919945 </w:t>
            </w:r>
          </w:p>
        </w:tc>
        <w:tc>
          <w:tcPr>
            <w:tcW w:w="1626" w:type="dxa"/>
            <w:tcBorders>
              <w:top w:val="single" w:sz="4" w:space="0" w:color="auto"/>
              <w:left w:val="single" w:sz="4" w:space="0" w:color="auto"/>
              <w:bottom w:val="single" w:sz="4" w:space="0" w:color="auto"/>
              <w:right w:val="nil"/>
            </w:tcBorders>
            <w:vAlign w:val="center"/>
            <w:hideMark/>
          </w:tcPr>
          <w:p w14:paraId="5A9900C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2.15</w:t>
            </w:r>
          </w:p>
        </w:tc>
      </w:tr>
      <w:tr w:rsidR="00963283" w:rsidRPr="00883549" w14:paraId="6B20D6F2"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0F9D320"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黑龙江</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B255C59"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1802659608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7354A77B"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1433989130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11AA222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368670478 </w:t>
            </w:r>
          </w:p>
        </w:tc>
        <w:tc>
          <w:tcPr>
            <w:tcW w:w="1626" w:type="dxa"/>
            <w:tcBorders>
              <w:top w:val="single" w:sz="4" w:space="0" w:color="auto"/>
              <w:left w:val="single" w:sz="4" w:space="0" w:color="auto"/>
              <w:bottom w:val="single" w:sz="4" w:space="0" w:color="auto"/>
              <w:right w:val="nil"/>
            </w:tcBorders>
            <w:vAlign w:val="center"/>
            <w:hideMark/>
          </w:tcPr>
          <w:p w14:paraId="46EC1CF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3.89</w:t>
            </w:r>
          </w:p>
        </w:tc>
      </w:tr>
      <w:tr w:rsidR="00963283" w:rsidRPr="00883549" w14:paraId="5662E1BD"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65E2F53A"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重庆</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EE6A0E3"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593552449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00B7171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378578750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0AFE3D34"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214973699 </w:t>
            </w:r>
          </w:p>
        </w:tc>
        <w:tc>
          <w:tcPr>
            <w:tcW w:w="1626" w:type="dxa"/>
            <w:tcBorders>
              <w:top w:val="single" w:sz="4" w:space="0" w:color="auto"/>
              <w:left w:val="single" w:sz="4" w:space="0" w:color="auto"/>
              <w:bottom w:val="single" w:sz="4" w:space="0" w:color="auto"/>
              <w:right w:val="nil"/>
            </w:tcBorders>
            <w:vAlign w:val="center"/>
            <w:hideMark/>
          </w:tcPr>
          <w:p w14:paraId="567EB7E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1.76</w:t>
            </w:r>
          </w:p>
        </w:tc>
      </w:tr>
      <w:tr w:rsidR="00963283" w:rsidRPr="00883549" w14:paraId="02A68B4A"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2A7B01B4"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内蒙古</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BFD1B66"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224539936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810FD0F"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125413129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4EC8FC9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99126807 </w:t>
            </w:r>
          </w:p>
        </w:tc>
        <w:tc>
          <w:tcPr>
            <w:tcW w:w="1626" w:type="dxa"/>
            <w:tcBorders>
              <w:top w:val="single" w:sz="4" w:space="0" w:color="auto"/>
              <w:left w:val="single" w:sz="4" w:space="0" w:color="auto"/>
              <w:bottom w:val="single" w:sz="4" w:space="0" w:color="auto"/>
              <w:right w:val="nil"/>
            </w:tcBorders>
            <w:vAlign w:val="center"/>
            <w:hideMark/>
          </w:tcPr>
          <w:p w14:paraId="0F8F2C6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1.27</w:t>
            </w:r>
          </w:p>
        </w:tc>
      </w:tr>
      <w:tr w:rsidR="00963283" w:rsidRPr="00883549" w14:paraId="0F0D9A95"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4A3A47A3"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甘肃</w:t>
            </w:r>
          </w:p>
        </w:tc>
        <w:tc>
          <w:tcPr>
            <w:tcW w:w="1844" w:type="dxa"/>
            <w:tcBorders>
              <w:top w:val="single" w:sz="4" w:space="0" w:color="auto"/>
              <w:left w:val="single" w:sz="4" w:space="0" w:color="auto"/>
              <w:bottom w:val="single" w:sz="4" w:space="0" w:color="auto"/>
              <w:right w:val="single" w:sz="4" w:space="0" w:color="auto"/>
            </w:tcBorders>
            <w:vAlign w:val="center"/>
            <w:hideMark/>
          </w:tcPr>
          <w:p w14:paraId="38DB031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193956046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511A5A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95295042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510BCE0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98661004 </w:t>
            </w:r>
          </w:p>
        </w:tc>
        <w:tc>
          <w:tcPr>
            <w:tcW w:w="1626" w:type="dxa"/>
            <w:tcBorders>
              <w:top w:val="single" w:sz="4" w:space="0" w:color="auto"/>
              <w:left w:val="single" w:sz="4" w:space="0" w:color="auto"/>
              <w:bottom w:val="single" w:sz="4" w:space="0" w:color="auto"/>
              <w:right w:val="nil"/>
            </w:tcBorders>
            <w:vAlign w:val="center"/>
            <w:hideMark/>
          </w:tcPr>
          <w:p w14:paraId="4CEBD9C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0.97</w:t>
            </w:r>
          </w:p>
        </w:tc>
      </w:tr>
      <w:tr w:rsidR="00963283" w:rsidRPr="00883549" w14:paraId="29B01358"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17EFF4F6"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贵州</w:t>
            </w:r>
          </w:p>
        </w:tc>
        <w:tc>
          <w:tcPr>
            <w:tcW w:w="1844" w:type="dxa"/>
            <w:tcBorders>
              <w:top w:val="single" w:sz="4" w:space="0" w:color="auto"/>
              <w:left w:val="single" w:sz="4" w:space="0" w:color="auto"/>
              <w:bottom w:val="single" w:sz="4" w:space="0" w:color="auto"/>
              <w:right w:val="single" w:sz="4" w:space="0" w:color="auto"/>
            </w:tcBorders>
            <w:vAlign w:val="center"/>
            <w:hideMark/>
          </w:tcPr>
          <w:p w14:paraId="6B9548FF"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138530009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91E515A"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95148201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7B23C721"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43381808 </w:t>
            </w:r>
          </w:p>
        </w:tc>
        <w:tc>
          <w:tcPr>
            <w:tcW w:w="1626" w:type="dxa"/>
            <w:tcBorders>
              <w:top w:val="single" w:sz="4" w:space="0" w:color="auto"/>
              <w:left w:val="single" w:sz="4" w:space="0" w:color="auto"/>
              <w:bottom w:val="single" w:sz="4" w:space="0" w:color="auto"/>
              <w:right w:val="nil"/>
            </w:tcBorders>
            <w:vAlign w:val="center"/>
            <w:hideMark/>
          </w:tcPr>
          <w:p w14:paraId="269B2A3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2.19</w:t>
            </w:r>
          </w:p>
        </w:tc>
      </w:tr>
      <w:tr w:rsidR="00963283" w:rsidRPr="00883549" w14:paraId="25BCCC10"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62E2DEC0"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新疆</w:t>
            </w:r>
          </w:p>
        </w:tc>
        <w:tc>
          <w:tcPr>
            <w:tcW w:w="1844" w:type="dxa"/>
            <w:tcBorders>
              <w:top w:val="single" w:sz="4" w:space="0" w:color="auto"/>
              <w:left w:val="single" w:sz="4" w:space="0" w:color="auto"/>
              <w:bottom w:val="single" w:sz="4" w:space="0" w:color="auto"/>
              <w:right w:val="single" w:sz="4" w:space="0" w:color="auto"/>
            </w:tcBorders>
            <w:vAlign w:val="center"/>
            <w:hideMark/>
          </w:tcPr>
          <w:p w14:paraId="3488460A"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92099023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6AF3C2C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49536316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248326C7"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42562707 </w:t>
            </w:r>
          </w:p>
        </w:tc>
        <w:tc>
          <w:tcPr>
            <w:tcW w:w="1626" w:type="dxa"/>
            <w:tcBorders>
              <w:top w:val="single" w:sz="4" w:space="0" w:color="auto"/>
              <w:left w:val="single" w:sz="4" w:space="0" w:color="auto"/>
              <w:bottom w:val="single" w:sz="4" w:space="0" w:color="auto"/>
              <w:right w:val="nil"/>
            </w:tcBorders>
            <w:vAlign w:val="center"/>
            <w:hideMark/>
          </w:tcPr>
          <w:p w14:paraId="567370D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1.16</w:t>
            </w:r>
          </w:p>
        </w:tc>
      </w:tr>
      <w:tr w:rsidR="00963283" w:rsidRPr="00883549" w14:paraId="3B87AD79"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6ED4120"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青海</w:t>
            </w:r>
          </w:p>
        </w:tc>
        <w:tc>
          <w:tcPr>
            <w:tcW w:w="1844" w:type="dxa"/>
            <w:tcBorders>
              <w:top w:val="single" w:sz="4" w:space="0" w:color="auto"/>
              <w:left w:val="single" w:sz="4" w:space="0" w:color="auto"/>
              <w:bottom w:val="single" w:sz="4" w:space="0" w:color="auto"/>
              <w:right w:val="single" w:sz="4" w:space="0" w:color="auto"/>
            </w:tcBorders>
            <w:vAlign w:val="center"/>
            <w:hideMark/>
          </w:tcPr>
          <w:p w14:paraId="66E8551E"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35881011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7A1660B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25766413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47889615"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10114598 </w:t>
            </w:r>
          </w:p>
        </w:tc>
        <w:tc>
          <w:tcPr>
            <w:tcW w:w="1626" w:type="dxa"/>
            <w:tcBorders>
              <w:top w:val="single" w:sz="4" w:space="0" w:color="auto"/>
              <w:left w:val="single" w:sz="4" w:space="0" w:color="auto"/>
              <w:bottom w:val="single" w:sz="4" w:space="0" w:color="auto"/>
              <w:right w:val="nil"/>
            </w:tcBorders>
            <w:vAlign w:val="center"/>
            <w:hideMark/>
          </w:tcPr>
          <w:p w14:paraId="5DF2829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2.55</w:t>
            </w:r>
          </w:p>
        </w:tc>
      </w:tr>
      <w:tr w:rsidR="00963283" w:rsidRPr="00883549" w14:paraId="47B66F05"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5F16C8A8"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宁夏</w:t>
            </w:r>
          </w:p>
        </w:tc>
        <w:tc>
          <w:tcPr>
            <w:tcW w:w="1844" w:type="dxa"/>
            <w:tcBorders>
              <w:top w:val="single" w:sz="4" w:space="0" w:color="auto"/>
              <w:left w:val="single" w:sz="4" w:space="0" w:color="auto"/>
              <w:bottom w:val="single" w:sz="4" w:space="0" w:color="auto"/>
              <w:right w:val="single" w:sz="4" w:space="0" w:color="auto"/>
            </w:tcBorders>
            <w:vAlign w:val="center"/>
            <w:hideMark/>
          </w:tcPr>
          <w:p w14:paraId="081CBCB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20705273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1813AC2"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15993856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65B802BC"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4711417 </w:t>
            </w:r>
          </w:p>
        </w:tc>
        <w:tc>
          <w:tcPr>
            <w:tcW w:w="1626" w:type="dxa"/>
            <w:tcBorders>
              <w:top w:val="single" w:sz="4" w:space="0" w:color="auto"/>
              <w:left w:val="single" w:sz="4" w:space="0" w:color="auto"/>
              <w:bottom w:val="single" w:sz="4" w:space="0" w:color="auto"/>
              <w:right w:val="nil"/>
            </w:tcBorders>
            <w:vAlign w:val="center"/>
            <w:hideMark/>
          </w:tcPr>
          <w:p w14:paraId="5F4DD37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3.39</w:t>
            </w:r>
          </w:p>
        </w:tc>
      </w:tr>
      <w:tr w:rsidR="00963283" w:rsidRPr="00883549" w14:paraId="7BE8036F"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3CCDF725"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西藏</w:t>
            </w:r>
          </w:p>
        </w:tc>
        <w:tc>
          <w:tcPr>
            <w:tcW w:w="1844" w:type="dxa"/>
            <w:tcBorders>
              <w:top w:val="single" w:sz="4" w:space="0" w:color="auto"/>
              <w:left w:val="single" w:sz="4" w:space="0" w:color="auto"/>
              <w:bottom w:val="single" w:sz="4" w:space="0" w:color="auto"/>
              <w:right w:val="single" w:sz="4" w:space="0" w:color="auto"/>
            </w:tcBorders>
            <w:vAlign w:val="center"/>
            <w:hideMark/>
          </w:tcPr>
          <w:p w14:paraId="448F2899"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4217381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43154D79"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3107283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2349F745"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1110098 </w:t>
            </w:r>
          </w:p>
        </w:tc>
        <w:tc>
          <w:tcPr>
            <w:tcW w:w="1626" w:type="dxa"/>
            <w:tcBorders>
              <w:top w:val="single" w:sz="4" w:space="0" w:color="auto"/>
              <w:left w:val="single" w:sz="4" w:space="0" w:color="auto"/>
              <w:bottom w:val="single" w:sz="4" w:space="0" w:color="auto"/>
              <w:right w:val="nil"/>
            </w:tcBorders>
            <w:vAlign w:val="center"/>
            <w:hideMark/>
          </w:tcPr>
          <w:p w14:paraId="679FE38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2.80</w:t>
            </w:r>
          </w:p>
        </w:tc>
      </w:tr>
      <w:tr w:rsidR="00963283" w:rsidRPr="00883549" w14:paraId="7FA04F6A" w14:textId="77777777" w:rsidTr="00806A56">
        <w:trPr>
          <w:trHeight w:val="113"/>
        </w:trPr>
        <w:tc>
          <w:tcPr>
            <w:tcW w:w="1344" w:type="dxa"/>
            <w:tcBorders>
              <w:top w:val="single" w:sz="4" w:space="0" w:color="auto"/>
              <w:left w:val="nil"/>
              <w:bottom w:val="single" w:sz="4" w:space="0" w:color="auto"/>
              <w:right w:val="single" w:sz="4" w:space="0" w:color="auto"/>
            </w:tcBorders>
            <w:vAlign w:val="center"/>
            <w:hideMark/>
          </w:tcPr>
          <w:p w14:paraId="0ED8BA47"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全国</w:t>
            </w:r>
          </w:p>
        </w:tc>
        <w:tc>
          <w:tcPr>
            <w:tcW w:w="1844" w:type="dxa"/>
            <w:tcBorders>
              <w:top w:val="single" w:sz="4" w:space="0" w:color="auto"/>
              <w:left w:val="single" w:sz="4" w:space="0" w:color="auto"/>
              <w:bottom w:val="single" w:sz="4" w:space="0" w:color="auto"/>
              <w:right w:val="single" w:sz="4" w:space="0" w:color="auto"/>
            </w:tcBorders>
            <w:vAlign w:val="center"/>
            <w:hideMark/>
          </w:tcPr>
          <w:p w14:paraId="2B6F0080"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358781443052 </w:t>
            </w:r>
          </w:p>
        </w:tc>
        <w:tc>
          <w:tcPr>
            <w:tcW w:w="1920" w:type="dxa"/>
            <w:tcBorders>
              <w:top w:val="single" w:sz="4" w:space="0" w:color="auto"/>
              <w:left w:val="single" w:sz="4" w:space="0" w:color="auto"/>
              <w:bottom w:val="single" w:sz="4" w:space="0" w:color="auto"/>
              <w:right w:val="single" w:sz="4" w:space="0" w:color="auto"/>
            </w:tcBorders>
            <w:vAlign w:val="center"/>
            <w:hideMark/>
          </w:tcPr>
          <w:p w14:paraId="5C72E5A5"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243679435621 </w:t>
            </w:r>
          </w:p>
        </w:tc>
        <w:tc>
          <w:tcPr>
            <w:tcW w:w="1561" w:type="dxa"/>
            <w:tcBorders>
              <w:top w:val="single" w:sz="4" w:space="0" w:color="auto"/>
              <w:left w:val="single" w:sz="4" w:space="0" w:color="auto"/>
              <w:bottom w:val="single" w:sz="4" w:space="0" w:color="auto"/>
              <w:right w:val="single" w:sz="4" w:space="0" w:color="auto"/>
            </w:tcBorders>
            <w:vAlign w:val="center"/>
            <w:hideMark/>
          </w:tcPr>
          <w:p w14:paraId="3EE0DF28" w14:textId="77777777" w:rsidR="00963283" w:rsidRPr="00883549" w:rsidRDefault="00963283" w:rsidP="00DF05C0">
            <w:pPr>
              <w:spacing w:line="240" w:lineRule="auto"/>
              <w:ind w:firstLineChars="0" w:firstLine="0"/>
              <w:jc w:val="right"/>
              <w:rPr>
                <w:color w:val="000000"/>
                <w:szCs w:val="21"/>
              </w:rPr>
            </w:pPr>
            <w:r w:rsidRPr="00883549">
              <w:rPr>
                <w:rFonts w:eastAsia="等线"/>
                <w:color w:val="000000"/>
                <w:szCs w:val="21"/>
              </w:rPr>
              <w:t xml:space="preserve">115102007431 </w:t>
            </w:r>
          </w:p>
        </w:tc>
        <w:tc>
          <w:tcPr>
            <w:tcW w:w="1626" w:type="dxa"/>
            <w:tcBorders>
              <w:top w:val="single" w:sz="4" w:space="0" w:color="auto"/>
              <w:left w:val="single" w:sz="4" w:space="0" w:color="auto"/>
              <w:bottom w:val="single" w:sz="4" w:space="0" w:color="auto"/>
              <w:right w:val="nil"/>
            </w:tcBorders>
            <w:vAlign w:val="center"/>
            <w:hideMark/>
          </w:tcPr>
          <w:p w14:paraId="53DDD0C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2.12</w:t>
            </w:r>
          </w:p>
        </w:tc>
      </w:tr>
    </w:tbl>
    <w:p w14:paraId="44139AE1" w14:textId="77777777" w:rsidR="00963283" w:rsidRPr="00883549" w:rsidRDefault="00963283" w:rsidP="00DF05C0">
      <w:pPr>
        <w:spacing w:line="240" w:lineRule="auto"/>
        <w:ind w:firstLineChars="0" w:firstLine="0"/>
        <w:rPr>
          <w:szCs w:val="28"/>
        </w:rPr>
      </w:pPr>
      <w:r w:rsidRPr="00883549">
        <w:rPr>
          <w:rFonts w:cs="宋体" w:hint="eastAsia"/>
          <w:i/>
        </w:rPr>
        <w:t>数据来源：百度在线网络技术（北京）有限公司</w:t>
      </w:r>
    </w:p>
    <w:p w14:paraId="3F298FDE" w14:textId="77777777" w:rsidR="00963283" w:rsidRPr="00883549" w:rsidRDefault="00963283" w:rsidP="00DF05C0">
      <w:pPr>
        <w:widowControl/>
        <w:spacing w:line="240" w:lineRule="auto"/>
        <w:ind w:firstLineChars="0" w:firstLine="0"/>
        <w:jc w:val="left"/>
        <w:rPr>
          <w:b/>
          <w:szCs w:val="20"/>
        </w:rPr>
      </w:pPr>
      <w:r w:rsidRPr="00883549">
        <w:rPr>
          <w:rFonts w:hint="eastAsia"/>
          <w:b/>
        </w:rPr>
        <w:br w:type="page"/>
      </w:r>
    </w:p>
    <w:p w14:paraId="3881013B" w14:textId="09761484" w:rsidR="00963283" w:rsidRPr="00883549" w:rsidRDefault="00963283" w:rsidP="00DF05C0">
      <w:pPr>
        <w:pStyle w:val="a4"/>
        <w:spacing w:before="156"/>
      </w:pPr>
      <w:r w:rsidRPr="00883549">
        <w:rPr>
          <w:rFonts w:hint="eastAsia"/>
        </w:rPr>
        <w:lastRenderedPageBreak/>
        <w:t>附表</w:t>
      </w:r>
      <w:r w:rsidRPr="00883549">
        <w:t xml:space="preserve"> </w:t>
      </w:r>
      <w:r w:rsidRPr="00883549">
        <w:fldChar w:fldCharType="begin"/>
      </w:r>
      <w:r w:rsidRPr="00883549">
        <w:instrText xml:space="preserve"> SEQ </w:instrText>
      </w:r>
      <w:r w:rsidRPr="00883549">
        <w:rPr>
          <w:rFonts w:hint="eastAsia"/>
        </w:rPr>
        <w:instrText>附表</w:instrText>
      </w:r>
      <w:r w:rsidRPr="00883549">
        <w:instrText xml:space="preserve"> \* ARABIC </w:instrText>
      </w:r>
      <w:r w:rsidRPr="00883549">
        <w:fldChar w:fldCharType="separate"/>
      </w:r>
      <w:r w:rsidR="0070025D">
        <w:rPr>
          <w:noProof/>
        </w:rPr>
        <w:t>9</w:t>
      </w:r>
      <w:r w:rsidRPr="00883549">
        <w:fldChar w:fldCharType="end"/>
      </w:r>
      <w:r w:rsidRPr="00883549">
        <w:t xml:space="preserve">  </w:t>
      </w:r>
      <w:r w:rsidRPr="00883549">
        <w:rPr>
          <w:rFonts w:hint="eastAsia"/>
        </w:rPr>
        <w:t>分省网页字节数</w:t>
      </w:r>
    </w:p>
    <w:tbl>
      <w:tblPr>
        <w:tblW w:w="8340" w:type="dxa"/>
        <w:jc w:val="center"/>
        <w:tblBorders>
          <w:top w:val="sing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2780"/>
        <w:gridCol w:w="2719"/>
        <w:gridCol w:w="2841"/>
      </w:tblGrid>
      <w:tr w:rsidR="00963283" w:rsidRPr="00883549" w14:paraId="378651AE" w14:textId="77777777" w:rsidTr="00806A56">
        <w:trPr>
          <w:trHeight w:val="112"/>
          <w:jc w:val="center"/>
        </w:trPr>
        <w:tc>
          <w:tcPr>
            <w:tcW w:w="2780" w:type="dxa"/>
            <w:tcBorders>
              <w:top w:val="double" w:sz="4" w:space="0" w:color="auto"/>
              <w:left w:val="nil"/>
              <w:bottom w:val="single" w:sz="4" w:space="0" w:color="auto"/>
              <w:right w:val="single" w:sz="4" w:space="0" w:color="auto"/>
            </w:tcBorders>
            <w:vAlign w:val="bottom"/>
          </w:tcPr>
          <w:p w14:paraId="4818F625" w14:textId="77777777" w:rsidR="00963283" w:rsidRPr="00883549" w:rsidRDefault="00963283" w:rsidP="00DF05C0">
            <w:pPr>
              <w:spacing w:line="240" w:lineRule="auto"/>
              <w:ind w:firstLineChars="0" w:firstLine="0"/>
              <w:jc w:val="center"/>
              <w:rPr>
                <w:sz w:val="20"/>
                <w:szCs w:val="20"/>
              </w:rPr>
            </w:pPr>
          </w:p>
        </w:tc>
        <w:tc>
          <w:tcPr>
            <w:tcW w:w="2719" w:type="dxa"/>
            <w:tcBorders>
              <w:top w:val="double" w:sz="4" w:space="0" w:color="auto"/>
              <w:left w:val="single" w:sz="4" w:space="0" w:color="auto"/>
              <w:bottom w:val="single" w:sz="4" w:space="0" w:color="auto"/>
              <w:right w:val="single" w:sz="4" w:space="0" w:color="auto"/>
            </w:tcBorders>
            <w:vAlign w:val="bottom"/>
            <w:hideMark/>
          </w:tcPr>
          <w:p w14:paraId="00A7CEC0" w14:textId="77777777" w:rsidR="00963283" w:rsidRPr="00883549" w:rsidRDefault="00963283" w:rsidP="00DF05C0">
            <w:pPr>
              <w:spacing w:line="240" w:lineRule="auto"/>
              <w:ind w:firstLineChars="0" w:firstLine="0"/>
              <w:jc w:val="center"/>
              <w:rPr>
                <w:b/>
                <w:bCs/>
                <w:sz w:val="20"/>
                <w:szCs w:val="20"/>
              </w:rPr>
            </w:pPr>
            <w:r w:rsidRPr="00883549">
              <w:rPr>
                <w:rFonts w:hint="eastAsia"/>
                <w:b/>
                <w:bCs/>
                <w:sz w:val="20"/>
                <w:szCs w:val="20"/>
              </w:rPr>
              <w:t>总页面大小</w:t>
            </w:r>
          </w:p>
        </w:tc>
        <w:tc>
          <w:tcPr>
            <w:tcW w:w="2841" w:type="dxa"/>
            <w:tcBorders>
              <w:top w:val="double" w:sz="4" w:space="0" w:color="auto"/>
              <w:left w:val="single" w:sz="4" w:space="0" w:color="auto"/>
              <w:bottom w:val="single" w:sz="4" w:space="0" w:color="auto"/>
              <w:right w:val="nil"/>
            </w:tcBorders>
            <w:vAlign w:val="bottom"/>
            <w:hideMark/>
          </w:tcPr>
          <w:p w14:paraId="40B33F0B" w14:textId="77777777" w:rsidR="00963283" w:rsidRPr="00883549" w:rsidRDefault="00963283" w:rsidP="00DF05C0">
            <w:pPr>
              <w:spacing w:line="240" w:lineRule="auto"/>
              <w:ind w:firstLineChars="0" w:firstLine="0"/>
              <w:jc w:val="center"/>
              <w:rPr>
                <w:b/>
                <w:bCs/>
                <w:sz w:val="20"/>
                <w:szCs w:val="20"/>
              </w:rPr>
            </w:pPr>
            <w:r w:rsidRPr="00883549">
              <w:rPr>
                <w:rFonts w:hint="eastAsia"/>
                <w:b/>
                <w:bCs/>
                <w:sz w:val="20"/>
                <w:szCs w:val="20"/>
              </w:rPr>
              <w:t>页面平均大小</w:t>
            </w:r>
            <w:r w:rsidRPr="00883549">
              <w:rPr>
                <w:b/>
                <w:bCs/>
                <w:sz w:val="20"/>
                <w:szCs w:val="20"/>
              </w:rPr>
              <w:t>(KB)</w:t>
            </w:r>
          </w:p>
        </w:tc>
      </w:tr>
      <w:tr w:rsidR="00963283" w:rsidRPr="00883549" w14:paraId="674A60EE"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6F8467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北京</w:t>
            </w:r>
          </w:p>
        </w:tc>
        <w:tc>
          <w:tcPr>
            <w:tcW w:w="2719" w:type="dxa"/>
            <w:tcBorders>
              <w:top w:val="single" w:sz="4" w:space="0" w:color="auto"/>
              <w:left w:val="single" w:sz="4" w:space="0" w:color="auto"/>
              <w:bottom w:val="single" w:sz="4" w:space="0" w:color="auto"/>
              <w:right w:val="single" w:sz="4" w:space="0" w:color="auto"/>
            </w:tcBorders>
            <w:vAlign w:val="center"/>
            <w:hideMark/>
          </w:tcPr>
          <w:p w14:paraId="6DB5382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12185855860647 </w:t>
            </w:r>
          </w:p>
        </w:tc>
        <w:tc>
          <w:tcPr>
            <w:tcW w:w="2841" w:type="dxa"/>
            <w:tcBorders>
              <w:top w:val="single" w:sz="4" w:space="0" w:color="auto"/>
              <w:left w:val="single" w:sz="4" w:space="0" w:color="auto"/>
              <w:bottom w:val="single" w:sz="4" w:space="0" w:color="auto"/>
              <w:right w:val="nil"/>
            </w:tcBorders>
            <w:vAlign w:val="center"/>
            <w:hideMark/>
          </w:tcPr>
          <w:p w14:paraId="5C37E49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92.40 </w:t>
            </w:r>
          </w:p>
        </w:tc>
      </w:tr>
      <w:tr w:rsidR="00963283" w:rsidRPr="00883549" w14:paraId="149E468C"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2B757B0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广东</w:t>
            </w:r>
          </w:p>
        </w:tc>
        <w:tc>
          <w:tcPr>
            <w:tcW w:w="2719" w:type="dxa"/>
            <w:tcBorders>
              <w:top w:val="single" w:sz="4" w:space="0" w:color="auto"/>
              <w:left w:val="single" w:sz="4" w:space="0" w:color="auto"/>
              <w:bottom w:val="single" w:sz="4" w:space="0" w:color="auto"/>
              <w:right w:val="single" w:sz="4" w:space="0" w:color="auto"/>
            </w:tcBorders>
            <w:vAlign w:val="center"/>
            <w:hideMark/>
          </w:tcPr>
          <w:p w14:paraId="54FCA87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3276986973488 </w:t>
            </w:r>
          </w:p>
        </w:tc>
        <w:tc>
          <w:tcPr>
            <w:tcW w:w="2841" w:type="dxa"/>
            <w:tcBorders>
              <w:top w:val="single" w:sz="4" w:space="0" w:color="auto"/>
              <w:left w:val="single" w:sz="4" w:space="0" w:color="auto"/>
              <w:bottom w:val="single" w:sz="4" w:space="0" w:color="auto"/>
              <w:right w:val="nil"/>
            </w:tcBorders>
            <w:vAlign w:val="center"/>
            <w:hideMark/>
          </w:tcPr>
          <w:p w14:paraId="7BD77B3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70.98 </w:t>
            </w:r>
          </w:p>
        </w:tc>
      </w:tr>
      <w:tr w:rsidR="00963283" w:rsidRPr="00883549" w14:paraId="7ADF269F"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17051572"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浙江</w:t>
            </w:r>
          </w:p>
        </w:tc>
        <w:tc>
          <w:tcPr>
            <w:tcW w:w="2719" w:type="dxa"/>
            <w:tcBorders>
              <w:top w:val="single" w:sz="4" w:space="0" w:color="auto"/>
              <w:left w:val="single" w:sz="4" w:space="0" w:color="auto"/>
              <w:bottom w:val="single" w:sz="4" w:space="0" w:color="auto"/>
              <w:right w:val="single" w:sz="4" w:space="0" w:color="auto"/>
            </w:tcBorders>
            <w:vAlign w:val="center"/>
            <w:hideMark/>
          </w:tcPr>
          <w:p w14:paraId="39146CD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3265891130389 </w:t>
            </w:r>
          </w:p>
        </w:tc>
        <w:tc>
          <w:tcPr>
            <w:tcW w:w="2841" w:type="dxa"/>
            <w:tcBorders>
              <w:top w:val="single" w:sz="4" w:space="0" w:color="auto"/>
              <w:left w:val="single" w:sz="4" w:space="0" w:color="auto"/>
              <w:bottom w:val="single" w:sz="4" w:space="0" w:color="auto"/>
              <w:right w:val="nil"/>
            </w:tcBorders>
            <w:vAlign w:val="center"/>
            <w:hideMark/>
          </w:tcPr>
          <w:p w14:paraId="5F9F3C7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76.30 </w:t>
            </w:r>
          </w:p>
        </w:tc>
      </w:tr>
      <w:tr w:rsidR="00963283" w:rsidRPr="00883549" w14:paraId="36BE4F6E"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5DD9A4F6"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上海</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19A4D4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2577033525759 </w:t>
            </w:r>
          </w:p>
        </w:tc>
        <w:tc>
          <w:tcPr>
            <w:tcW w:w="2841" w:type="dxa"/>
            <w:tcBorders>
              <w:top w:val="single" w:sz="4" w:space="0" w:color="auto"/>
              <w:left w:val="single" w:sz="4" w:space="0" w:color="auto"/>
              <w:bottom w:val="single" w:sz="4" w:space="0" w:color="auto"/>
              <w:right w:val="nil"/>
            </w:tcBorders>
            <w:vAlign w:val="center"/>
            <w:hideMark/>
          </w:tcPr>
          <w:p w14:paraId="17947E4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100.91 </w:t>
            </w:r>
          </w:p>
        </w:tc>
      </w:tr>
      <w:tr w:rsidR="00963283" w:rsidRPr="00883549" w14:paraId="78EC56EC"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DF9ECD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河南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37FED269"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1484166907765 </w:t>
            </w:r>
          </w:p>
        </w:tc>
        <w:tc>
          <w:tcPr>
            <w:tcW w:w="2841" w:type="dxa"/>
            <w:tcBorders>
              <w:top w:val="single" w:sz="4" w:space="0" w:color="auto"/>
              <w:left w:val="single" w:sz="4" w:space="0" w:color="auto"/>
              <w:bottom w:val="single" w:sz="4" w:space="0" w:color="auto"/>
              <w:right w:val="nil"/>
            </w:tcBorders>
            <w:vAlign w:val="center"/>
            <w:hideMark/>
          </w:tcPr>
          <w:p w14:paraId="45DAE0B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68.49 </w:t>
            </w:r>
          </w:p>
        </w:tc>
      </w:tr>
      <w:tr w:rsidR="00963283" w:rsidRPr="00883549" w14:paraId="41076842"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1DCF98A4"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河北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401F9DA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1260239823604 </w:t>
            </w:r>
          </w:p>
        </w:tc>
        <w:tc>
          <w:tcPr>
            <w:tcW w:w="2841" w:type="dxa"/>
            <w:tcBorders>
              <w:top w:val="single" w:sz="4" w:space="0" w:color="auto"/>
              <w:left w:val="single" w:sz="4" w:space="0" w:color="auto"/>
              <w:bottom w:val="single" w:sz="4" w:space="0" w:color="auto"/>
              <w:right w:val="nil"/>
            </w:tcBorders>
            <w:vAlign w:val="center"/>
            <w:hideMark/>
          </w:tcPr>
          <w:p w14:paraId="17EED8F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92.11 </w:t>
            </w:r>
          </w:p>
        </w:tc>
      </w:tr>
      <w:tr w:rsidR="00963283" w:rsidRPr="00883549" w14:paraId="597A0FC8"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5437799A"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江苏</w:t>
            </w:r>
          </w:p>
        </w:tc>
        <w:tc>
          <w:tcPr>
            <w:tcW w:w="2719" w:type="dxa"/>
            <w:tcBorders>
              <w:top w:val="single" w:sz="4" w:space="0" w:color="auto"/>
              <w:left w:val="single" w:sz="4" w:space="0" w:color="auto"/>
              <w:bottom w:val="single" w:sz="4" w:space="0" w:color="auto"/>
              <w:right w:val="single" w:sz="4" w:space="0" w:color="auto"/>
            </w:tcBorders>
            <w:vAlign w:val="center"/>
            <w:hideMark/>
          </w:tcPr>
          <w:p w14:paraId="6F40E9A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1050206110182 </w:t>
            </w:r>
          </w:p>
        </w:tc>
        <w:tc>
          <w:tcPr>
            <w:tcW w:w="2841" w:type="dxa"/>
            <w:tcBorders>
              <w:top w:val="single" w:sz="4" w:space="0" w:color="auto"/>
              <w:left w:val="single" w:sz="4" w:space="0" w:color="auto"/>
              <w:bottom w:val="single" w:sz="4" w:space="0" w:color="auto"/>
              <w:right w:val="nil"/>
            </w:tcBorders>
            <w:vAlign w:val="center"/>
            <w:hideMark/>
          </w:tcPr>
          <w:p w14:paraId="28517EC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66.80 </w:t>
            </w:r>
          </w:p>
        </w:tc>
      </w:tr>
      <w:tr w:rsidR="00963283" w:rsidRPr="00883549" w14:paraId="08903AD4"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ABC43E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山西</w:t>
            </w:r>
          </w:p>
        </w:tc>
        <w:tc>
          <w:tcPr>
            <w:tcW w:w="2719" w:type="dxa"/>
            <w:tcBorders>
              <w:top w:val="single" w:sz="4" w:space="0" w:color="auto"/>
              <w:left w:val="single" w:sz="4" w:space="0" w:color="auto"/>
              <w:bottom w:val="single" w:sz="4" w:space="0" w:color="auto"/>
              <w:right w:val="single" w:sz="4" w:space="0" w:color="auto"/>
            </w:tcBorders>
            <w:vAlign w:val="center"/>
            <w:hideMark/>
          </w:tcPr>
          <w:p w14:paraId="63868D8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722834983496 </w:t>
            </w:r>
          </w:p>
        </w:tc>
        <w:tc>
          <w:tcPr>
            <w:tcW w:w="2841" w:type="dxa"/>
            <w:tcBorders>
              <w:top w:val="single" w:sz="4" w:space="0" w:color="auto"/>
              <w:left w:val="single" w:sz="4" w:space="0" w:color="auto"/>
              <w:bottom w:val="single" w:sz="4" w:space="0" w:color="auto"/>
              <w:right w:val="nil"/>
            </w:tcBorders>
            <w:vAlign w:val="center"/>
            <w:hideMark/>
          </w:tcPr>
          <w:p w14:paraId="3BF030E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178.35 </w:t>
            </w:r>
          </w:p>
        </w:tc>
      </w:tr>
      <w:tr w:rsidR="00963283" w:rsidRPr="00883549" w14:paraId="330AE271"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202D79A3"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福建</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BA0128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655063271094 </w:t>
            </w:r>
          </w:p>
        </w:tc>
        <w:tc>
          <w:tcPr>
            <w:tcW w:w="2841" w:type="dxa"/>
            <w:tcBorders>
              <w:top w:val="single" w:sz="4" w:space="0" w:color="auto"/>
              <w:left w:val="single" w:sz="4" w:space="0" w:color="auto"/>
              <w:bottom w:val="single" w:sz="4" w:space="0" w:color="auto"/>
              <w:right w:val="nil"/>
            </w:tcBorders>
            <w:vAlign w:val="center"/>
            <w:hideMark/>
          </w:tcPr>
          <w:p w14:paraId="16F43E6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63.09 </w:t>
            </w:r>
          </w:p>
        </w:tc>
      </w:tr>
      <w:tr w:rsidR="00963283" w:rsidRPr="00883549" w14:paraId="7FA2700A"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439DC78B"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山东</w:t>
            </w:r>
          </w:p>
        </w:tc>
        <w:tc>
          <w:tcPr>
            <w:tcW w:w="2719" w:type="dxa"/>
            <w:tcBorders>
              <w:top w:val="single" w:sz="4" w:space="0" w:color="auto"/>
              <w:left w:val="single" w:sz="4" w:space="0" w:color="auto"/>
              <w:bottom w:val="single" w:sz="4" w:space="0" w:color="auto"/>
              <w:right w:val="single" w:sz="4" w:space="0" w:color="auto"/>
            </w:tcBorders>
            <w:vAlign w:val="center"/>
            <w:hideMark/>
          </w:tcPr>
          <w:p w14:paraId="16FCE5B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445189518922 </w:t>
            </w:r>
          </w:p>
        </w:tc>
        <w:tc>
          <w:tcPr>
            <w:tcW w:w="2841" w:type="dxa"/>
            <w:tcBorders>
              <w:top w:val="single" w:sz="4" w:space="0" w:color="auto"/>
              <w:left w:val="single" w:sz="4" w:space="0" w:color="auto"/>
              <w:bottom w:val="single" w:sz="4" w:space="0" w:color="auto"/>
              <w:right w:val="nil"/>
            </w:tcBorders>
            <w:vAlign w:val="center"/>
            <w:hideMark/>
          </w:tcPr>
          <w:p w14:paraId="7F050BC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63.97 </w:t>
            </w:r>
          </w:p>
        </w:tc>
      </w:tr>
      <w:tr w:rsidR="00963283" w:rsidRPr="00883549" w14:paraId="01215346"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15B1353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天津</w:t>
            </w:r>
          </w:p>
        </w:tc>
        <w:tc>
          <w:tcPr>
            <w:tcW w:w="2719" w:type="dxa"/>
            <w:tcBorders>
              <w:top w:val="single" w:sz="4" w:space="0" w:color="auto"/>
              <w:left w:val="single" w:sz="4" w:space="0" w:color="auto"/>
              <w:bottom w:val="single" w:sz="4" w:space="0" w:color="auto"/>
              <w:right w:val="single" w:sz="4" w:space="0" w:color="auto"/>
            </w:tcBorders>
            <w:vAlign w:val="center"/>
            <w:hideMark/>
          </w:tcPr>
          <w:p w14:paraId="4A53ED2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407157092594 </w:t>
            </w:r>
          </w:p>
        </w:tc>
        <w:tc>
          <w:tcPr>
            <w:tcW w:w="2841" w:type="dxa"/>
            <w:tcBorders>
              <w:top w:val="single" w:sz="4" w:space="0" w:color="auto"/>
              <w:left w:val="single" w:sz="4" w:space="0" w:color="auto"/>
              <w:bottom w:val="single" w:sz="4" w:space="0" w:color="auto"/>
              <w:right w:val="nil"/>
            </w:tcBorders>
            <w:vAlign w:val="center"/>
            <w:hideMark/>
          </w:tcPr>
          <w:p w14:paraId="10BEC1E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68.09 </w:t>
            </w:r>
          </w:p>
        </w:tc>
      </w:tr>
      <w:tr w:rsidR="00963283" w:rsidRPr="00883549" w14:paraId="19771289"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7684592D"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四川</w:t>
            </w:r>
          </w:p>
        </w:tc>
        <w:tc>
          <w:tcPr>
            <w:tcW w:w="2719" w:type="dxa"/>
            <w:tcBorders>
              <w:top w:val="single" w:sz="4" w:space="0" w:color="auto"/>
              <w:left w:val="single" w:sz="4" w:space="0" w:color="auto"/>
              <w:bottom w:val="single" w:sz="4" w:space="0" w:color="auto"/>
              <w:right w:val="single" w:sz="4" w:space="0" w:color="auto"/>
            </w:tcBorders>
            <w:vAlign w:val="center"/>
            <w:hideMark/>
          </w:tcPr>
          <w:p w14:paraId="4E5E0EC1"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322594972184 </w:t>
            </w:r>
          </w:p>
        </w:tc>
        <w:tc>
          <w:tcPr>
            <w:tcW w:w="2841" w:type="dxa"/>
            <w:tcBorders>
              <w:top w:val="single" w:sz="4" w:space="0" w:color="auto"/>
              <w:left w:val="single" w:sz="4" w:space="0" w:color="auto"/>
              <w:bottom w:val="single" w:sz="4" w:space="0" w:color="auto"/>
              <w:right w:val="nil"/>
            </w:tcBorders>
            <w:vAlign w:val="center"/>
            <w:hideMark/>
          </w:tcPr>
          <w:p w14:paraId="0968EDC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52.40 </w:t>
            </w:r>
          </w:p>
        </w:tc>
      </w:tr>
      <w:tr w:rsidR="00963283" w:rsidRPr="00883549" w14:paraId="57E0F9A1"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080ED56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湖北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3C1EB7A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177946809476 </w:t>
            </w:r>
          </w:p>
        </w:tc>
        <w:tc>
          <w:tcPr>
            <w:tcW w:w="2841" w:type="dxa"/>
            <w:tcBorders>
              <w:top w:val="single" w:sz="4" w:space="0" w:color="auto"/>
              <w:left w:val="single" w:sz="4" w:space="0" w:color="auto"/>
              <w:bottom w:val="single" w:sz="4" w:space="0" w:color="auto"/>
              <w:right w:val="nil"/>
            </w:tcBorders>
            <w:vAlign w:val="center"/>
            <w:hideMark/>
          </w:tcPr>
          <w:p w14:paraId="017746B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54.98 </w:t>
            </w:r>
          </w:p>
        </w:tc>
      </w:tr>
      <w:tr w:rsidR="00963283" w:rsidRPr="00883549" w14:paraId="05D6DD1C"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6CD567D5"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安徽</w:t>
            </w:r>
          </w:p>
        </w:tc>
        <w:tc>
          <w:tcPr>
            <w:tcW w:w="2719" w:type="dxa"/>
            <w:tcBorders>
              <w:top w:val="single" w:sz="4" w:space="0" w:color="auto"/>
              <w:left w:val="single" w:sz="4" w:space="0" w:color="auto"/>
              <w:bottom w:val="single" w:sz="4" w:space="0" w:color="auto"/>
              <w:right w:val="single" w:sz="4" w:space="0" w:color="auto"/>
            </w:tcBorders>
            <w:vAlign w:val="center"/>
            <w:hideMark/>
          </w:tcPr>
          <w:p w14:paraId="51FD539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150997658583 </w:t>
            </w:r>
          </w:p>
        </w:tc>
        <w:tc>
          <w:tcPr>
            <w:tcW w:w="2841" w:type="dxa"/>
            <w:tcBorders>
              <w:top w:val="single" w:sz="4" w:space="0" w:color="auto"/>
              <w:left w:val="single" w:sz="4" w:space="0" w:color="auto"/>
              <w:bottom w:val="single" w:sz="4" w:space="0" w:color="auto"/>
              <w:right w:val="nil"/>
            </w:tcBorders>
            <w:vAlign w:val="center"/>
            <w:hideMark/>
          </w:tcPr>
          <w:p w14:paraId="7E7C690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48.82 </w:t>
            </w:r>
          </w:p>
        </w:tc>
      </w:tr>
      <w:tr w:rsidR="00963283" w:rsidRPr="00883549" w14:paraId="4F1369EE"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1EED367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辽宁</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D4E5A8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149153876404 </w:t>
            </w:r>
          </w:p>
        </w:tc>
        <w:tc>
          <w:tcPr>
            <w:tcW w:w="2841" w:type="dxa"/>
            <w:tcBorders>
              <w:top w:val="single" w:sz="4" w:space="0" w:color="auto"/>
              <w:left w:val="single" w:sz="4" w:space="0" w:color="auto"/>
              <w:bottom w:val="single" w:sz="4" w:space="0" w:color="auto"/>
              <w:right w:val="nil"/>
            </w:tcBorders>
            <w:vAlign w:val="center"/>
            <w:hideMark/>
          </w:tcPr>
          <w:p w14:paraId="11F3BFD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45.60 </w:t>
            </w:r>
          </w:p>
        </w:tc>
      </w:tr>
      <w:tr w:rsidR="00963283" w:rsidRPr="00883549" w14:paraId="7C287B19"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6D3AC9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广西</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1913AF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142516493514 </w:t>
            </w:r>
          </w:p>
        </w:tc>
        <w:tc>
          <w:tcPr>
            <w:tcW w:w="2841" w:type="dxa"/>
            <w:tcBorders>
              <w:top w:val="single" w:sz="4" w:space="0" w:color="auto"/>
              <w:left w:val="single" w:sz="4" w:space="0" w:color="auto"/>
              <w:bottom w:val="single" w:sz="4" w:space="0" w:color="auto"/>
              <w:right w:val="nil"/>
            </w:tcBorders>
            <w:vAlign w:val="center"/>
            <w:hideMark/>
          </w:tcPr>
          <w:p w14:paraId="6B8F8685"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54.64 </w:t>
            </w:r>
          </w:p>
        </w:tc>
      </w:tr>
      <w:tr w:rsidR="00963283" w:rsidRPr="00883549" w14:paraId="04F11DCE"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80765BE"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黑龙江</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ED7070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126350933299 </w:t>
            </w:r>
          </w:p>
        </w:tc>
        <w:tc>
          <w:tcPr>
            <w:tcW w:w="2841" w:type="dxa"/>
            <w:tcBorders>
              <w:top w:val="single" w:sz="4" w:space="0" w:color="auto"/>
              <w:left w:val="single" w:sz="4" w:space="0" w:color="auto"/>
              <w:bottom w:val="single" w:sz="4" w:space="0" w:color="auto"/>
              <w:right w:val="nil"/>
            </w:tcBorders>
            <w:vAlign w:val="center"/>
            <w:hideMark/>
          </w:tcPr>
          <w:p w14:paraId="6A34C18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70.09 </w:t>
            </w:r>
          </w:p>
        </w:tc>
      </w:tr>
      <w:tr w:rsidR="00963283" w:rsidRPr="00883549" w14:paraId="212E7F51"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1111F6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江西</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8EFB69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124720095697 </w:t>
            </w:r>
          </w:p>
        </w:tc>
        <w:tc>
          <w:tcPr>
            <w:tcW w:w="2841" w:type="dxa"/>
            <w:tcBorders>
              <w:top w:val="single" w:sz="4" w:space="0" w:color="auto"/>
              <w:left w:val="single" w:sz="4" w:space="0" w:color="auto"/>
              <w:bottom w:val="single" w:sz="4" w:space="0" w:color="auto"/>
              <w:right w:val="nil"/>
            </w:tcBorders>
            <w:vAlign w:val="center"/>
            <w:hideMark/>
          </w:tcPr>
          <w:p w14:paraId="1F3DCEA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43.98 </w:t>
            </w:r>
          </w:p>
        </w:tc>
      </w:tr>
      <w:tr w:rsidR="00963283" w:rsidRPr="00883549" w14:paraId="402341BD"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0FD7104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湖南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48995DE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121611827627 </w:t>
            </w:r>
          </w:p>
        </w:tc>
        <w:tc>
          <w:tcPr>
            <w:tcW w:w="2841" w:type="dxa"/>
            <w:tcBorders>
              <w:top w:val="single" w:sz="4" w:space="0" w:color="auto"/>
              <w:left w:val="single" w:sz="4" w:space="0" w:color="auto"/>
              <w:bottom w:val="single" w:sz="4" w:space="0" w:color="auto"/>
              <w:right w:val="nil"/>
            </w:tcBorders>
            <w:vAlign w:val="center"/>
            <w:hideMark/>
          </w:tcPr>
          <w:p w14:paraId="3EB4FB8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59.82 </w:t>
            </w:r>
          </w:p>
        </w:tc>
      </w:tr>
      <w:tr w:rsidR="00963283" w:rsidRPr="00883549" w14:paraId="1B7FEE5E"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239DD09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陕西</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85918E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94339829609 </w:t>
            </w:r>
          </w:p>
        </w:tc>
        <w:tc>
          <w:tcPr>
            <w:tcW w:w="2841" w:type="dxa"/>
            <w:tcBorders>
              <w:top w:val="single" w:sz="4" w:space="0" w:color="auto"/>
              <w:left w:val="single" w:sz="4" w:space="0" w:color="auto"/>
              <w:bottom w:val="single" w:sz="4" w:space="0" w:color="auto"/>
              <w:right w:val="nil"/>
            </w:tcBorders>
            <w:vAlign w:val="center"/>
            <w:hideMark/>
          </w:tcPr>
          <w:p w14:paraId="0D1C8DF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51.60 </w:t>
            </w:r>
          </w:p>
        </w:tc>
      </w:tr>
      <w:tr w:rsidR="00963283" w:rsidRPr="00883549" w14:paraId="11E1609B"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15E83C41"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云南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95C549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91886358331 </w:t>
            </w:r>
          </w:p>
        </w:tc>
        <w:tc>
          <w:tcPr>
            <w:tcW w:w="2841" w:type="dxa"/>
            <w:tcBorders>
              <w:top w:val="single" w:sz="4" w:space="0" w:color="auto"/>
              <w:left w:val="single" w:sz="4" w:space="0" w:color="auto"/>
              <w:bottom w:val="single" w:sz="4" w:space="0" w:color="auto"/>
              <w:right w:val="nil"/>
            </w:tcBorders>
            <w:vAlign w:val="center"/>
            <w:hideMark/>
          </w:tcPr>
          <w:p w14:paraId="3627046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50.69 </w:t>
            </w:r>
          </w:p>
        </w:tc>
      </w:tr>
      <w:tr w:rsidR="00963283" w:rsidRPr="00883549" w14:paraId="0FDE5FFF"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0E43C4B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吉林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58DE995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83650366946 </w:t>
            </w:r>
          </w:p>
        </w:tc>
        <w:tc>
          <w:tcPr>
            <w:tcW w:w="2841" w:type="dxa"/>
            <w:tcBorders>
              <w:top w:val="single" w:sz="4" w:space="0" w:color="auto"/>
              <w:left w:val="single" w:sz="4" w:space="0" w:color="auto"/>
              <w:bottom w:val="single" w:sz="4" w:space="0" w:color="auto"/>
              <w:right w:val="nil"/>
            </w:tcBorders>
            <w:vAlign w:val="center"/>
            <w:hideMark/>
          </w:tcPr>
          <w:p w14:paraId="6EAD77E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40.89 </w:t>
            </w:r>
          </w:p>
        </w:tc>
      </w:tr>
      <w:tr w:rsidR="00963283" w:rsidRPr="00883549" w14:paraId="1064AA68"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61156338"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海南</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C8C5448"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68833373519 </w:t>
            </w:r>
          </w:p>
        </w:tc>
        <w:tc>
          <w:tcPr>
            <w:tcW w:w="2841" w:type="dxa"/>
            <w:tcBorders>
              <w:top w:val="single" w:sz="4" w:space="0" w:color="auto"/>
              <w:left w:val="single" w:sz="4" w:space="0" w:color="auto"/>
              <w:bottom w:val="single" w:sz="4" w:space="0" w:color="auto"/>
              <w:right w:val="nil"/>
            </w:tcBorders>
            <w:vAlign w:val="center"/>
            <w:hideMark/>
          </w:tcPr>
          <w:p w14:paraId="7E8A081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36.03 </w:t>
            </w:r>
          </w:p>
        </w:tc>
      </w:tr>
      <w:tr w:rsidR="00963283" w:rsidRPr="00883549" w14:paraId="6CC8F56F"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00EA01A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重庆</w:t>
            </w:r>
          </w:p>
        </w:tc>
        <w:tc>
          <w:tcPr>
            <w:tcW w:w="2719" w:type="dxa"/>
            <w:tcBorders>
              <w:top w:val="single" w:sz="4" w:space="0" w:color="auto"/>
              <w:left w:val="single" w:sz="4" w:space="0" w:color="auto"/>
              <w:bottom w:val="single" w:sz="4" w:space="0" w:color="auto"/>
              <w:right w:val="single" w:sz="4" w:space="0" w:color="auto"/>
            </w:tcBorders>
            <w:vAlign w:val="center"/>
            <w:hideMark/>
          </w:tcPr>
          <w:p w14:paraId="2C4EC53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39679954940 </w:t>
            </w:r>
          </w:p>
        </w:tc>
        <w:tc>
          <w:tcPr>
            <w:tcW w:w="2841" w:type="dxa"/>
            <w:tcBorders>
              <w:top w:val="single" w:sz="4" w:space="0" w:color="auto"/>
              <w:left w:val="single" w:sz="4" w:space="0" w:color="auto"/>
              <w:bottom w:val="single" w:sz="4" w:space="0" w:color="auto"/>
              <w:right w:val="nil"/>
            </w:tcBorders>
            <w:vAlign w:val="center"/>
            <w:hideMark/>
          </w:tcPr>
          <w:p w14:paraId="64F02BB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66.85 </w:t>
            </w:r>
          </w:p>
        </w:tc>
      </w:tr>
      <w:tr w:rsidR="00963283" w:rsidRPr="00883549" w14:paraId="6620B06D"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747C9A75"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甘肃</w:t>
            </w:r>
          </w:p>
        </w:tc>
        <w:tc>
          <w:tcPr>
            <w:tcW w:w="2719" w:type="dxa"/>
            <w:tcBorders>
              <w:top w:val="single" w:sz="4" w:space="0" w:color="auto"/>
              <w:left w:val="single" w:sz="4" w:space="0" w:color="auto"/>
              <w:bottom w:val="single" w:sz="4" w:space="0" w:color="auto"/>
              <w:right w:val="single" w:sz="4" w:space="0" w:color="auto"/>
            </w:tcBorders>
            <w:vAlign w:val="center"/>
            <w:hideMark/>
          </w:tcPr>
          <w:p w14:paraId="6B3E738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15483602974 </w:t>
            </w:r>
          </w:p>
        </w:tc>
        <w:tc>
          <w:tcPr>
            <w:tcW w:w="2841" w:type="dxa"/>
            <w:tcBorders>
              <w:top w:val="single" w:sz="4" w:space="0" w:color="auto"/>
              <w:left w:val="single" w:sz="4" w:space="0" w:color="auto"/>
              <w:bottom w:val="single" w:sz="4" w:space="0" w:color="auto"/>
              <w:right w:val="nil"/>
            </w:tcBorders>
            <w:vAlign w:val="center"/>
            <w:hideMark/>
          </w:tcPr>
          <w:p w14:paraId="55E24FEA"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79.83 </w:t>
            </w:r>
          </w:p>
        </w:tc>
      </w:tr>
      <w:tr w:rsidR="00963283" w:rsidRPr="00883549" w14:paraId="0BE81F5F"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0F1D3F6F"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内蒙古</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0174622"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13508957367 </w:t>
            </w:r>
          </w:p>
        </w:tc>
        <w:tc>
          <w:tcPr>
            <w:tcW w:w="2841" w:type="dxa"/>
            <w:tcBorders>
              <w:top w:val="single" w:sz="4" w:space="0" w:color="auto"/>
              <w:left w:val="single" w:sz="4" w:space="0" w:color="auto"/>
              <w:bottom w:val="single" w:sz="4" w:space="0" w:color="auto"/>
              <w:right w:val="nil"/>
            </w:tcBorders>
            <w:vAlign w:val="center"/>
            <w:hideMark/>
          </w:tcPr>
          <w:p w14:paraId="47EA8B20"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60.16 </w:t>
            </w:r>
          </w:p>
        </w:tc>
      </w:tr>
      <w:tr w:rsidR="00963283" w:rsidRPr="00883549" w14:paraId="6F2CBFC2"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630843B2"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贵州</w:t>
            </w:r>
          </w:p>
        </w:tc>
        <w:tc>
          <w:tcPr>
            <w:tcW w:w="2719" w:type="dxa"/>
            <w:tcBorders>
              <w:top w:val="single" w:sz="4" w:space="0" w:color="auto"/>
              <w:left w:val="single" w:sz="4" w:space="0" w:color="auto"/>
              <w:bottom w:val="single" w:sz="4" w:space="0" w:color="auto"/>
              <w:right w:val="single" w:sz="4" w:space="0" w:color="auto"/>
            </w:tcBorders>
            <w:vAlign w:val="center"/>
            <w:hideMark/>
          </w:tcPr>
          <w:p w14:paraId="4F19E8BE"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6648607522 </w:t>
            </w:r>
          </w:p>
        </w:tc>
        <w:tc>
          <w:tcPr>
            <w:tcW w:w="2841" w:type="dxa"/>
            <w:tcBorders>
              <w:top w:val="single" w:sz="4" w:space="0" w:color="auto"/>
              <w:left w:val="single" w:sz="4" w:space="0" w:color="auto"/>
              <w:bottom w:val="single" w:sz="4" w:space="0" w:color="auto"/>
              <w:right w:val="nil"/>
            </w:tcBorders>
            <w:vAlign w:val="center"/>
            <w:hideMark/>
          </w:tcPr>
          <w:p w14:paraId="30029C2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47.99 </w:t>
            </w:r>
          </w:p>
        </w:tc>
      </w:tr>
      <w:tr w:rsidR="00963283" w:rsidRPr="00883549" w14:paraId="440CE4CB"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22C55589"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新疆</w:t>
            </w:r>
          </w:p>
        </w:tc>
        <w:tc>
          <w:tcPr>
            <w:tcW w:w="2719" w:type="dxa"/>
            <w:tcBorders>
              <w:top w:val="single" w:sz="4" w:space="0" w:color="auto"/>
              <w:left w:val="single" w:sz="4" w:space="0" w:color="auto"/>
              <w:bottom w:val="single" w:sz="4" w:space="0" w:color="auto"/>
              <w:right w:val="single" w:sz="4" w:space="0" w:color="auto"/>
            </w:tcBorders>
            <w:vAlign w:val="center"/>
            <w:hideMark/>
          </w:tcPr>
          <w:p w14:paraId="076F3D8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3997330129 </w:t>
            </w:r>
          </w:p>
        </w:tc>
        <w:tc>
          <w:tcPr>
            <w:tcW w:w="2841" w:type="dxa"/>
            <w:tcBorders>
              <w:top w:val="single" w:sz="4" w:space="0" w:color="auto"/>
              <w:left w:val="single" w:sz="4" w:space="0" w:color="auto"/>
              <w:bottom w:val="single" w:sz="4" w:space="0" w:color="auto"/>
              <w:right w:val="nil"/>
            </w:tcBorders>
            <w:vAlign w:val="center"/>
            <w:hideMark/>
          </w:tcPr>
          <w:p w14:paraId="5197B523"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43.40 </w:t>
            </w:r>
          </w:p>
        </w:tc>
      </w:tr>
      <w:tr w:rsidR="00963283" w:rsidRPr="00883549" w14:paraId="05583F21"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DB21AD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青海</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4BD3EF6"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2924951401 </w:t>
            </w:r>
          </w:p>
        </w:tc>
        <w:tc>
          <w:tcPr>
            <w:tcW w:w="2841" w:type="dxa"/>
            <w:tcBorders>
              <w:top w:val="single" w:sz="4" w:space="0" w:color="auto"/>
              <w:left w:val="single" w:sz="4" w:space="0" w:color="auto"/>
              <w:bottom w:val="single" w:sz="4" w:space="0" w:color="auto"/>
              <w:right w:val="nil"/>
            </w:tcBorders>
            <w:vAlign w:val="center"/>
            <w:hideMark/>
          </w:tcPr>
          <w:p w14:paraId="1B2569CB"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81.52 </w:t>
            </w:r>
          </w:p>
        </w:tc>
      </w:tr>
      <w:tr w:rsidR="00963283" w:rsidRPr="00883549" w14:paraId="39BDBB24"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257A992D"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宁夏</w:t>
            </w:r>
          </w:p>
        </w:tc>
        <w:tc>
          <w:tcPr>
            <w:tcW w:w="2719" w:type="dxa"/>
            <w:tcBorders>
              <w:top w:val="single" w:sz="4" w:space="0" w:color="auto"/>
              <w:left w:val="single" w:sz="4" w:space="0" w:color="auto"/>
              <w:bottom w:val="single" w:sz="4" w:space="0" w:color="auto"/>
              <w:right w:val="single" w:sz="4" w:space="0" w:color="auto"/>
            </w:tcBorders>
            <w:vAlign w:val="center"/>
            <w:hideMark/>
          </w:tcPr>
          <w:p w14:paraId="6B53120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710264278 </w:t>
            </w:r>
          </w:p>
        </w:tc>
        <w:tc>
          <w:tcPr>
            <w:tcW w:w="2841" w:type="dxa"/>
            <w:tcBorders>
              <w:top w:val="single" w:sz="4" w:space="0" w:color="auto"/>
              <w:left w:val="single" w:sz="4" w:space="0" w:color="auto"/>
              <w:bottom w:val="single" w:sz="4" w:space="0" w:color="auto"/>
              <w:right w:val="nil"/>
            </w:tcBorders>
            <w:vAlign w:val="center"/>
            <w:hideMark/>
          </w:tcPr>
          <w:p w14:paraId="6CE8CAEC"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34.30 </w:t>
            </w:r>
          </w:p>
        </w:tc>
      </w:tr>
      <w:tr w:rsidR="00963283" w:rsidRPr="00883549" w14:paraId="6D8E0A38"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3EC13436"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西藏</w:t>
            </w:r>
          </w:p>
        </w:tc>
        <w:tc>
          <w:tcPr>
            <w:tcW w:w="2719" w:type="dxa"/>
            <w:tcBorders>
              <w:top w:val="single" w:sz="4" w:space="0" w:color="auto"/>
              <w:left w:val="single" w:sz="4" w:space="0" w:color="auto"/>
              <w:bottom w:val="single" w:sz="4" w:space="0" w:color="auto"/>
              <w:right w:val="single" w:sz="4" w:space="0" w:color="auto"/>
            </w:tcBorders>
            <w:vAlign w:val="center"/>
            <w:hideMark/>
          </w:tcPr>
          <w:p w14:paraId="14FCD72F"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161081741 </w:t>
            </w:r>
          </w:p>
        </w:tc>
        <w:tc>
          <w:tcPr>
            <w:tcW w:w="2841" w:type="dxa"/>
            <w:tcBorders>
              <w:top w:val="single" w:sz="4" w:space="0" w:color="auto"/>
              <w:left w:val="single" w:sz="4" w:space="0" w:color="auto"/>
              <w:bottom w:val="single" w:sz="4" w:space="0" w:color="auto"/>
              <w:right w:val="nil"/>
            </w:tcBorders>
            <w:vAlign w:val="center"/>
            <w:hideMark/>
          </w:tcPr>
          <w:p w14:paraId="42D7D834"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38.19 </w:t>
            </w:r>
          </w:p>
        </w:tc>
      </w:tr>
      <w:tr w:rsidR="00963283" w:rsidRPr="00883549" w14:paraId="44E27E0F" w14:textId="77777777" w:rsidTr="00806A56">
        <w:trPr>
          <w:trHeight w:val="112"/>
          <w:jc w:val="center"/>
        </w:trPr>
        <w:tc>
          <w:tcPr>
            <w:tcW w:w="2780" w:type="dxa"/>
            <w:tcBorders>
              <w:top w:val="single" w:sz="4" w:space="0" w:color="auto"/>
              <w:left w:val="nil"/>
              <w:bottom w:val="single" w:sz="4" w:space="0" w:color="auto"/>
              <w:right w:val="single" w:sz="4" w:space="0" w:color="auto"/>
            </w:tcBorders>
            <w:vAlign w:val="center"/>
            <w:hideMark/>
          </w:tcPr>
          <w:p w14:paraId="7D2B038C" w14:textId="77777777" w:rsidR="00963283" w:rsidRPr="00883549" w:rsidRDefault="00963283" w:rsidP="00DF05C0">
            <w:pPr>
              <w:spacing w:line="240" w:lineRule="auto"/>
              <w:ind w:firstLineChars="0" w:firstLine="0"/>
              <w:jc w:val="center"/>
              <w:rPr>
                <w:rFonts w:eastAsiaTheme="minorEastAsia"/>
                <w:color w:val="000000"/>
                <w:sz w:val="20"/>
                <w:szCs w:val="20"/>
              </w:rPr>
            </w:pPr>
            <w:r w:rsidRPr="00883549">
              <w:rPr>
                <w:rFonts w:eastAsiaTheme="minorEastAsia" w:hint="eastAsia"/>
                <w:color w:val="000000"/>
              </w:rPr>
              <w:t>全国</w:t>
            </w:r>
          </w:p>
        </w:tc>
        <w:tc>
          <w:tcPr>
            <w:tcW w:w="2719" w:type="dxa"/>
            <w:tcBorders>
              <w:top w:val="single" w:sz="4" w:space="0" w:color="auto"/>
              <w:left w:val="single" w:sz="4" w:space="0" w:color="auto"/>
              <w:bottom w:val="single" w:sz="4" w:space="0" w:color="auto"/>
              <w:right w:val="single" w:sz="4" w:space="0" w:color="auto"/>
            </w:tcBorders>
            <w:vAlign w:val="center"/>
            <w:hideMark/>
          </w:tcPr>
          <w:p w14:paraId="7633FFC7"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29068342543482 </w:t>
            </w:r>
          </w:p>
        </w:tc>
        <w:tc>
          <w:tcPr>
            <w:tcW w:w="2841" w:type="dxa"/>
            <w:tcBorders>
              <w:top w:val="single" w:sz="4" w:space="0" w:color="auto"/>
              <w:left w:val="single" w:sz="4" w:space="0" w:color="auto"/>
              <w:bottom w:val="single" w:sz="4" w:space="0" w:color="auto"/>
              <w:right w:val="nil"/>
            </w:tcBorders>
            <w:vAlign w:val="center"/>
            <w:hideMark/>
          </w:tcPr>
          <w:p w14:paraId="43E8611D" w14:textId="77777777" w:rsidR="00963283" w:rsidRPr="00883549" w:rsidRDefault="00963283" w:rsidP="00DF05C0">
            <w:pPr>
              <w:spacing w:line="240" w:lineRule="auto"/>
              <w:ind w:firstLineChars="0" w:firstLine="0"/>
              <w:jc w:val="center"/>
              <w:rPr>
                <w:color w:val="000000"/>
                <w:szCs w:val="21"/>
              </w:rPr>
            </w:pPr>
            <w:r w:rsidRPr="00883549">
              <w:rPr>
                <w:rFonts w:eastAsia="等线"/>
                <w:color w:val="000000"/>
                <w:szCs w:val="21"/>
              </w:rPr>
              <w:t xml:space="preserve">81.02 </w:t>
            </w:r>
          </w:p>
        </w:tc>
      </w:tr>
    </w:tbl>
    <w:p w14:paraId="400AEE33" w14:textId="77777777" w:rsidR="00963283" w:rsidRPr="00883549" w:rsidRDefault="00963283" w:rsidP="00DF05C0">
      <w:pPr>
        <w:spacing w:line="240" w:lineRule="auto"/>
        <w:ind w:firstLineChars="0" w:firstLine="0"/>
        <w:rPr>
          <w:rFonts w:cs="宋体"/>
          <w:i/>
        </w:rPr>
      </w:pPr>
      <w:r w:rsidRPr="00883549">
        <w:rPr>
          <w:rFonts w:cs="宋体" w:hint="eastAsia"/>
          <w:i/>
        </w:rPr>
        <w:t>数据来源：百度在线网络技术（北京）有限公司</w:t>
      </w:r>
    </w:p>
    <w:p w14:paraId="7E60F1D1" w14:textId="77777777" w:rsidR="00963283" w:rsidRPr="00883549" w:rsidRDefault="00963283" w:rsidP="00DF05C0">
      <w:pPr>
        <w:spacing w:line="240" w:lineRule="auto"/>
        <w:ind w:firstLineChars="0" w:firstLine="0"/>
        <w:jc w:val="left"/>
        <w:rPr>
          <w:i/>
          <w:iCs/>
          <w:color w:val="000000" w:themeColor="text1"/>
        </w:rPr>
      </w:pPr>
    </w:p>
    <w:p w14:paraId="6829D037" w14:textId="77777777" w:rsidR="00963283" w:rsidRPr="00883549" w:rsidRDefault="00963283" w:rsidP="00DF05C0">
      <w:pPr>
        <w:spacing w:line="240" w:lineRule="auto"/>
        <w:ind w:firstLineChars="0" w:firstLine="0"/>
        <w:jc w:val="left"/>
        <w:rPr>
          <w:rFonts w:cs="宋体"/>
          <w:iCs/>
          <w:color w:val="000000" w:themeColor="text1"/>
        </w:rPr>
      </w:pPr>
    </w:p>
    <w:p w14:paraId="2725C066" w14:textId="4412AFB9" w:rsidR="00963283" w:rsidRPr="00883549" w:rsidRDefault="00963283" w:rsidP="00DF05C0">
      <w:pPr>
        <w:spacing w:line="240" w:lineRule="auto"/>
        <w:ind w:firstLineChars="0" w:firstLine="0"/>
        <w:jc w:val="left"/>
        <w:rPr>
          <w:rFonts w:cs="宋体"/>
          <w:iCs/>
          <w:color w:val="000000" w:themeColor="text1"/>
        </w:rPr>
      </w:pPr>
    </w:p>
    <w:p w14:paraId="1BEC2F6A" w14:textId="00E1555B" w:rsidR="0023572A" w:rsidRPr="00883549" w:rsidRDefault="0023572A" w:rsidP="00DF05C0">
      <w:pPr>
        <w:spacing w:line="240" w:lineRule="auto"/>
        <w:ind w:firstLineChars="0" w:firstLine="0"/>
        <w:jc w:val="left"/>
        <w:rPr>
          <w:rFonts w:cs="宋体"/>
          <w:iCs/>
          <w:color w:val="000000" w:themeColor="text1"/>
        </w:rPr>
      </w:pPr>
    </w:p>
    <w:p w14:paraId="5F9431FD" w14:textId="77777777" w:rsidR="0023572A" w:rsidRPr="00883549" w:rsidRDefault="0023572A" w:rsidP="00DF05C0">
      <w:pPr>
        <w:spacing w:line="240" w:lineRule="auto"/>
        <w:ind w:firstLineChars="0" w:firstLine="0"/>
        <w:jc w:val="left"/>
        <w:rPr>
          <w:rFonts w:cs="宋体"/>
          <w:iCs/>
          <w:color w:val="000000" w:themeColor="text1"/>
        </w:rPr>
      </w:pPr>
    </w:p>
    <w:p w14:paraId="6E52CA8A" w14:textId="77777777" w:rsidR="00963283" w:rsidRPr="00883549" w:rsidRDefault="00963283" w:rsidP="00DF05C0">
      <w:pPr>
        <w:spacing w:line="240" w:lineRule="auto"/>
        <w:ind w:firstLineChars="0" w:firstLine="0"/>
        <w:jc w:val="left"/>
        <w:rPr>
          <w:rFonts w:cs="宋体"/>
          <w:iCs/>
          <w:color w:val="000000" w:themeColor="text1"/>
        </w:rPr>
      </w:pPr>
    </w:p>
    <w:p w14:paraId="793106E4" w14:textId="55A3A974" w:rsidR="00963283" w:rsidRPr="00883549" w:rsidRDefault="00963283" w:rsidP="00DF05C0">
      <w:pPr>
        <w:pStyle w:val="1"/>
        <w:spacing w:before="120" w:after="600" w:line="312" w:lineRule="auto"/>
        <w:ind w:firstLineChars="0" w:firstLine="0"/>
        <w:rPr>
          <w:rFonts w:eastAsia="仿宋_GB2312"/>
          <w:b/>
          <w:color w:val="000000" w:themeColor="text1"/>
          <w:sz w:val="52"/>
          <w:szCs w:val="52"/>
        </w:rPr>
      </w:pPr>
      <w:bookmarkStart w:id="685" w:name="_Toc122418737"/>
      <w:bookmarkStart w:id="686" w:name="_Toc130371113"/>
      <w:r w:rsidRPr="00883549">
        <w:rPr>
          <w:rFonts w:eastAsia="仿宋_GB2312" w:hint="eastAsia"/>
          <w:b/>
          <w:color w:val="000000" w:themeColor="text1"/>
          <w:sz w:val="52"/>
          <w:szCs w:val="52"/>
        </w:rPr>
        <w:lastRenderedPageBreak/>
        <w:t>附录三</w:t>
      </w:r>
      <w:r w:rsidRPr="00883549">
        <w:rPr>
          <w:rFonts w:eastAsia="仿宋_GB2312"/>
          <w:b/>
          <w:color w:val="000000" w:themeColor="text1"/>
          <w:sz w:val="52"/>
          <w:szCs w:val="52"/>
        </w:rPr>
        <w:tab/>
      </w:r>
      <w:r w:rsidRPr="00883549">
        <w:rPr>
          <w:rFonts w:eastAsia="仿宋_GB2312" w:hint="eastAsia"/>
          <w:b/>
          <w:color w:val="000000" w:themeColor="text1"/>
          <w:sz w:val="52"/>
          <w:szCs w:val="52"/>
        </w:rPr>
        <w:t>调查支持单位</w:t>
      </w:r>
      <w:bookmarkEnd w:id="685"/>
      <w:bookmarkEnd w:id="686"/>
    </w:p>
    <w:p w14:paraId="5350E3B2" w14:textId="77777777" w:rsidR="0023572A" w:rsidRPr="00883549" w:rsidRDefault="0023572A" w:rsidP="00DF05C0">
      <w:pPr>
        <w:ind w:firstLineChars="46" w:firstLine="97"/>
        <w:rPr>
          <w:color w:val="000000" w:themeColor="text1"/>
        </w:rPr>
      </w:pPr>
      <w:bookmarkStart w:id="687" w:name="_Toc77571"/>
      <w:bookmarkStart w:id="688" w:name="_Toc18151"/>
      <w:bookmarkStart w:id="689" w:name="_Toc536863988"/>
      <w:bookmarkEnd w:id="34"/>
      <w:bookmarkEnd w:id="212"/>
      <w:bookmarkEnd w:id="213"/>
      <w:bookmarkEnd w:id="214"/>
      <w:bookmarkEnd w:id="215"/>
      <w:bookmarkEnd w:id="216"/>
      <w:bookmarkEnd w:id="217"/>
      <w:bookmarkEnd w:id="218"/>
      <w:bookmarkEnd w:id="219"/>
      <w:bookmarkEnd w:id="490"/>
      <w:bookmarkEnd w:id="491"/>
      <w:bookmarkEnd w:id="492"/>
      <w:bookmarkEnd w:id="493"/>
      <w:bookmarkEnd w:id="494"/>
      <w:bookmarkEnd w:id="495"/>
      <w:bookmarkEnd w:id="496"/>
      <w:bookmarkEnd w:id="497"/>
      <w:bookmarkEnd w:id="498"/>
      <w:r w:rsidRPr="00883549">
        <w:rPr>
          <w:rFonts w:hint="eastAsia"/>
          <w:color w:val="000000" w:themeColor="text1"/>
        </w:rPr>
        <w:t>以下单位对本次报告的数据给予了大力支持，在此表示衷心的感谢！（</w:t>
      </w:r>
      <w:r w:rsidRPr="00883549">
        <w:rPr>
          <w:color w:val="000000" w:themeColor="text1"/>
        </w:rPr>
        <w:t>排序</w:t>
      </w:r>
      <w:r w:rsidRPr="00883549">
        <w:rPr>
          <w:rFonts w:hint="eastAsia"/>
          <w:color w:val="000000" w:themeColor="text1"/>
        </w:rPr>
        <w:t>不分</w:t>
      </w:r>
      <w:r w:rsidRPr="00883549">
        <w:rPr>
          <w:color w:val="000000" w:themeColor="text1"/>
        </w:rPr>
        <w:t>先后）</w:t>
      </w:r>
    </w:p>
    <w:p w14:paraId="613C0871" w14:textId="77777777" w:rsidR="0023572A" w:rsidRPr="00883549" w:rsidRDefault="0023572A" w:rsidP="00DF05C0">
      <w:pPr>
        <w:ind w:firstLineChars="50" w:firstLine="105"/>
        <w:rPr>
          <w:color w:val="000000" w:themeColor="text1"/>
        </w:rPr>
      </w:pPr>
    </w:p>
    <w:tbl>
      <w:tblPr>
        <w:tblW w:w="7660" w:type="dxa"/>
        <w:tblLook w:val="04A0" w:firstRow="1" w:lastRow="0" w:firstColumn="1" w:lastColumn="0" w:noHBand="0" w:noVBand="1"/>
      </w:tblPr>
      <w:tblGrid>
        <w:gridCol w:w="7660"/>
      </w:tblGrid>
      <w:tr w:rsidR="0023572A" w:rsidRPr="00883549" w14:paraId="047E3833" w14:textId="77777777" w:rsidTr="005B63FC">
        <w:trPr>
          <w:trHeight w:val="288"/>
        </w:trPr>
        <w:tc>
          <w:tcPr>
            <w:tcW w:w="7660" w:type="dxa"/>
            <w:tcBorders>
              <w:top w:val="nil"/>
              <w:left w:val="nil"/>
              <w:bottom w:val="nil"/>
              <w:right w:val="nil"/>
            </w:tcBorders>
            <w:shd w:val="clear" w:color="auto" w:fill="auto"/>
            <w:noWrap/>
            <w:vAlign w:val="center"/>
          </w:tcPr>
          <w:p w14:paraId="571CBCA7" w14:textId="77777777" w:rsidR="0023572A" w:rsidRPr="00883549" w:rsidRDefault="0023572A" w:rsidP="00DF05C0">
            <w:pPr>
              <w:widowControl/>
              <w:spacing w:line="240" w:lineRule="auto"/>
              <w:ind w:firstLineChars="0" w:firstLine="0"/>
              <w:rPr>
                <w:rFonts w:cs="宋体"/>
                <w:color w:val="000000"/>
                <w:kern w:val="0"/>
                <w:szCs w:val="21"/>
              </w:rPr>
            </w:pPr>
            <w:r w:rsidRPr="00883549">
              <w:rPr>
                <w:rFonts w:cs="宋体" w:hint="eastAsia"/>
                <w:color w:val="000000"/>
                <w:kern w:val="0"/>
                <w:szCs w:val="21"/>
              </w:rPr>
              <w:t>工业和信息化部</w:t>
            </w:r>
          </w:p>
        </w:tc>
      </w:tr>
      <w:tr w:rsidR="0023572A" w:rsidRPr="00883549" w14:paraId="75A7FFE2" w14:textId="77777777" w:rsidTr="005B63FC">
        <w:trPr>
          <w:trHeight w:val="288"/>
        </w:trPr>
        <w:tc>
          <w:tcPr>
            <w:tcW w:w="7660" w:type="dxa"/>
            <w:tcBorders>
              <w:top w:val="nil"/>
              <w:left w:val="nil"/>
              <w:bottom w:val="nil"/>
              <w:right w:val="nil"/>
            </w:tcBorders>
            <w:shd w:val="clear" w:color="auto" w:fill="auto"/>
            <w:noWrap/>
            <w:vAlign w:val="center"/>
          </w:tcPr>
          <w:p w14:paraId="793EB4B8" w14:textId="77777777" w:rsidR="0023572A" w:rsidRPr="00883549" w:rsidRDefault="0023572A" w:rsidP="00DF05C0">
            <w:pPr>
              <w:widowControl/>
              <w:spacing w:line="240" w:lineRule="auto"/>
              <w:ind w:firstLineChars="0" w:firstLine="0"/>
              <w:rPr>
                <w:rFonts w:cs="宋体"/>
                <w:color w:val="000000"/>
                <w:kern w:val="0"/>
                <w:szCs w:val="21"/>
              </w:rPr>
            </w:pPr>
            <w:r w:rsidRPr="00883549">
              <w:rPr>
                <w:rFonts w:cs="宋体" w:hint="eastAsia"/>
                <w:color w:val="000000"/>
                <w:kern w:val="0"/>
                <w:szCs w:val="21"/>
              </w:rPr>
              <w:t>中共中央网络安全和信息化委员会办公室</w:t>
            </w:r>
          </w:p>
        </w:tc>
      </w:tr>
      <w:tr w:rsidR="0023572A" w:rsidRPr="00883549" w14:paraId="1A851058" w14:textId="77777777" w:rsidTr="005B63FC">
        <w:trPr>
          <w:trHeight w:val="288"/>
        </w:trPr>
        <w:tc>
          <w:tcPr>
            <w:tcW w:w="7660" w:type="dxa"/>
            <w:tcBorders>
              <w:top w:val="nil"/>
              <w:left w:val="nil"/>
              <w:bottom w:val="nil"/>
              <w:right w:val="nil"/>
            </w:tcBorders>
            <w:shd w:val="clear" w:color="auto" w:fill="auto"/>
            <w:noWrap/>
            <w:vAlign w:val="center"/>
          </w:tcPr>
          <w:p w14:paraId="491089D8" w14:textId="77777777" w:rsidR="0023572A" w:rsidRPr="00883549" w:rsidRDefault="0023572A" w:rsidP="00DF05C0">
            <w:pPr>
              <w:widowControl/>
              <w:spacing w:line="240" w:lineRule="auto"/>
              <w:ind w:firstLineChars="0" w:firstLine="0"/>
              <w:rPr>
                <w:rFonts w:cs="宋体"/>
                <w:color w:val="000000"/>
                <w:kern w:val="0"/>
                <w:szCs w:val="21"/>
              </w:rPr>
            </w:pPr>
            <w:r w:rsidRPr="00883549">
              <w:rPr>
                <w:rFonts w:cs="宋体" w:hint="eastAsia"/>
                <w:color w:val="000000"/>
                <w:kern w:val="0"/>
                <w:szCs w:val="21"/>
              </w:rPr>
              <w:t>国家统计局</w:t>
            </w:r>
          </w:p>
        </w:tc>
      </w:tr>
      <w:tr w:rsidR="0023572A" w:rsidRPr="00883549" w14:paraId="4A10D321" w14:textId="77777777" w:rsidTr="005B63FC">
        <w:trPr>
          <w:trHeight w:val="288"/>
        </w:trPr>
        <w:tc>
          <w:tcPr>
            <w:tcW w:w="7660" w:type="dxa"/>
            <w:tcBorders>
              <w:top w:val="nil"/>
              <w:left w:val="nil"/>
              <w:bottom w:val="nil"/>
              <w:right w:val="nil"/>
            </w:tcBorders>
            <w:shd w:val="clear" w:color="auto" w:fill="auto"/>
            <w:noWrap/>
            <w:vAlign w:val="center"/>
          </w:tcPr>
          <w:p w14:paraId="7DD0B085" w14:textId="77777777" w:rsidR="0023572A" w:rsidRPr="00883549" w:rsidRDefault="0023572A" w:rsidP="00DF05C0">
            <w:pPr>
              <w:widowControl/>
              <w:spacing w:line="240" w:lineRule="auto"/>
              <w:ind w:firstLineChars="0" w:firstLine="0"/>
              <w:rPr>
                <w:rFonts w:cs="宋体"/>
                <w:color w:val="000000"/>
                <w:kern w:val="0"/>
                <w:szCs w:val="21"/>
              </w:rPr>
            </w:pPr>
            <w:r w:rsidRPr="00883549">
              <w:rPr>
                <w:rFonts w:cs="宋体" w:hint="eastAsia"/>
                <w:color w:val="000000"/>
                <w:kern w:val="0"/>
                <w:szCs w:val="21"/>
              </w:rPr>
              <w:t>共青团中央</w:t>
            </w:r>
          </w:p>
        </w:tc>
      </w:tr>
    </w:tbl>
    <w:p w14:paraId="028079BA" w14:textId="77777777" w:rsidR="0023572A" w:rsidRPr="00883549" w:rsidRDefault="0023572A" w:rsidP="00DF05C0">
      <w:pPr>
        <w:ind w:firstLineChars="50" w:firstLine="105"/>
        <w:rPr>
          <w:color w:val="000000" w:themeColor="text1"/>
        </w:rPr>
      </w:pPr>
    </w:p>
    <w:tbl>
      <w:tblPr>
        <w:tblW w:w="7660" w:type="dxa"/>
        <w:tblLook w:val="04A0" w:firstRow="1" w:lastRow="0" w:firstColumn="1" w:lastColumn="0" w:noHBand="0" w:noVBand="1"/>
      </w:tblPr>
      <w:tblGrid>
        <w:gridCol w:w="7660"/>
      </w:tblGrid>
      <w:tr w:rsidR="0023572A" w:rsidRPr="00883549" w14:paraId="12EF4746" w14:textId="77777777" w:rsidTr="005B63FC">
        <w:trPr>
          <w:trHeight w:val="288"/>
        </w:trPr>
        <w:tc>
          <w:tcPr>
            <w:tcW w:w="7660" w:type="dxa"/>
            <w:tcBorders>
              <w:top w:val="nil"/>
              <w:left w:val="nil"/>
              <w:bottom w:val="nil"/>
              <w:right w:val="nil"/>
            </w:tcBorders>
            <w:shd w:val="clear" w:color="auto" w:fill="auto"/>
            <w:noWrap/>
            <w:vAlign w:val="center"/>
          </w:tcPr>
          <w:p w14:paraId="15CA74CB" w14:textId="77777777" w:rsidR="0023572A" w:rsidRPr="00883549" w:rsidRDefault="0023572A" w:rsidP="00DF05C0">
            <w:pPr>
              <w:widowControl/>
              <w:spacing w:line="240" w:lineRule="auto"/>
              <w:ind w:firstLineChars="0" w:firstLine="0"/>
              <w:jc w:val="left"/>
              <w:rPr>
                <w:rFonts w:cs="宋体"/>
                <w:color w:val="000000"/>
                <w:kern w:val="0"/>
                <w:szCs w:val="21"/>
              </w:rPr>
            </w:pPr>
            <w:r w:rsidRPr="00883549">
              <w:rPr>
                <w:rFonts w:cs="宋体" w:hint="eastAsia"/>
                <w:color w:val="000000"/>
                <w:kern w:val="0"/>
                <w:szCs w:val="21"/>
              </w:rPr>
              <w:t>中央机构编制委员会办公室政务和公益机构域名注册服务中心</w:t>
            </w:r>
          </w:p>
        </w:tc>
      </w:tr>
      <w:tr w:rsidR="0023572A" w:rsidRPr="00883549" w14:paraId="63253805" w14:textId="77777777" w:rsidTr="005B63FC">
        <w:trPr>
          <w:trHeight w:val="288"/>
        </w:trPr>
        <w:tc>
          <w:tcPr>
            <w:tcW w:w="7660" w:type="dxa"/>
            <w:tcBorders>
              <w:top w:val="nil"/>
              <w:left w:val="nil"/>
              <w:bottom w:val="nil"/>
              <w:right w:val="nil"/>
            </w:tcBorders>
            <w:shd w:val="clear" w:color="auto" w:fill="auto"/>
            <w:noWrap/>
            <w:vAlign w:val="center"/>
          </w:tcPr>
          <w:p w14:paraId="008E0367" w14:textId="77777777" w:rsidR="0023572A" w:rsidRPr="00883549" w:rsidRDefault="0023572A" w:rsidP="00DF05C0">
            <w:pPr>
              <w:widowControl/>
              <w:spacing w:line="240" w:lineRule="auto"/>
              <w:ind w:firstLineChars="0" w:firstLine="0"/>
              <w:jc w:val="left"/>
              <w:rPr>
                <w:rFonts w:cs="宋体"/>
                <w:color w:val="000000"/>
                <w:kern w:val="0"/>
                <w:szCs w:val="21"/>
              </w:rPr>
            </w:pPr>
            <w:r w:rsidRPr="00883549">
              <w:rPr>
                <w:rFonts w:cs="宋体" w:hint="eastAsia"/>
                <w:color w:val="000000"/>
                <w:kern w:val="0"/>
                <w:szCs w:val="21"/>
              </w:rPr>
              <w:t>中共中央党校（国家行政学院）电子政务研究中心</w:t>
            </w:r>
          </w:p>
        </w:tc>
      </w:tr>
      <w:tr w:rsidR="0023572A" w:rsidRPr="00883549" w14:paraId="0FC7C6E0" w14:textId="77777777" w:rsidTr="005B63FC">
        <w:trPr>
          <w:trHeight w:val="288"/>
        </w:trPr>
        <w:tc>
          <w:tcPr>
            <w:tcW w:w="7660" w:type="dxa"/>
            <w:tcBorders>
              <w:top w:val="nil"/>
              <w:left w:val="nil"/>
              <w:bottom w:val="nil"/>
              <w:right w:val="nil"/>
            </w:tcBorders>
            <w:shd w:val="clear" w:color="auto" w:fill="auto"/>
            <w:noWrap/>
            <w:vAlign w:val="center"/>
          </w:tcPr>
          <w:p w14:paraId="25E2FB19" w14:textId="77777777" w:rsidR="0023572A" w:rsidRPr="00883549" w:rsidRDefault="0023572A" w:rsidP="00DF05C0">
            <w:pPr>
              <w:widowControl/>
              <w:spacing w:line="240" w:lineRule="auto"/>
              <w:ind w:firstLineChars="0" w:firstLine="0"/>
              <w:jc w:val="left"/>
              <w:rPr>
                <w:rFonts w:cs="宋体"/>
                <w:color w:val="000000"/>
                <w:kern w:val="0"/>
                <w:szCs w:val="21"/>
              </w:rPr>
            </w:pPr>
            <w:r w:rsidRPr="00883549">
              <w:rPr>
                <w:rFonts w:cs="宋体" w:hint="eastAsia"/>
                <w:color w:val="000000"/>
                <w:kern w:val="0"/>
                <w:szCs w:val="21"/>
              </w:rPr>
              <w:t>中国信息通信研究院</w:t>
            </w:r>
          </w:p>
        </w:tc>
      </w:tr>
      <w:tr w:rsidR="0023572A" w:rsidRPr="00883549" w14:paraId="7583F6B3" w14:textId="77777777" w:rsidTr="005B63FC">
        <w:trPr>
          <w:trHeight w:val="288"/>
        </w:trPr>
        <w:tc>
          <w:tcPr>
            <w:tcW w:w="7660" w:type="dxa"/>
            <w:tcBorders>
              <w:top w:val="nil"/>
              <w:left w:val="nil"/>
              <w:bottom w:val="nil"/>
              <w:right w:val="nil"/>
            </w:tcBorders>
            <w:shd w:val="clear" w:color="auto" w:fill="auto"/>
            <w:noWrap/>
            <w:vAlign w:val="center"/>
          </w:tcPr>
          <w:p w14:paraId="7E253C37" w14:textId="77777777" w:rsidR="0023572A" w:rsidRPr="00883549" w:rsidRDefault="0023572A" w:rsidP="00DF05C0">
            <w:pPr>
              <w:widowControl/>
              <w:spacing w:line="240" w:lineRule="auto"/>
              <w:ind w:firstLineChars="0" w:firstLine="0"/>
              <w:jc w:val="left"/>
              <w:rPr>
                <w:rFonts w:cs="宋体"/>
                <w:color w:val="000000"/>
                <w:kern w:val="0"/>
                <w:szCs w:val="21"/>
              </w:rPr>
            </w:pPr>
            <w:proofErr w:type="gramStart"/>
            <w:r w:rsidRPr="00883549">
              <w:rPr>
                <w:rFonts w:cs="宋体" w:hint="eastAsia"/>
                <w:color w:val="000000"/>
                <w:kern w:val="0"/>
                <w:szCs w:val="21"/>
              </w:rPr>
              <w:t>中央网信办</w:t>
            </w:r>
            <w:proofErr w:type="gramEnd"/>
            <w:r w:rsidRPr="00883549">
              <w:rPr>
                <w:rFonts w:cs="宋体" w:hint="eastAsia"/>
                <w:color w:val="000000"/>
                <w:kern w:val="0"/>
                <w:szCs w:val="21"/>
              </w:rPr>
              <w:t>（国家互联网信息办公室）违法和不良信息举报中心（</w:t>
            </w:r>
            <w:r w:rsidRPr="00883549">
              <w:rPr>
                <w:color w:val="000000"/>
                <w:kern w:val="0"/>
                <w:szCs w:val="21"/>
              </w:rPr>
              <w:t>12377</w:t>
            </w:r>
            <w:r w:rsidRPr="00883549">
              <w:rPr>
                <w:rFonts w:cs="宋体" w:hint="eastAsia"/>
                <w:color w:val="000000"/>
                <w:kern w:val="0"/>
                <w:szCs w:val="21"/>
              </w:rPr>
              <w:t>）</w:t>
            </w:r>
          </w:p>
        </w:tc>
      </w:tr>
      <w:tr w:rsidR="0023572A" w:rsidRPr="00883549" w14:paraId="1A959327" w14:textId="77777777" w:rsidTr="005B63FC">
        <w:trPr>
          <w:trHeight w:val="288"/>
        </w:trPr>
        <w:tc>
          <w:tcPr>
            <w:tcW w:w="7660" w:type="dxa"/>
            <w:tcBorders>
              <w:top w:val="nil"/>
              <w:left w:val="nil"/>
              <w:bottom w:val="nil"/>
              <w:right w:val="nil"/>
            </w:tcBorders>
            <w:shd w:val="clear" w:color="auto" w:fill="auto"/>
            <w:noWrap/>
            <w:vAlign w:val="center"/>
          </w:tcPr>
          <w:p w14:paraId="629C2072" w14:textId="77777777" w:rsidR="0023572A" w:rsidRPr="00883549" w:rsidRDefault="0023572A" w:rsidP="00DF05C0">
            <w:pPr>
              <w:widowControl/>
              <w:spacing w:line="240" w:lineRule="auto"/>
              <w:ind w:firstLineChars="0" w:firstLine="0"/>
              <w:jc w:val="left"/>
              <w:rPr>
                <w:rFonts w:cs="宋体"/>
                <w:color w:val="000000"/>
                <w:kern w:val="0"/>
                <w:szCs w:val="21"/>
              </w:rPr>
            </w:pPr>
            <w:r w:rsidRPr="00883549">
              <w:rPr>
                <w:rFonts w:cs="宋体" w:hint="eastAsia"/>
                <w:color w:val="000000"/>
                <w:kern w:val="0"/>
                <w:szCs w:val="21"/>
              </w:rPr>
              <w:t>中国科学院计算机网络信息中心</w:t>
            </w:r>
          </w:p>
        </w:tc>
      </w:tr>
    </w:tbl>
    <w:p w14:paraId="773AFB8F" w14:textId="77777777" w:rsidR="0023572A" w:rsidRPr="00883549" w:rsidRDefault="0023572A" w:rsidP="00DF05C0">
      <w:pPr>
        <w:ind w:firstLineChars="50" w:firstLine="105"/>
        <w:rPr>
          <w:color w:val="000000" w:themeColor="text1"/>
        </w:rPr>
      </w:pPr>
    </w:p>
    <w:tbl>
      <w:tblPr>
        <w:tblW w:w="8601" w:type="dxa"/>
        <w:tblLook w:val="04A0" w:firstRow="1" w:lastRow="0" w:firstColumn="1" w:lastColumn="0" w:noHBand="0" w:noVBand="1"/>
      </w:tblPr>
      <w:tblGrid>
        <w:gridCol w:w="4065"/>
        <w:gridCol w:w="4536"/>
      </w:tblGrid>
      <w:tr w:rsidR="0023572A" w:rsidRPr="00883549" w14:paraId="7A6008D2" w14:textId="77777777" w:rsidTr="005B63FC">
        <w:trPr>
          <w:trHeight w:val="288"/>
        </w:trPr>
        <w:tc>
          <w:tcPr>
            <w:tcW w:w="4065" w:type="dxa"/>
            <w:tcBorders>
              <w:top w:val="nil"/>
              <w:left w:val="nil"/>
              <w:bottom w:val="nil"/>
              <w:right w:val="nil"/>
            </w:tcBorders>
            <w:shd w:val="clear" w:color="auto" w:fill="auto"/>
            <w:noWrap/>
            <w:vAlign w:val="center"/>
          </w:tcPr>
          <w:p w14:paraId="2CD1863A"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中国移动通信集团有限公司</w:t>
            </w:r>
          </w:p>
        </w:tc>
        <w:tc>
          <w:tcPr>
            <w:tcW w:w="4536" w:type="dxa"/>
            <w:tcBorders>
              <w:top w:val="nil"/>
              <w:left w:val="nil"/>
              <w:bottom w:val="nil"/>
              <w:right w:val="nil"/>
            </w:tcBorders>
            <w:shd w:val="clear" w:color="auto" w:fill="auto"/>
            <w:noWrap/>
            <w:vAlign w:val="center"/>
          </w:tcPr>
          <w:p w14:paraId="7D171A7C"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中国电信集团有限公司</w:t>
            </w:r>
          </w:p>
        </w:tc>
      </w:tr>
      <w:tr w:rsidR="0023572A" w:rsidRPr="00883549" w14:paraId="7EBCD3FA" w14:textId="77777777" w:rsidTr="005B63FC">
        <w:trPr>
          <w:trHeight w:val="288"/>
        </w:trPr>
        <w:tc>
          <w:tcPr>
            <w:tcW w:w="4065" w:type="dxa"/>
            <w:tcBorders>
              <w:top w:val="nil"/>
              <w:left w:val="nil"/>
              <w:bottom w:val="nil"/>
              <w:right w:val="nil"/>
            </w:tcBorders>
            <w:shd w:val="clear" w:color="auto" w:fill="auto"/>
            <w:noWrap/>
            <w:vAlign w:val="center"/>
          </w:tcPr>
          <w:p w14:paraId="513F5135"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中国联合网络通信集团有限公司</w:t>
            </w:r>
          </w:p>
        </w:tc>
        <w:tc>
          <w:tcPr>
            <w:tcW w:w="4536" w:type="dxa"/>
            <w:tcBorders>
              <w:top w:val="nil"/>
              <w:left w:val="nil"/>
              <w:bottom w:val="nil"/>
              <w:right w:val="nil"/>
            </w:tcBorders>
            <w:shd w:val="clear" w:color="auto" w:fill="auto"/>
            <w:noWrap/>
            <w:vAlign w:val="center"/>
          </w:tcPr>
          <w:p w14:paraId="051B2DE8"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北京开普云信息科技有限公司</w:t>
            </w:r>
          </w:p>
        </w:tc>
      </w:tr>
      <w:tr w:rsidR="0023572A" w:rsidRPr="00883549" w14:paraId="08AF37FC" w14:textId="77777777" w:rsidTr="005B63FC">
        <w:trPr>
          <w:trHeight w:val="167"/>
        </w:trPr>
        <w:tc>
          <w:tcPr>
            <w:tcW w:w="4065" w:type="dxa"/>
            <w:tcBorders>
              <w:top w:val="nil"/>
              <w:left w:val="nil"/>
              <w:bottom w:val="nil"/>
              <w:right w:val="nil"/>
            </w:tcBorders>
            <w:shd w:val="clear" w:color="auto" w:fill="auto"/>
            <w:noWrap/>
            <w:vAlign w:val="center"/>
          </w:tcPr>
          <w:p w14:paraId="2D1D0E97"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百度在线网络技术（北京）有限公司</w:t>
            </w:r>
          </w:p>
        </w:tc>
        <w:tc>
          <w:tcPr>
            <w:tcW w:w="4536" w:type="dxa"/>
            <w:tcBorders>
              <w:top w:val="nil"/>
              <w:left w:val="nil"/>
              <w:bottom w:val="nil"/>
              <w:right w:val="nil"/>
            </w:tcBorders>
            <w:shd w:val="clear" w:color="auto" w:fill="auto"/>
            <w:noWrap/>
            <w:vAlign w:val="center"/>
          </w:tcPr>
          <w:p w14:paraId="4EC57891" w14:textId="77777777" w:rsidR="0023572A" w:rsidRPr="00883549" w:rsidRDefault="0023572A" w:rsidP="00DF05C0">
            <w:pPr>
              <w:widowControl/>
              <w:spacing w:line="240" w:lineRule="auto"/>
              <w:ind w:firstLineChars="0" w:firstLine="0"/>
              <w:rPr>
                <w:rFonts w:eastAsiaTheme="minorEastAsia" w:cs="宋体"/>
                <w:color w:val="000000"/>
                <w:kern w:val="0"/>
                <w:szCs w:val="21"/>
              </w:rPr>
            </w:pPr>
            <w:proofErr w:type="gramStart"/>
            <w:r w:rsidRPr="00883549">
              <w:rPr>
                <w:rFonts w:eastAsiaTheme="minorEastAsia" w:hint="eastAsia"/>
                <w:color w:val="000000"/>
                <w:szCs w:val="21"/>
              </w:rPr>
              <w:t>腾讯云</w:t>
            </w:r>
            <w:proofErr w:type="gramEnd"/>
            <w:r w:rsidRPr="00883549">
              <w:rPr>
                <w:rFonts w:eastAsiaTheme="minorEastAsia" w:hint="eastAsia"/>
                <w:color w:val="000000"/>
                <w:szCs w:val="21"/>
              </w:rPr>
              <w:t>计算（北京）有限责任公司</w:t>
            </w:r>
          </w:p>
        </w:tc>
      </w:tr>
      <w:tr w:rsidR="0023572A" w:rsidRPr="00883549" w14:paraId="35C82934" w14:textId="77777777" w:rsidTr="005B63FC">
        <w:trPr>
          <w:trHeight w:val="285"/>
        </w:trPr>
        <w:tc>
          <w:tcPr>
            <w:tcW w:w="4065" w:type="dxa"/>
            <w:tcBorders>
              <w:top w:val="nil"/>
              <w:left w:val="nil"/>
              <w:bottom w:val="nil"/>
              <w:right w:val="nil"/>
            </w:tcBorders>
            <w:shd w:val="clear" w:color="auto" w:fill="auto"/>
            <w:noWrap/>
            <w:vAlign w:val="center"/>
          </w:tcPr>
          <w:p w14:paraId="450361D7"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北京</w:t>
            </w:r>
            <w:proofErr w:type="gramStart"/>
            <w:r w:rsidRPr="00883549">
              <w:rPr>
                <w:rFonts w:eastAsiaTheme="minorEastAsia" w:hint="eastAsia"/>
                <w:color w:val="000000"/>
                <w:szCs w:val="21"/>
              </w:rPr>
              <w:t>微梦创科</w:t>
            </w:r>
            <w:proofErr w:type="gramEnd"/>
            <w:r w:rsidRPr="00883549">
              <w:rPr>
                <w:rFonts w:eastAsiaTheme="minorEastAsia" w:hint="eastAsia"/>
                <w:color w:val="000000"/>
                <w:szCs w:val="21"/>
              </w:rPr>
              <w:t>网络技术有限公司（微博）</w:t>
            </w:r>
          </w:p>
        </w:tc>
        <w:tc>
          <w:tcPr>
            <w:tcW w:w="4536" w:type="dxa"/>
            <w:tcBorders>
              <w:top w:val="nil"/>
              <w:left w:val="nil"/>
              <w:bottom w:val="nil"/>
              <w:right w:val="nil"/>
            </w:tcBorders>
            <w:shd w:val="clear" w:color="auto" w:fill="auto"/>
            <w:noWrap/>
            <w:vAlign w:val="center"/>
          </w:tcPr>
          <w:p w14:paraId="2DCD3DCA" w14:textId="77777777" w:rsidR="0023572A" w:rsidRPr="00883549" w:rsidRDefault="0023572A" w:rsidP="00DF05C0">
            <w:pPr>
              <w:widowControl/>
              <w:spacing w:line="240" w:lineRule="auto"/>
              <w:ind w:firstLineChars="0" w:firstLine="0"/>
              <w:rPr>
                <w:rFonts w:eastAsiaTheme="minorEastAsia" w:cs="宋体"/>
                <w:color w:val="000000"/>
                <w:kern w:val="0"/>
                <w:szCs w:val="21"/>
              </w:rPr>
            </w:pPr>
            <w:r w:rsidRPr="00883549">
              <w:rPr>
                <w:rFonts w:eastAsiaTheme="minorEastAsia" w:hint="eastAsia"/>
                <w:color w:val="000000"/>
                <w:szCs w:val="21"/>
              </w:rPr>
              <w:t>北京抖音信</w:t>
            </w:r>
            <w:proofErr w:type="gramStart"/>
            <w:r w:rsidRPr="00883549">
              <w:rPr>
                <w:rFonts w:eastAsiaTheme="minorEastAsia" w:hint="eastAsia"/>
                <w:color w:val="000000"/>
                <w:szCs w:val="21"/>
              </w:rPr>
              <w:t>息</w:t>
            </w:r>
            <w:proofErr w:type="gramEnd"/>
            <w:r w:rsidRPr="00883549">
              <w:rPr>
                <w:rFonts w:eastAsiaTheme="minorEastAsia" w:hint="eastAsia"/>
                <w:color w:val="000000"/>
                <w:szCs w:val="21"/>
              </w:rPr>
              <w:t>服务有限公司</w:t>
            </w:r>
          </w:p>
        </w:tc>
      </w:tr>
      <w:tr w:rsidR="0023572A" w:rsidRPr="00883549" w14:paraId="391478C5" w14:textId="77777777" w:rsidTr="005B63FC">
        <w:trPr>
          <w:trHeight w:val="288"/>
        </w:trPr>
        <w:tc>
          <w:tcPr>
            <w:tcW w:w="4065" w:type="dxa"/>
            <w:tcBorders>
              <w:top w:val="nil"/>
              <w:left w:val="nil"/>
              <w:bottom w:val="nil"/>
              <w:right w:val="nil"/>
            </w:tcBorders>
            <w:shd w:val="clear" w:color="auto" w:fill="auto"/>
            <w:noWrap/>
            <w:vAlign w:val="center"/>
          </w:tcPr>
          <w:p w14:paraId="5AE179EB"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阿里巴巴云计算（北京）有限公司</w:t>
            </w:r>
          </w:p>
        </w:tc>
        <w:tc>
          <w:tcPr>
            <w:tcW w:w="4536" w:type="dxa"/>
            <w:tcBorders>
              <w:top w:val="nil"/>
              <w:left w:val="nil"/>
              <w:bottom w:val="nil"/>
              <w:right w:val="nil"/>
            </w:tcBorders>
            <w:shd w:val="clear" w:color="auto" w:fill="auto"/>
            <w:noWrap/>
            <w:vAlign w:val="center"/>
          </w:tcPr>
          <w:p w14:paraId="170F17E5"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阿里</w:t>
            </w:r>
            <w:proofErr w:type="gramStart"/>
            <w:r w:rsidRPr="00883549">
              <w:rPr>
                <w:rFonts w:eastAsiaTheme="minorEastAsia" w:hint="eastAsia"/>
                <w:color w:val="000000"/>
                <w:szCs w:val="21"/>
              </w:rPr>
              <w:t>云计算</w:t>
            </w:r>
            <w:proofErr w:type="gramEnd"/>
            <w:r w:rsidRPr="00883549">
              <w:rPr>
                <w:rFonts w:eastAsiaTheme="minorEastAsia" w:hint="eastAsia"/>
                <w:color w:val="000000"/>
                <w:szCs w:val="21"/>
              </w:rPr>
              <w:t>有限公司</w:t>
            </w:r>
          </w:p>
        </w:tc>
      </w:tr>
      <w:tr w:rsidR="0023572A" w:rsidRPr="00883549" w14:paraId="0D1EA5DF" w14:textId="77777777" w:rsidTr="005B63FC">
        <w:trPr>
          <w:trHeight w:val="288"/>
        </w:trPr>
        <w:tc>
          <w:tcPr>
            <w:tcW w:w="4065" w:type="dxa"/>
            <w:tcBorders>
              <w:top w:val="nil"/>
              <w:left w:val="nil"/>
              <w:bottom w:val="nil"/>
              <w:right w:val="nil"/>
            </w:tcBorders>
            <w:shd w:val="clear" w:color="auto" w:fill="auto"/>
            <w:noWrap/>
            <w:vAlign w:val="center"/>
          </w:tcPr>
          <w:p w14:paraId="6169E97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北京百度网讯科技有限公司</w:t>
            </w:r>
          </w:p>
        </w:tc>
        <w:tc>
          <w:tcPr>
            <w:tcW w:w="4536" w:type="dxa"/>
            <w:tcBorders>
              <w:top w:val="nil"/>
              <w:left w:val="nil"/>
              <w:bottom w:val="nil"/>
              <w:right w:val="nil"/>
            </w:tcBorders>
            <w:shd w:val="clear" w:color="auto" w:fill="auto"/>
            <w:noWrap/>
            <w:vAlign w:val="center"/>
          </w:tcPr>
          <w:p w14:paraId="372E7A82"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北京东方网景信息科技有限公司</w:t>
            </w:r>
          </w:p>
        </w:tc>
      </w:tr>
      <w:tr w:rsidR="0023572A" w:rsidRPr="00883549" w14:paraId="5489C3C3" w14:textId="77777777" w:rsidTr="005B63FC">
        <w:trPr>
          <w:trHeight w:val="288"/>
        </w:trPr>
        <w:tc>
          <w:tcPr>
            <w:tcW w:w="4065" w:type="dxa"/>
            <w:tcBorders>
              <w:top w:val="nil"/>
              <w:left w:val="nil"/>
              <w:bottom w:val="nil"/>
              <w:right w:val="nil"/>
            </w:tcBorders>
            <w:shd w:val="clear" w:color="auto" w:fill="auto"/>
            <w:noWrap/>
            <w:vAlign w:val="center"/>
          </w:tcPr>
          <w:p w14:paraId="6BCE0AE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北京国旭网络科技有限公司</w:t>
            </w:r>
          </w:p>
        </w:tc>
        <w:tc>
          <w:tcPr>
            <w:tcW w:w="4536" w:type="dxa"/>
            <w:tcBorders>
              <w:top w:val="nil"/>
              <w:left w:val="nil"/>
              <w:bottom w:val="nil"/>
              <w:right w:val="nil"/>
            </w:tcBorders>
            <w:shd w:val="clear" w:color="auto" w:fill="auto"/>
            <w:noWrap/>
            <w:vAlign w:val="center"/>
          </w:tcPr>
          <w:p w14:paraId="5A85A7F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北京华瑞无线科技有限公司</w:t>
            </w:r>
          </w:p>
        </w:tc>
      </w:tr>
      <w:tr w:rsidR="0023572A" w:rsidRPr="00883549" w14:paraId="056476A4" w14:textId="77777777" w:rsidTr="005B63FC">
        <w:trPr>
          <w:trHeight w:val="288"/>
        </w:trPr>
        <w:tc>
          <w:tcPr>
            <w:tcW w:w="4065" w:type="dxa"/>
            <w:tcBorders>
              <w:top w:val="nil"/>
              <w:left w:val="nil"/>
              <w:bottom w:val="nil"/>
              <w:right w:val="nil"/>
            </w:tcBorders>
            <w:shd w:val="clear" w:color="auto" w:fill="auto"/>
            <w:noWrap/>
            <w:vAlign w:val="center"/>
          </w:tcPr>
          <w:p w14:paraId="4427F48B"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w:t>
            </w:r>
            <w:proofErr w:type="gramStart"/>
            <w:r w:rsidRPr="00883549">
              <w:rPr>
                <w:rFonts w:eastAsiaTheme="minorEastAsia" w:hint="eastAsia"/>
                <w:color w:val="000000"/>
                <w:szCs w:val="21"/>
              </w:rPr>
              <w:t>金络神电子商务</w:t>
            </w:r>
            <w:proofErr w:type="gramEnd"/>
            <w:r w:rsidRPr="00883549">
              <w:rPr>
                <w:rFonts w:eastAsiaTheme="minorEastAsia" w:hint="eastAsia"/>
                <w:color w:val="000000"/>
                <w:szCs w:val="21"/>
              </w:rPr>
              <w:t>有限责任公司</w:t>
            </w:r>
          </w:p>
        </w:tc>
        <w:tc>
          <w:tcPr>
            <w:tcW w:w="4536" w:type="dxa"/>
            <w:tcBorders>
              <w:top w:val="nil"/>
              <w:left w:val="nil"/>
              <w:bottom w:val="nil"/>
              <w:right w:val="nil"/>
            </w:tcBorders>
            <w:shd w:val="clear" w:color="auto" w:fill="auto"/>
            <w:noWrap/>
            <w:vAlign w:val="center"/>
          </w:tcPr>
          <w:p w14:paraId="4BDD572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w:t>
            </w:r>
            <w:proofErr w:type="gramStart"/>
            <w:r w:rsidRPr="00883549">
              <w:rPr>
                <w:rFonts w:eastAsiaTheme="minorEastAsia" w:hint="eastAsia"/>
                <w:color w:val="000000"/>
                <w:szCs w:val="21"/>
              </w:rPr>
              <w:t>首信网创网络</w:t>
            </w:r>
            <w:proofErr w:type="gramEnd"/>
            <w:r w:rsidRPr="00883549">
              <w:rPr>
                <w:rFonts w:eastAsiaTheme="minorEastAsia" w:hint="eastAsia"/>
                <w:color w:val="000000"/>
                <w:szCs w:val="21"/>
              </w:rPr>
              <w:t>信息服务有限责任公司</w:t>
            </w:r>
          </w:p>
        </w:tc>
      </w:tr>
      <w:tr w:rsidR="0023572A" w:rsidRPr="00883549" w14:paraId="4A1AF886" w14:textId="77777777" w:rsidTr="005B63FC">
        <w:trPr>
          <w:trHeight w:val="288"/>
        </w:trPr>
        <w:tc>
          <w:tcPr>
            <w:tcW w:w="4065" w:type="dxa"/>
            <w:tcBorders>
              <w:top w:val="nil"/>
              <w:left w:val="nil"/>
              <w:bottom w:val="nil"/>
              <w:right w:val="nil"/>
            </w:tcBorders>
            <w:shd w:val="clear" w:color="auto" w:fill="auto"/>
            <w:noWrap/>
            <w:vAlign w:val="center"/>
          </w:tcPr>
          <w:p w14:paraId="7A282965"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北京万维通港科技有限公司</w:t>
            </w:r>
          </w:p>
        </w:tc>
        <w:tc>
          <w:tcPr>
            <w:tcW w:w="4536" w:type="dxa"/>
            <w:tcBorders>
              <w:top w:val="nil"/>
              <w:left w:val="nil"/>
              <w:bottom w:val="nil"/>
              <w:right w:val="nil"/>
            </w:tcBorders>
            <w:shd w:val="clear" w:color="auto" w:fill="auto"/>
            <w:noWrap/>
            <w:vAlign w:val="center"/>
          </w:tcPr>
          <w:p w14:paraId="71C9144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北京新网互联科技有限公司</w:t>
            </w:r>
          </w:p>
        </w:tc>
      </w:tr>
      <w:tr w:rsidR="0023572A" w:rsidRPr="00883549" w14:paraId="02B21D6F" w14:textId="77777777" w:rsidTr="005B63FC">
        <w:trPr>
          <w:trHeight w:val="288"/>
        </w:trPr>
        <w:tc>
          <w:tcPr>
            <w:tcW w:w="4065" w:type="dxa"/>
            <w:tcBorders>
              <w:top w:val="nil"/>
              <w:left w:val="nil"/>
              <w:bottom w:val="nil"/>
              <w:right w:val="nil"/>
            </w:tcBorders>
            <w:shd w:val="clear" w:color="auto" w:fill="auto"/>
            <w:noWrap/>
            <w:vAlign w:val="center"/>
          </w:tcPr>
          <w:p w14:paraId="07BD10B6"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北京新网数码信息技术有限公司</w:t>
            </w:r>
          </w:p>
        </w:tc>
        <w:tc>
          <w:tcPr>
            <w:tcW w:w="4536" w:type="dxa"/>
            <w:tcBorders>
              <w:top w:val="nil"/>
              <w:left w:val="nil"/>
              <w:bottom w:val="nil"/>
              <w:right w:val="nil"/>
            </w:tcBorders>
            <w:shd w:val="clear" w:color="auto" w:fill="auto"/>
            <w:noWrap/>
            <w:vAlign w:val="center"/>
          </w:tcPr>
          <w:p w14:paraId="7B36DC66"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北京中万网络科技有限责任公司</w:t>
            </w:r>
          </w:p>
        </w:tc>
      </w:tr>
      <w:tr w:rsidR="0023572A" w:rsidRPr="00883549" w14:paraId="7024B64B" w14:textId="77777777" w:rsidTr="005B63FC">
        <w:trPr>
          <w:trHeight w:val="288"/>
        </w:trPr>
        <w:tc>
          <w:tcPr>
            <w:tcW w:w="4065" w:type="dxa"/>
            <w:tcBorders>
              <w:top w:val="nil"/>
              <w:left w:val="nil"/>
              <w:bottom w:val="nil"/>
              <w:right w:val="nil"/>
            </w:tcBorders>
            <w:shd w:val="clear" w:color="auto" w:fill="auto"/>
            <w:noWrap/>
            <w:vAlign w:val="center"/>
          </w:tcPr>
          <w:p w14:paraId="061FDFD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w:t>
            </w:r>
            <w:proofErr w:type="gramStart"/>
            <w:r w:rsidRPr="00883549">
              <w:rPr>
                <w:rFonts w:eastAsiaTheme="minorEastAsia" w:hint="eastAsia"/>
                <w:color w:val="000000"/>
                <w:szCs w:val="21"/>
              </w:rPr>
              <w:t>中域智科</w:t>
            </w:r>
            <w:proofErr w:type="gramEnd"/>
            <w:r w:rsidRPr="00883549">
              <w:rPr>
                <w:rFonts w:eastAsiaTheme="minorEastAsia" w:hint="eastAsia"/>
                <w:color w:val="000000"/>
                <w:szCs w:val="21"/>
              </w:rPr>
              <w:t>国际网络技术有限公司</w:t>
            </w:r>
          </w:p>
        </w:tc>
        <w:tc>
          <w:tcPr>
            <w:tcW w:w="4536" w:type="dxa"/>
            <w:tcBorders>
              <w:top w:val="nil"/>
              <w:left w:val="nil"/>
              <w:bottom w:val="nil"/>
              <w:right w:val="nil"/>
            </w:tcBorders>
            <w:shd w:val="clear" w:color="auto" w:fill="auto"/>
            <w:noWrap/>
            <w:vAlign w:val="center"/>
          </w:tcPr>
          <w:p w14:paraId="0FDB6E57"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北京卓越盛名科技有限公司</w:t>
            </w:r>
          </w:p>
        </w:tc>
      </w:tr>
      <w:tr w:rsidR="0023572A" w:rsidRPr="00883549" w14:paraId="144E4EE1" w14:textId="77777777" w:rsidTr="005B63FC">
        <w:trPr>
          <w:trHeight w:val="288"/>
        </w:trPr>
        <w:tc>
          <w:tcPr>
            <w:tcW w:w="4065" w:type="dxa"/>
            <w:tcBorders>
              <w:top w:val="nil"/>
              <w:left w:val="nil"/>
              <w:bottom w:val="nil"/>
              <w:right w:val="nil"/>
            </w:tcBorders>
            <w:shd w:val="clear" w:color="auto" w:fill="auto"/>
            <w:noWrap/>
            <w:vAlign w:val="center"/>
          </w:tcPr>
          <w:p w14:paraId="4B723CC4"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北京资海科技有限责任公司</w:t>
            </w:r>
          </w:p>
        </w:tc>
        <w:tc>
          <w:tcPr>
            <w:tcW w:w="4536" w:type="dxa"/>
            <w:tcBorders>
              <w:top w:val="nil"/>
              <w:left w:val="nil"/>
              <w:bottom w:val="nil"/>
              <w:right w:val="nil"/>
            </w:tcBorders>
            <w:shd w:val="clear" w:color="auto" w:fill="auto"/>
            <w:noWrap/>
            <w:vAlign w:val="center"/>
          </w:tcPr>
          <w:p w14:paraId="7892017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成都飞数科技有限公司</w:t>
            </w:r>
          </w:p>
        </w:tc>
      </w:tr>
      <w:tr w:rsidR="0023572A" w:rsidRPr="00883549" w14:paraId="1CD64BC0" w14:textId="77777777" w:rsidTr="005B63FC">
        <w:trPr>
          <w:trHeight w:val="288"/>
        </w:trPr>
        <w:tc>
          <w:tcPr>
            <w:tcW w:w="4065" w:type="dxa"/>
            <w:tcBorders>
              <w:top w:val="nil"/>
              <w:left w:val="nil"/>
              <w:bottom w:val="nil"/>
              <w:right w:val="nil"/>
            </w:tcBorders>
            <w:shd w:val="clear" w:color="auto" w:fill="auto"/>
            <w:noWrap/>
            <w:vAlign w:val="center"/>
          </w:tcPr>
          <w:p w14:paraId="1B34C6E9"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成都</w:t>
            </w:r>
            <w:proofErr w:type="gramStart"/>
            <w:r w:rsidRPr="00883549">
              <w:rPr>
                <w:rFonts w:eastAsiaTheme="minorEastAsia" w:hint="eastAsia"/>
                <w:color w:val="000000"/>
                <w:szCs w:val="21"/>
              </w:rPr>
              <w:t>世纪东方</w:t>
            </w:r>
            <w:proofErr w:type="gramEnd"/>
            <w:r w:rsidRPr="00883549">
              <w:rPr>
                <w:rFonts w:eastAsiaTheme="minorEastAsia" w:hint="eastAsia"/>
                <w:color w:val="000000"/>
                <w:szCs w:val="21"/>
              </w:rPr>
              <w:t>网络通信有限公司</w:t>
            </w:r>
          </w:p>
        </w:tc>
        <w:tc>
          <w:tcPr>
            <w:tcW w:w="4536" w:type="dxa"/>
            <w:tcBorders>
              <w:top w:val="nil"/>
              <w:left w:val="nil"/>
              <w:bottom w:val="nil"/>
              <w:right w:val="nil"/>
            </w:tcBorders>
            <w:shd w:val="clear" w:color="auto" w:fill="auto"/>
            <w:noWrap/>
            <w:vAlign w:val="center"/>
          </w:tcPr>
          <w:p w14:paraId="52BFA2D3"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成都西维数码科技有限公司</w:t>
            </w:r>
          </w:p>
        </w:tc>
      </w:tr>
      <w:tr w:rsidR="0023572A" w:rsidRPr="00883549" w14:paraId="13D515D1" w14:textId="77777777" w:rsidTr="005B63FC">
        <w:trPr>
          <w:trHeight w:val="288"/>
        </w:trPr>
        <w:tc>
          <w:tcPr>
            <w:tcW w:w="4065" w:type="dxa"/>
            <w:tcBorders>
              <w:top w:val="nil"/>
              <w:left w:val="nil"/>
              <w:bottom w:val="nil"/>
              <w:right w:val="nil"/>
            </w:tcBorders>
            <w:shd w:val="clear" w:color="auto" w:fill="auto"/>
            <w:noWrap/>
            <w:vAlign w:val="center"/>
          </w:tcPr>
          <w:p w14:paraId="6424C915"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斗麦（上海）网络科技有限公司</w:t>
            </w:r>
          </w:p>
        </w:tc>
        <w:tc>
          <w:tcPr>
            <w:tcW w:w="4536" w:type="dxa"/>
            <w:tcBorders>
              <w:top w:val="nil"/>
              <w:left w:val="nil"/>
              <w:bottom w:val="nil"/>
              <w:right w:val="nil"/>
            </w:tcBorders>
            <w:shd w:val="clear" w:color="auto" w:fill="auto"/>
            <w:noWrap/>
            <w:vAlign w:val="center"/>
          </w:tcPr>
          <w:p w14:paraId="72431DA4"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泛息企业管理咨询（上海）有限公司</w:t>
            </w:r>
          </w:p>
        </w:tc>
      </w:tr>
      <w:tr w:rsidR="0023572A" w:rsidRPr="00883549" w14:paraId="7A7EBC94" w14:textId="77777777" w:rsidTr="005B63FC">
        <w:trPr>
          <w:trHeight w:val="288"/>
        </w:trPr>
        <w:tc>
          <w:tcPr>
            <w:tcW w:w="4065" w:type="dxa"/>
            <w:tcBorders>
              <w:top w:val="nil"/>
              <w:left w:val="nil"/>
              <w:bottom w:val="nil"/>
              <w:right w:val="nil"/>
            </w:tcBorders>
            <w:shd w:val="clear" w:color="auto" w:fill="auto"/>
            <w:noWrap/>
            <w:vAlign w:val="center"/>
          </w:tcPr>
          <w:p w14:paraId="70B2A28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佛山</w:t>
            </w:r>
            <w:proofErr w:type="gramStart"/>
            <w:r w:rsidRPr="00883549">
              <w:rPr>
                <w:rFonts w:eastAsiaTheme="minorEastAsia" w:hint="eastAsia"/>
                <w:color w:val="000000"/>
                <w:szCs w:val="21"/>
              </w:rPr>
              <w:t>市亿动网络</w:t>
            </w:r>
            <w:proofErr w:type="gramEnd"/>
            <w:r w:rsidRPr="00883549">
              <w:rPr>
                <w:rFonts w:eastAsiaTheme="minorEastAsia" w:hint="eastAsia"/>
                <w:color w:val="000000"/>
                <w:szCs w:val="21"/>
              </w:rPr>
              <w:t>有限公司</w:t>
            </w:r>
          </w:p>
        </w:tc>
        <w:tc>
          <w:tcPr>
            <w:tcW w:w="4536" w:type="dxa"/>
            <w:tcBorders>
              <w:top w:val="nil"/>
              <w:left w:val="nil"/>
              <w:bottom w:val="nil"/>
              <w:right w:val="nil"/>
            </w:tcBorders>
            <w:shd w:val="clear" w:color="auto" w:fill="auto"/>
            <w:noWrap/>
            <w:vAlign w:val="center"/>
          </w:tcPr>
          <w:p w14:paraId="101115D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福建省力</w:t>
            </w:r>
            <w:proofErr w:type="gramStart"/>
            <w:r w:rsidRPr="00883549">
              <w:rPr>
                <w:rFonts w:eastAsiaTheme="minorEastAsia" w:hint="eastAsia"/>
                <w:color w:val="000000"/>
                <w:szCs w:val="21"/>
              </w:rPr>
              <w:t>天网络</w:t>
            </w:r>
            <w:proofErr w:type="gramEnd"/>
            <w:r w:rsidRPr="00883549">
              <w:rPr>
                <w:rFonts w:eastAsiaTheme="minorEastAsia" w:hint="eastAsia"/>
                <w:color w:val="000000"/>
                <w:szCs w:val="21"/>
              </w:rPr>
              <w:t>科技股份有限公司</w:t>
            </w:r>
          </w:p>
        </w:tc>
      </w:tr>
      <w:tr w:rsidR="0023572A" w:rsidRPr="00883549" w14:paraId="77CE6F72" w14:textId="77777777" w:rsidTr="005B63FC">
        <w:trPr>
          <w:trHeight w:val="288"/>
        </w:trPr>
        <w:tc>
          <w:tcPr>
            <w:tcW w:w="4065" w:type="dxa"/>
            <w:tcBorders>
              <w:top w:val="nil"/>
              <w:left w:val="nil"/>
              <w:bottom w:val="nil"/>
              <w:right w:val="nil"/>
            </w:tcBorders>
            <w:shd w:val="clear" w:color="auto" w:fill="auto"/>
            <w:noWrap/>
            <w:vAlign w:val="center"/>
          </w:tcPr>
          <w:p w14:paraId="6B1568CF"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广东互易网络知识产权有限公司</w:t>
            </w:r>
          </w:p>
        </w:tc>
        <w:tc>
          <w:tcPr>
            <w:tcW w:w="4536" w:type="dxa"/>
            <w:tcBorders>
              <w:top w:val="nil"/>
              <w:left w:val="nil"/>
              <w:bottom w:val="nil"/>
              <w:right w:val="nil"/>
            </w:tcBorders>
            <w:shd w:val="clear" w:color="auto" w:fill="auto"/>
            <w:noWrap/>
            <w:vAlign w:val="center"/>
          </w:tcPr>
          <w:p w14:paraId="2F62AE8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广东金万邦科技投资有限公司</w:t>
            </w:r>
          </w:p>
        </w:tc>
      </w:tr>
      <w:tr w:rsidR="0023572A" w:rsidRPr="00883549" w14:paraId="7179E4B4" w14:textId="77777777" w:rsidTr="005B63FC">
        <w:trPr>
          <w:trHeight w:val="288"/>
        </w:trPr>
        <w:tc>
          <w:tcPr>
            <w:tcW w:w="4065" w:type="dxa"/>
            <w:tcBorders>
              <w:top w:val="nil"/>
              <w:left w:val="nil"/>
              <w:bottom w:val="nil"/>
              <w:right w:val="nil"/>
            </w:tcBorders>
            <w:shd w:val="clear" w:color="auto" w:fill="auto"/>
            <w:noWrap/>
            <w:vAlign w:val="center"/>
          </w:tcPr>
          <w:p w14:paraId="459652A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广东时代互联科技有限公司</w:t>
            </w:r>
          </w:p>
        </w:tc>
        <w:tc>
          <w:tcPr>
            <w:tcW w:w="4536" w:type="dxa"/>
            <w:tcBorders>
              <w:top w:val="nil"/>
              <w:left w:val="nil"/>
              <w:bottom w:val="nil"/>
              <w:right w:val="nil"/>
            </w:tcBorders>
            <w:shd w:val="clear" w:color="auto" w:fill="auto"/>
            <w:noWrap/>
            <w:vAlign w:val="center"/>
          </w:tcPr>
          <w:p w14:paraId="32EE0D1D"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广州名扬信息科技有限公司</w:t>
            </w:r>
          </w:p>
        </w:tc>
      </w:tr>
      <w:tr w:rsidR="0023572A" w:rsidRPr="00883549" w14:paraId="280CD260" w14:textId="77777777" w:rsidTr="005B63FC">
        <w:trPr>
          <w:trHeight w:val="288"/>
        </w:trPr>
        <w:tc>
          <w:tcPr>
            <w:tcW w:w="4065" w:type="dxa"/>
            <w:tcBorders>
              <w:top w:val="nil"/>
              <w:left w:val="nil"/>
              <w:bottom w:val="nil"/>
              <w:right w:val="nil"/>
            </w:tcBorders>
            <w:shd w:val="clear" w:color="auto" w:fill="auto"/>
            <w:noWrap/>
            <w:vAlign w:val="center"/>
          </w:tcPr>
          <w:p w14:paraId="6C47BF0E"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广州云讯信息科技有限公司</w:t>
            </w:r>
          </w:p>
        </w:tc>
        <w:tc>
          <w:tcPr>
            <w:tcW w:w="4536" w:type="dxa"/>
            <w:tcBorders>
              <w:top w:val="nil"/>
              <w:left w:val="nil"/>
              <w:bottom w:val="nil"/>
              <w:right w:val="nil"/>
            </w:tcBorders>
            <w:shd w:val="clear" w:color="auto" w:fill="auto"/>
            <w:noWrap/>
            <w:vAlign w:val="center"/>
          </w:tcPr>
          <w:p w14:paraId="17796B0F"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贵宾互联网产业有限公司</w:t>
            </w:r>
          </w:p>
        </w:tc>
      </w:tr>
      <w:tr w:rsidR="0023572A" w:rsidRPr="00883549" w14:paraId="588F5E72" w14:textId="77777777" w:rsidTr="005B63FC">
        <w:trPr>
          <w:trHeight w:val="288"/>
        </w:trPr>
        <w:tc>
          <w:tcPr>
            <w:tcW w:w="4065" w:type="dxa"/>
            <w:tcBorders>
              <w:top w:val="nil"/>
              <w:left w:val="nil"/>
              <w:bottom w:val="nil"/>
              <w:right w:val="nil"/>
            </w:tcBorders>
            <w:shd w:val="clear" w:color="auto" w:fill="auto"/>
            <w:noWrap/>
            <w:vAlign w:val="center"/>
          </w:tcPr>
          <w:p w14:paraId="0EEF81FF"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合肥聚名网络科技有限公司</w:t>
            </w:r>
          </w:p>
        </w:tc>
        <w:tc>
          <w:tcPr>
            <w:tcW w:w="4536" w:type="dxa"/>
            <w:tcBorders>
              <w:top w:val="nil"/>
              <w:left w:val="nil"/>
              <w:bottom w:val="nil"/>
              <w:right w:val="nil"/>
            </w:tcBorders>
            <w:shd w:val="clear" w:color="auto" w:fill="auto"/>
            <w:noWrap/>
            <w:vAlign w:val="center"/>
          </w:tcPr>
          <w:p w14:paraId="155AD44E"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河南微创网络科技有限公司</w:t>
            </w:r>
          </w:p>
        </w:tc>
      </w:tr>
      <w:tr w:rsidR="0023572A" w:rsidRPr="00883549" w14:paraId="4E419951" w14:textId="77777777" w:rsidTr="005B63FC">
        <w:trPr>
          <w:trHeight w:val="288"/>
        </w:trPr>
        <w:tc>
          <w:tcPr>
            <w:tcW w:w="4065" w:type="dxa"/>
            <w:tcBorders>
              <w:top w:val="nil"/>
              <w:left w:val="nil"/>
              <w:bottom w:val="nil"/>
              <w:right w:val="nil"/>
            </w:tcBorders>
            <w:shd w:val="clear" w:color="auto" w:fill="auto"/>
            <w:noWrap/>
            <w:vAlign w:val="center"/>
          </w:tcPr>
          <w:p w14:paraId="0F271867"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黑龙江亿林网络股份有限公司</w:t>
            </w:r>
          </w:p>
        </w:tc>
        <w:tc>
          <w:tcPr>
            <w:tcW w:w="4536" w:type="dxa"/>
            <w:tcBorders>
              <w:top w:val="nil"/>
              <w:left w:val="nil"/>
              <w:bottom w:val="nil"/>
              <w:right w:val="nil"/>
            </w:tcBorders>
            <w:shd w:val="clear" w:color="auto" w:fill="auto"/>
            <w:noWrap/>
            <w:vAlign w:val="center"/>
          </w:tcPr>
          <w:p w14:paraId="69DFEAD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互联网域名系统北京市工程研究中心有限公司</w:t>
            </w:r>
          </w:p>
        </w:tc>
      </w:tr>
      <w:tr w:rsidR="0023572A" w:rsidRPr="00883549" w14:paraId="6C1B5840" w14:textId="77777777" w:rsidTr="005B63FC">
        <w:trPr>
          <w:trHeight w:val="288"/>
        </w:trPr>
        <w:tc>
          <w:tcPr>
            <w:tcW w:w="4065" w:type="dxa"/>
            <w:tcBorders>
              <w:top w:val="nil"/>
              <w:left w:val="nil"/>
              <w:bottom w:val="nil"/>
              <w:right w:val="nil"/>
            </w:tcBorders>
            <w:shd w:val="clear" w:color="auto" w:fill="auto"/>
            <w:noWrap/>
            <w:vAlign w:val="center"/>
          </w:tcPr>
          <w:p w14:paraId="45A39663"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环球</w:t>
            </w:r>
            <w:proofErr w:type="gramStart"/>
            <w:r w:rsidRPr="00883549">
              <w:rPr>
                <w:rFonts w:eastAsiaTheme="minorEastAsia" w:hint="eastAsia"/>
                <w:color w:val="000000"/>
                <w:szCs w:val="21"/>
              </w:rPr>
              <w:t>商域科技</w:t>
            </w:r>
            <w:proofErr w:type="gramEnd"/>
            <w:r w:rsidRPr="00883549">
              <w:rPr>
                <w:rFonts w:eastAsiaTheme="minorEastAsia" w:hint="eastAsia"/>
                <w:color w:val="000000"/>
                <w:szCs w:val="21"/>
              </w:rPr>
              <w:t>有限公司</w:t>
            </w:r>
          </w:p>
        </w:tc>
        <w:tc>
          <w:tcPr>
            <w:tcW w:w="4536" w:type="dxa"/>
            <w:tcBorders>
              <w:top w:val="nil"/>
              <w:left w:val="nil"/>
              <w:bottom w:val="nil"/>
              <w:right w:val="nil"/>
            </w:tcBorders>
            <w:shd w:val="clear" w:color="auto" w:fill="auto"/>
            <w:noWrap/>
            <w:vAlign w:val="center"/>
          </w:tcPr>
          <w:p w14:paraId="2FCD2543"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江苏邦宁科技有限公司</w:t>
            </w:r>
          </w:p>
        </w:tc>
      </w:tr>
      <w:tr w:rsidR="0023572A" w:rsidRPr="00883549" w14:paraId="31678DC2" w14:textId="77777777" w:rsidTr="005B63FC">
        <w:trPr>
          <w:trHeight w:val="288"/>
        </w:trPr>
        <w:tc>
          <w:tcPr>
            <w:tcW w:w="4065" w:type="dxa"/>
            <w:tcBorders>
              <w:top w:val="nil"/>
              <w:left w:val="nil"/>
              <w:bottom w:val="nil"/>
              <w:right w:val="nil"/>
            </w:tcBorders>
            <w:shd w:val="clear" w:color="auto" w:fill="auto"/>
            <w:noWrap/>
            <w:vAlign w:val="center"/>
          </w:tcPr>
          <w:p w14:paraId="70157214"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码</w:t>
            </w:r>
            <w:proofErr w:type="gramStart"/>
            <w:r w:rsidRPr="00883549">
              <w:rPr>
                <w:rFonts w:eastAsiaTheme="minorEastAsia" w:hint="eastAsia"/>
                <w:color w:val="000000"/>
                <w:szCs w:val="21"/>
              </w:rPr>
              <w:t>恪御标信息</w:t>
            </w:r>
            <w:proofErr w:type="gramEnd"/>
            <w:r w:rsidRPr="00883549">
              <w:rPr>
                <w:rFonts w:eastAsiaTheme="minorEastAsia" w:hint="eastAsia"/>
                <w:color w:val="000000"/>
                <w:szCs w:val="21"/>
              </w:rPr>
              <w:t>科技（上海）有限公司</w:t>
            </w:r>
          </w:p>
        </w:tc>
        <w:tc>
          <w:tcPr>
            <w:tcW w:w="4536" w:type="dxa"/>
            <w:tcBorders>
              <w:top w:val="nil"/>
              <w:left w:val="nil"/>
              <w:bottom w:val="nil"/>
              <w:right w:val="nil"/>
            </w:tcBorders>
            <w:shd w:val="clear" w:color="auto" w:fill="auto"/>
            <w:noWrap/>
            <w:vAlign w:val="center"/>
          </w:tcPr>
          <w:p w14:paraId="01C65996"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厦门纳网科技股份有限公司</w:t>
            </w:r>
          </w:p>
        </w:tc>
      </w:tr>
      <w:tr w:rsidR="0023572A" w:rsidRPr="00883549" w14:paraId="1C4C1FF1" w14:textId="77777777" w:rsidTr="005B63FC">
        <w:trPr>
          <w:trHeight w:val="288"/>
        </w:trPr>
        <w:tc>
          <w:tcPr>
            <w:tcW w:w="4065" w:type="dxa"/>
            <w:tcBorders>
              <w:top w:val="nil"/>
              <w:left w:val="nil"/>
              <w:bottom w:val="nil"/>
              <w:right w:val="nil"/>
            </w:tcBorders>
            <w:shd w:val="clear" w:color="auto" w:fill="auto"/>
            <w:noWrap/>
            <w:vAlign w:val="center"/>
          </w:tcPr>
          <w:p w14:paraId="6CB62325"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厦门三五互联科技股份有限公司</w:t>
            </w:r>
          </w:p>
        </w:tc>
        <w:tc>
          <w:tcPr>
            <w:tcW w:w="4536" w:type="dxa"/>
            <w:tcBorders>
              <w:top w:val="nil"/>
              <w:left w:val="nil"/>
              <w:bottom w:val="nil"/>
              <w:right w:val="nil"/>
            </w:tcBorders>
            <w:shd w:val="clear" w:color="auto" w:fill="auto"/>
            <w:noWrap/>
            <w:vAlign w:val="center"/>
          </w:tcPr>
          <w:p w14:paraId="226F20D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厦门市中资源网络服务有限公司</w:t>
            </w:r>
          </w:p>
        </w:tc>
      </w:tr>
      <w:tr w:rsidR="0023572A" w:rsidRPr="00883549" w14:paraId="72BEAEFC" w14:textId="77777777" w:rsidTr="005B63FC">
        <w:trPr>
          <w:trHeight w:val="288"/>
        </w:trPr>
        <w:tc>
          <w:tcPr>
            <w:tcW w:w="4065" w:type="dxa"/>
            <w:tcBorders>
              <w:top w:val="nil"/>
              <w:left w:val="nil"/>
              <w:bottom w:val="nil"/>
              <w:right w:val="nil"/>
            </w:tcBorders>
            <w:shd w:val="clear" w:color="auto" w:fill="auto"/>
            <w:noWrap/>
            <w:vAlign w:val="center"/>
          </w:tcPr>
          <w:p w14:paraId="2F7224BD"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厦门</w:t>
            </w:r>
            <w:proofErr w:type="gramStart"/>
            <w:r w:rsidRPr="00883549">
              <w:rPr>
                <w:rFonts w:eastAsiaTheme="minorEastAsia" w:hint="eastAsia"/>
                <w:color w:val="000000"/>
                <w:szCs w:val="21"/>
              </w:rPr>
              <w:t>书生企友通</w:t>
            </w:r>
            <w:proofErr w:type="gramEnd"/>
            <w:r w:rsidRPr="00883549">
              <w:rPr>
                <w:rFonts w:eastAsiaTheme="minorEastAsia" w:hint="eastAsia"/>
                <w:color w:val="000000"/>
                <w:szCs w:val="21"/>
              </w:rPr>
              <w:t>科技有限公司</w:t>
            </w:r>
          </w:p>
        </w:tc>
        <w:tc>
          <w:tcPr>
            <w:tcW w:w="4536" w:type="dxa"/>
            <w:tcBorders>
              <w:top w:val="nil"/>
              <w:left w:val="nil"/>
              <w:bottom w:val="nil"/>
              <w:right w:val="nil"/>
            </w:tcBorders>
            <w:shd w:val="clear" w:color="auto" w:fill="auto"/>
            <w:noWrap/>
            <w:vAlign w:val="center"/>
          </w:tcPr>
          <w:p w14:paraId="48F82560"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厦门易名科技股份有限公司</w:t>
            </w:r>
          </w:p>
        </w:tc>
      </w:tr>
      <w:tr w:rsidR="0023572A" w:rsidRPr="00883549" w14:paraId="0586CB7F" w14:textId="77777777" w:rsidTr="005B63FC">
        <w:trPr>
          <w:trHeight w:val="288"/>
        </w:trPr>
        <w:tc>
          <w:tcPr>
            <w:tcW w:w="4065" w:type="dxa"/>
            <w:tcBorders>
              <w:top w:val="nil"/>
              <w:left w:val="nil"/>
              <w:bottom w:val="nil"/>
              <w:right w:val="nil"/>
            </w:tcBorders>
            <w:shd w:val="clear" w:color="auto" w:fill="auto"/>
            <w:noWrap/>
            <w:vAlign w:val="center"/>
          </w:tcPr>
          <w:p w14:paraId="184BF4F5"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商中在线科技股份有限公司</w:t>
            </w:r>
          </w:p>
        </w:tc>
        <w:tc>
          <w:tcPr>
            <w:tcW w:w="4536" w:type="dxa"/>
            <w:tcBorders>
              <w:top w:val="nil"/>
              <w:left w:val="nil"/>
              <w:bottom w:val="nil"/>
              <w:right w:val="nil"/>
            </w:tcBorders>
            <w:shd w:val="clear" w:color="auto" w:fill="auto"/>
            <w:noWrap/>
            <w:vAlign w:val="center"/>
          </w:tcPr>
          <w:p w14:paraId="350114C6"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上海贝锐信息科技股份有限公司</w:t>
            </w:r>
          </w:p>
        </w:tc>
      </w:tr>
      <w:tr w:rsidR="0023572A" w:rsidRPr="00883549" w14:paraId="14AB491D" w14:textId="77777777" w:rsidTr="005B63FC">
        <w:trPr>
          <w:trHeight w:val="288"/>
        </w:trPr>
        <w:tc>
          <w:tcPr>
            <w:tcW w:w="4065" w:type="dxa"/>
            <w:tcBorders>
              <w:top w:val="nil"/>
              <w:left w:val="nil"/>
              <w:bottom w:val="nil"/>
              <w:right w:val="nil"/>
            </w:tcBorders>
            <w:shd w:val="clear" w:color="auto" w:fill="auto"/>
            <w:noWrap/>
            <w:vAlign w:val="center"/>
          </w:tcPr>
          <w:p w14:paraId="1F397944"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lastRenderedPageBreak/>
              <w:t>上海美橙科技信息发展有限公司</w:t>
            </w:r>
          </w:p>
        </w:tc>
        <w:tc>
          <w:tcPr>
            <w:tcW w:w="4536" w:type="dxa"/>
            <w:tcBorders>
              <w:top w:val="nil"/>
              <w:left w:val="nil"/>
              <w:bottom w:val="nil"/>
              <w:right w:val="nil"/>
            </w:tcBorders>
            <w:shd w:val="clear" w:color="auto" w:fill="auto"/>
            <w:noWrap/>
            <w:vAlign w:val="center"/>
          </w:tcPr>
          <w:p w14:paraId="7AEDED0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上海有</w:t>
            </w:r>
            <w:proofErr w:type="gramStart"/>
            <w:r w:rsidRPr="00883549">
              <w:rPr>
                <w:rFonts w:eastAsiaTheme="minorEastAsia" w:hint="eastAsia"/>
                <w:color w:val="000000"/>
                <w:szCs w:val="21"/>
              </w:rPr>
              <w:t>孚网络</w:t>
            </w:r>
            <w:proofErr w:type="gramEnd"/>
            <w:r w:rsidRPr="00883549">
              <w:rPr>
                <w:rFonts w:eastAsiaTheme="minorEastAsia" w:hint="eastAsia"/>
                <w:color w:val="000000"/>
                <w:szCs w:val="21"/>
              </w:rPr>
              <w:t>股份有限公司</w:t>
            </w:r>
          </w:p>
        </w:tc>
      </w:tr>
      <w:tr w:rsidR="0023572A" w:rsidRPr="00883549" w14:paraId="066979EE" w14:textId="77777777" w:rsidTr="005B63FC">
        <w:trPr>
          <w:trHeight w:val="288"/>
        </w:trPr>
        <w:tc>
          <w:tcPr>
            <w:tcW w:w="4065" w:type="dxa"/>
            <w:tcBorders>
              <w:top w:val="nil"/>
              <w:left w:val="nil"/>
              <w:bottom w:val="nil"/>
              <w:right w:val="nil"/>
            </w:tcBorders>
            <w:shd w:val="clear" w:color="auto" w:fill="auto"/>
            <w:noWrap/>
            <w:vAlign w:val="center"/>
          </w:tcPr>
          <w:p w14:paraId="0A20A51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深圳互联先锋科技有限公司</w:t>
            </w:r>
          </w:p>
        </w:tc>
        <w:tc>
          <w:tcPr>
            <w:tcW w:w="4536" w:type="dxa"/>
            <w:tcBorders>
              <w:top w:val="nil"/>
              <w:left w:val="nil"/>
              <w:bottom w:val="nil"/>
              <w:right w:val="nil"/>
            </w:tcBorders>
            <w:shd w:val="clear" w:color="auto" w:fill="auto"/>
            <w:noWrap/>
            <w:vAlign w:val="center"/>
          </w:tcPr>
          <w:p w14:paraId="216A4F1B"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深圳市互联工场科技有限公司</w:t>
            </w:r>
          </w:p>
        </w:tc>
      </w:tr>
      <w:tr w:rsidR="0023572A" w:rsidRPr="00883549" w14:paraId="461873B5" w14:textId="77777777" w:rsidTr="005B63FC">
        <w:trPr>
          <w:trHeight w:val="288"/>
        </w:trPr>
        <w:tc>
          <w:tcPr>
            <w:tcW w:w="4065" w:type="dxa"/>
            <w:tcBorders>
              <w:top w:val="nil"/>
              <w:left w:val="nil"/>
              <w:bottom w:val="nil"/>
              <w:right w:val="nil"/>
            </w:tcBorders>
            <w:shd w:val="clear" w:color="auto" w:fill="auto"/>
            <w:noWrap/>
            <w:vAlign w:val="center"/>
          </w:tcPr>
          <w:p w14:paraId="17775F0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深圳英迈思信息技术有限公司</w:t>
            </w:r>
          </w:p>
        </w:tc>
        <w:tc>
          <w:tcPr>
            <w:tcW w:w="4536" w:type="dxa"/>
            <w:tcBorders>
              <w:top w:val="nil"/>
              <w:left w:val="nil"/>
              <w:bottom w:val="nil"/>
              <w:right w:val="nil"/>
            </w:tcBorders>
            <w:shd w:val="clear" w:color="auto" w:fill="auto"/>
            <w:noWrap/>
            <w:vAlign w:val="center"/>
          </w:tcPr>
          <w:p w14:paraId="59845E09"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四川域趣网络科技有限公司</w:t>
            </w:r>
          </w:p>
        </w:tc>
      </w:tr>
      <w:tr w:rsidR="0023572A" w:rsidRPr="00883549" w14:paraId="0F2C1122" w14:textId="77777777" w:rsidTr="005B63FC">
        <w:trPr>
          <w:trHeight w:val="288"/>
        </w:trPr>
        <w:tc>
          <w:tcPr>
            <w:tcW w:w="4065" w:type="dxa"/>
            <w:tcBorders>
              <w:top w:val="nil"/>
              <w:left w:val="nil"/>
              <w:bottom w:val="nil"/>
              <w:right w:val="nil"/>
            </w:tcBorders>
            <w:shd w:val="clear" w:color="auto" w:fill="auto"/>
            <w:noWrap/>
            <w:vAlign w:val="center"/>
          </w:tcPr>
          <w:p w14:paraId="331BCAEF"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天津追日科技发展股份有限公司</w:t>
            </w:r>
          </w:p>
        </w:tc>
        <w:tc>
          <w:tcPr>
            <w:tcW w:w="4536" w:type="dxa"/>
            <w:tcBorders>
              <w:top w:val="nil"/>
              <w:left w:val="nil"/>
              <w:bottom w:val="nil"/>
              <w:right w:val="nil"/>
            </w:tcBorders>
            <w:shd w:val="clear" w:color="auto" w:fill="auto"/>
            <w:noWrap/>
            <w:vAlign w:val="center"/>
          </w:tcPr>
          <w:p w14:paraId="4C45070B"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万商云集（成都）科技股份有限公司</w:t>
            </w:r>
          </w:p>
        </w:tc>
      </w:tr>
      <w:tr w:rsidR="0023572A" w:rsidRPr="00883549" w14:paraId="15ECF2D1" w14:textId="77777777" w:rsidTr="005B63FC">
        <w:trPr>
          <w:trHeight w:val="288"/>
        </w:trPr>
        <w:tc>
          <w:tcPr>
            <w:tcW w:w="4065" w:type="dxa"/>
            <w:tcBorders>
              <w:top w:val="nil"/>
              <w:left w:val="nil"/>
              <w:bottom w:val="nil"/>
              <w:right w:val="nil"/>
            </w:tcBorders>
            <w:shd w:val="clear" w:color="auto" w:fill="auto"/>
            <w:noWrap/>
            <w:vAlign w:val="center"/>
          </w:tcPr>
          <w:p w14:paraId="2899FA8D"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proofErr w:type="gramStart"/>
            <w:r w:rsidRPr="00883549">
              <w:rPr>
                <w:rFonts w:eastAsiaTheme="minorEastAsia" w:hint="eastAsia"/>
                <w:color w:val="000000"/>
                <w:szCs w:val="21"/>
              </w:rPr>
              <w:t>网聚品牌</w:t>
            </w:r>
            <w:proofErr w:type="gramEnd"/>
            <w:r w:rsidRPr="00883549">
              <w:rPr>
                <w:rFonts w:eastAsiaTheme="minorEastAsia" w:hint="eastAsia"/>
                <w:color w:val="000000"/>
                <w:szCs w:val="21"/>
              </w:rPr>
              <w:t>管理有限公司</w:t>
            </w:r>
          </w:p>
        </w:tc>
        <w:tc>
          <w:tcPr>
            <w:tcW w:w="4536" w:type="dxa"/>
            <w:tcBorders>
              <w:top w:val="nil"/>
              <w:left w:val="nil"/>
              <w:bottom w:val="nil"/>
              <w:right w:val="nil"/>
            </w:tcBorders>
            <w:shd w:val="clear" w:color="auto" w:fill="auto"/>
            <w:noWrap/>
            <w:vAlign w:val="center"/>
          </w:tcPr>
          <w:p w14:paraId="362DCBB7"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西安千喜网络科技有限公司</w:t>
            </w:r>
          </w:p>
        </w:tc>
      </w:tr>
      <w:tr w:rsidR="0023572A" w:rsidRPr="00883549" w14:paraId="7BEB041D" w14:textId="77777777" w:rsidTr="005B63FC">
        <w:trPr>
          <w:trHeight w:val="288"/>
        </w:trPr>
        <w:tc>
          <w:tcPr>
            <w:tcW w:w="4065" w:type="dxa"/>
            <w:tcBorders>
              <w:top w:val="nil"/>
              <w:left w:val="nil"/>
              <w:bottom w:val="nil"/>
              <w:right w:val="nil"/>
            </w:tcBorders>
            <w:shd w:val="clear" w:color="auto" w:fill="auto"/>
            <w:noWrap/>
            <w:vAlign w:val="center"/>
          </w:tcPr>
          <w:p w14:paraId="3E2BEC68"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烟台</w:t>
            </w:r>
            <w:proofErr w:type="gramStart"/>
            <w:r w:rsidRPr="00883549">
              <w:rPr>
                <w:rFonts w:eastAsiaTheme="minorEastAsia" w:hint="eastAsia"/>
                <w:color w:val="000000"/>
                <w:szCs w:val="21"/>
              </w:rPr>
              <w:t>帝思普网络</w:t>
            </w:r>
            <w:proofErr w:type="gramEnd"/>
            <w:r w:rsidRPr="00883549">
              <w:rPr>
                <w:rFonts w:eastAsiaTheme="minorEastAsia" w:hint="eastAsia"/>
                <w:color w:val="000000"/>
                <w:szCs w:val="21"/>
              </w:rPr>
              <w:t>科技有限公司</w:t>
            </w:r>
          </w:p>
        </w:tc>
        <w:tc>
          <w:tcPr>
            <w:tcW w:w="4536" w:type="dxa"/>
            <w:tcBorders>
              <w:top w:val="nil"/>
              <w:left w:val="nil"/>
              <w:bottom w:val="nil"/>
              <w:right w:val="nil"/>
            </w:tcBorders>
            <w:shd w:val="clear" w:color="auto" w:fill="auto"/>
            <w:noWrap/>
            <w:vAlign w:val="center"/>
          </w:tcPr>
          <w:p w14:paraId="36191944"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易</w:t>
            </w:r>
            <w:proofErr w:type="gramStart"/>
            <w:r w:rsidRPr="00883549">
              <w:rPr>
                <w:rFonts w:eastAsiaTheme="minorEastAsia" w:hint="eastAsia"/>
                <w:color w:val="000000"/>
                <w:szCs w:val="21"/>
              </w:rPr>
              <w:t>介</w:t>
            </w:r>
            <w:proofErr w:type="gramEnd"/>
            <w:r w:rsidRPr="00883549">
              <w:rPr>
                <w:rFonts w:eastAsiaTheme="minorEastAsia" w:hint="eastAsia"/>
                <w:color w:val="000000"/>
                <w:szCs w:val="21"/>
              </w:rPr>
              <w:t>集团北京有限公司</w:t>
            </w:r>
          </w:p>
        </w:tc>
      </w:tr>
      <w:tr w:rsidR="0023572A" w:rsidRPr="00883549" w14:paraId="3EDFC71B" w14:textId="77777777" w:rsidTr="005B63FC">
        <w:trPr>
          <w:trHeight w:val="288"/>
        </w:trPr>
        <w:tc>
          <w:tcPr>
            <w:tcW w:w="4065" w:type="dxa"/>
            <w:tcBorders>
              <w:top w:val="nil"/>
              <w:left w:val="nil"/>
              <w:bottom w:val="nil"/>
              <w:right w:val="nil"/>
            </w:tcBorders>
            <w:shd w:val="clear" w:color="auto" w:fill="auto"/>
            <w:noWrap/>
            <w:vAlign w:val="center"/>
          </w:tcPr>
          <w:p w14:paraId="0209D88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浙江贰贰网络有限公司</w:t>
            </w:r>
          </w:p>
        </w:tc>
        <w:tc>
          <w:tcPr>
            <w:tcW w:w="4536" w:type="dxa"/>
            <w:tcBorders>
              <w:top w:val="nil"/>
              <w:left w:val="nil"/>
              <w:bottom w:val="nil"/>
              <w:right w:val="nil"/>
            </w:tcBorders>
            <w:shd w:val="clear" w:color="auto" w:fill="auto"/>
            <w:noWrap/>
            <w:vAlign w:val="center"/>
          </w:tcPr>
          <w:p w14:paraId="4EC38C07"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郑州世纪创联电子科技开发有限公司</w:t>
            </w:r>
          </w:p>
        </w:tc>
      </w:tr>
      <w:tr w:rsidR="0023572A" w:rsidRPr="00883549" w14:paraId="3D6750B9" w14:textId="77777777" w:rsidTr="005B63FC">
        <w:trPr>
          <w:trHeight w:val="288"/>
        </w:trPr>
        <w:tc>
          <w:tcPr>
            <w:tcW w:w="4065" w:type="dxa"/>
            <w:tcBorders>
              <w:top w:val="nil"/>
              <w:left w:val="nil"/>
              <w:bottom w:val="nil"/>
              <w:right w:val="nil"/>
            </w:tcBorders>
            <w:shd w:val="clear" w:color="auto" w:fill="auto"/>
            <w:noWrap/>
            <w:vAlign w:val="center"/>
          </w:tcPr>
          <w:p w14:paraId="29E62A21"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中企动力科技股份有限公司</w:t>
            </w:r>
          </w:p>
        </w:tc>
        <w:tc>
          <w:tcPr>
            <w:tcW w:w="4536" w:type="dxa"/>
            <w:tcBorders>
              <w:top w:val="nil"/>
              <w:left w:val="nil"/>
              <w:bottom w:val="nil"/>
              <w:right w:val="nil"/>
            </w:tcBorders>
            <w:shd w:val="clear" w:color="auto" w:fill="auto"/>
            <w:noWrap/>
            <w:vAlign w:val="center"/>
          </w:tcPr>
          <w:p w14:paraId="7DEB0D39"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proofErr w:type="gramStart"/>
            <w:r w:rsidRPr="00883549">
              <w:rPr>
                <w:rFonts w:eastAsiaTheme="minorEastAsia" w:hint="eastAsia"/>
                <w:color w:val="000000"/>
                <w:szCs w:val="21"/>
              </w:rPr>
              <w:t>中网瑞吉</w:t>
            </w:r>
            <w:proofErr w:type="gramEnd"/>
            <w:r w:rsidRPr="00883549">
              <w:rPr>
                <w:rFonts w:eastAsiaTheme="minorEastAsia" w:hint="eastAsia"/>
                <w:color w:val="000000"/>
                <w:szCs w:val="21"/>
              </w:rPr>
              <w:t>思（天津）科技有限公司</w:t>
            </w:r>
          </w:p>
        </w:tc>
      </w:tr>
      <w:tr w:rsidR="0023572A" w:rsidRPr="00883549" w14:paraId="2BD0FD9B" w14:textId="77777777" w:rsidTr="005B63FC">
        <w:trPr>
          <w:trHeight w:val="288"/>
        </w:trPr>
        <w:tc>
          <w:tcPr>
            <w:tcW w:w="4065" w:type="dxa"/>
            <w:tcBorders>
              <w:top w:val="nil"/>
              <w:left w:val="nil"/>
              <w:bottom w:val="nil"/>
              <w:right w:val="nil"/>
            </w:tcBorders>
            <w:shd w:val="clear" w:color="auto" w:fill="auto"/>
            <w:noWrap/>
            <w:vAlign w:val="center"/>
          </w:tcPr>
          <w:p w14:paraId="3F909D5A"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r w:rsidRPr="00883549">
              <w:rPr>
                <w:rFonts w:eastAsiaTheme="minorEastAsia" w:hint="eastAsia"/>
                <w:color w:val="000000"/>
                <w:szCs w:val="21"/>
              </w:rPr>
              <w:t>遵义</w:t>
            </w:r>
            <w:proofErr w:type="gramStart"/>
            <w:r w:rsidRPr="00883549">
              <w:rPr>
                <w:rFonts w:eastAsiaTheme="minorEastAsia" w:hint="eastAsia"/>
                <w:color w:val="000000"/>
                <w:szCs w:val="21"/>
              </w:rPr>
              <w:t>中域智科</w:t>
            </w:r>
            <w:proofErr w:type="gramEnd"/>
            <w:r w:rsidRPr="00883549">
              <w:rPr>
                <w:rFonts w:eastAsiaTheme="minorEastAsia" w:hint="eastAsia"/>
                <w:color w:val="000000"/>
                <w:szCs w:val="21"/>
              </w:rPr>
              <w:t>网络技术有限公司</w:t>
            </w:r>
          </w:p>
        </w:tc>
        <w:tc>
          <w:tcPr>
            <w:tcW w:w="4536" w:type="dxa"/>
            <w:tcBorders>
              <w:top w:val="nil"/>
              <w:left w:val="nil"/>
              <w:bottom w:val="nil"/>
              <w:right w:val="nil"/>
            </w:tcBorders>
            <w:shd w:val="clear" w:color="auto" w:fill="auto"/>
            <w:noWrap/>
            <w:vAlign w:val="center"/>
          </w:tcPr>
          <w:p w14:paraId="29F15EDD" w14:textId="77777777" w:rsidR="0023572A" w:rsidRPr="00883549" w:rsidRDefault="0023572A" w:rsidP="00DF05C0">
            <w:pPr>
              <w:widowControl/>
              <w:spacing w:line="240" w:lineRule="auto"/>
              <w:ind w:firstLineChars="0" w:firstLine="0"/>
              <w:jc w:val="left"/>
              <w:rPr>
                <w:rFonts w:eastAsiaTheme="minorEastAsia" w:cs="宋体"/>
                <w:color w:val="000000"/>
                <w:kern w:val="0"/>
                <w:szCs w:val="21"/>
              </w:rPr>
            </w:pPr>
          </w:p>
        </w:tc>
      </w:tr>
    </w:tbl>
    <w:p w14:paraId="0B9DFB6E" w14:textId="77777777" w:rsidR="0023572A" w:rsidRPr="00883549" w:rsidRDefault="0023572A" w:rsidP="00DF05C0">
      <w:pPr>
        <w:ind w:firstLine="420"/>
        <w:rPr>
          <w:color w:val="000000" w:themeColor="text1"/>
        </w:rPr>
      </w:pPr>
    </w:p>
    <w:p w14:paraId="46C34F73" w14:textId="77777777" w:rsidR="0023572A" w:rsidRPr="00883549" w:rsidRDefault="0023572A" w:rsidP="00DF05C0">
      <w:pPr>
        <w:spacing w:beforeLines="50" w:before="156"/>
        <w:ind w:firstLineChars="202" w:firstLine="424"/>
        <w:rPr>
          <w:color w:val="000000" w:themeColor="text1"/>
        </w:rPr>
      </w:pPr>
      <w:r w:rsidRPr="00883549">
        <w:rPr>
          <w:rFonts w:hint="eastAsia"/>
          <w:color w:val="000000" w:themeColor="text1"/>
        </w:rPr>
        <w:t>报告在编写和修订过程中还得到了其他单位的大力支持，在此不一一列举，我们</w:t>
      </w:r>
      <w:proofErr w:type="gramStart"/>
      <w:r w:rsidRPr="00883549">
        <w:rPr>
          <w:rFonts w:hint="eastAsia"/>
          <w:color w:val="000000" w:themeColor="text1"/>
        </w:rPr>
        <w:t>一</w:t>
      </w:r>
      <w:proofErr w:type="gramEnd"/>
      <w:r w:rsidRPr="00883549">
        <w:rPr>
          <w:rFonts w:hint="eastAsia"/>
          <w:color w:val="000000" w:themeColor="text1"/>
        </w:rPr>
        <w:t>并表示感谢！</w:t>
      </w:r>
    </w:p>
    <w:p w14:paraId="27A67490" w14:textId="2F4AC377" w:rsidR="00963283" w:rsidRPr="00883549" w:rsidRDefault="00963283" w:rsidP="00DF05C0">
      <w:pPr>
        <w:ind w:firstLine="420"/>
      </w:pPr>
    </w:p>
    <w:p w14:paraId="623975BC" w14:textId="77777777" w:rsidR="0023572A" w:rsidRPr="00883549" w:rsidRDefault="0023572A" w:rsidP="00DF05C0">
      <w:pPr>
        <w:ind w:firstLineChars="95" w:firstLine="199"/>
        <w:sectPr w:rsidR="0023572A" w:rsidRPr="00883549" w:rsidSect="00822F63">
          <w:pgSz w:w="11906" w:h="16838"/>
          <w:pgMar w:top="1440" w:right="1843" w:bottom="1440" w:left="1797" w:header="851" w:footer="992" w:gutter="0"/>
          <w:cols w:space="425"/>
          <w:docGrid w:type="lines" w:linePitch="312"/>
        </w:sectPr>
      </w:pPr>
    </w:p>
    <w:p w14:paraId="37D27E85" w14:textId="77777777" w:rsidR="00963283" w:rsidRPr="00883549" w:rsidRDefault="00963283" w:rsidP="00DF05C0">
      <w:pPr>
        <w:spacing w:line="312" w:lineRule="auto"/>
        <w:ind w:firstLineChars="0" w:firstLine="0"/>
        <w:rPr>
          <w:b/>
          <w:bCs/>
          <w:color w:val="000000" w:themeColor="text1"/>
          <w:kern w:val="0"/>
          <w:sz w:val="28"/>
          <w:szCs w:val="20"/>
          <w:lang w:val="zh-CN"/>
        </w:rPr>
      </w:pPr>
      <w:r w:rsidRPr="00883549">
        <w:rPr>
          <w:rFonts w:hint="eastAsia"/>
          <w:b/>
          <w:bCs/>
          <w:color w:val="000000" w:themeColor="text1"/>
          <w:kern w:val="0"/>
          <w:sz w:val="28"/>
          <w:szCs w:val="20"/>
          <w:lang w:val="zh-CN"/>
        </w:rPr>
        <w:lastRenderedPageBreak/>
        <w:t>本报告版权归中国互联网络信息中心（</w:t>
      </w:r>
      <w:r w:rsidRPr="00883549">
        <w:rPr>
          <w:b/>
          <w:bCs/>
          <w:color w:val="000000" w:themeColor="text1"/>
          <w:kern w:val="0"/>
          <w:sz w:val="28"/>
          <w:szCs w:val="20"/>
          <w:lang w:val="zh-CN"/>
        </w:rPr>
        <w:t>CNNIC</w:t>
      </w:r>
      <w:r w:rsidRPr="00883549">
        <w:rPr>
          <w:rFonts w:hint="eastAsia"/>
          <w:b/>
          <w:bCs/>
          <w:color w:val="000000" w:themeColor="text1"/>
          <w:kern w:val="0"/>
          <w:sz w:val="28"/>
          <w:szCs w:val="20"/>
          <w:lang w:val="zh-CN"/>
        </w:rPr>
        <w:t>）所有。</w:t>
      </w:r>
      <w:bookmarkEnd w:id="687"/>
      <w:bookmarkEnd w:id="688"/>
      <w:bookmarkEnd w:id="689"/>
    </w:p>
    <w:p w14:paraId="210154C6" w14:textId="1CE4ADB7" w:rsidR="00AA6A8C" w:rsidRPr="00883549" w:rsidRDefault="00963283" w:rsidP="00DF05C0">
      <w:pPr>
        <w:spacing w:line="312" w:lineRule="auto"/>
        <w:ind w:firstLineChars="0" w:firstLine="0"/>
      </w:pPr>
      <w:r w:rsidRPr="00883549">
        <w:rPr>
          <w:rFonts w:hint="eastAsia"/>
          <w:b/>
          <w:bCs/>
          <w:color w:val="000000" w:themeColor="text1"/>
          <w:kern w:val="0"/>
          <w:sz w:val="28"/>
          <w:szCs w:val="20"/>
          <w:lang w:val="zh-CN"/>
        </w:rPr>
        <w:t>如引用或转载，请注明来源。</w:t>
      </w:r>
    </w:p>
    <w:sectPr w:rsidR="00AA6A8C" w:rsidRPr="00883549" w:rsidSect="00822F63">
      <w:headerReference w:type="even" r:id="rId98"/>
      <w:headerReference w:type="default" r:id="rId99"/>
      <w:headerReference w:type="first" r:id="rId100"/>
      <w:footerReference w:type="first" r:id="rId101"/>
      <w:pgSz w:w="11906" w:h="16838"/>
      <w:pgMar w:top="1440" w:right="1843" w:bottom="1440" w:left="1797" w:header="851" w:footer="992" w:gutter="0"/>
      <w:cols w:space="425"/>
      <w:vAlign w:val="center"/>
      <w:docGrid w:type="lines" w:linePitch="31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91C53B1" w14:textId="77777777" w:rsidR="002C27AE" w:rsidRDefault="002C27AE">
      <w:pPr>
        <w:spacing w:line="240" w:lineRule="auto"/>
        <w:ind w:firstLine="420"/>
      </w:pPr>
      <w:r>
        <w:separator/>
      </w:r>
    </w:p>
  </w:endnote>
  <w:endnote w:type="continuationSeparator" w:id="0">
    <w:p w14:paraId="5C77F505" w14:textId="77777777" w:rsidR="002C27AE" w:rsidRDefault="002C27AE">
      <w:pPr>
        <w:spacing w:line="240" w:lineRule="auto"/>
        <w:ind w:firstLine="42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楷体_GB2312">
    <w:altName w:val="楷体"/>
    <w:panose1 w:val="02010609030101010101"/>
    <w:charset w:val="86"/>
    <w:family w:val="modern"/>
    <w:pitch w:val="fixed"/>
    <w:sig w:usb0="00000001" w:usb1="080E0000" w:usb2="00000010" w:usb3="00000000" w:csb0="00040000" w:csb1="00000000"/>
  </w:font>
  <w:font w:name="黑体">
    <w:altName w:val="SimHei"/>
    <w:panose1 w:val="02010609060101010101"/>
    <w:charset w:val="86"/>
    <w:family w:val="modern"/>
    <w:pitch w:val="fixed"/>
    <w:sig w:usb0="800002BF" w:usb1="38CF7CFA"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Bookshelf Symbol 7">
    <w:panose1 w:val="05010101010101010101"/>
    <w:charset w:val="02"/>
    <w:family w:val="auto"/>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仿宋_GB2312">
    <w:altName w:val="仿宋"/>
    <w:panose1 w:val="02010609030101010101"/>
    <w:charset w:val="86"/>
    <w:family w:val="modern"/>
    <w:pitch w:val="fixed"/>
    <w:sig w:usb0="00000001" w:usb1="080E0000" w:usb2="00000010" w:usb3="00000000" w:csb0="0004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隶书">
    <w:panose1 w:val="02010509060101010101"/>
    <w:charset w:val="86"/>
    <w:family w:val="modern"/>
    <w:pitch w:val="fixed"/>
    <w:sig w:usb0="00000001" w:usb1="080E0000" w:usb2="00000010" w:usb3="00000000" w:csb0="0004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Unicode MS">
    <w:panose1 w:val="020B0604020202020204"/>
    <w:charset w:val="86"/>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仿宋">
    <w:panose1 w:val="02010609060101010101"/>
    <w:charset w:val="86"/>
    <w:family w:val="modern"/>
    <w:pitch w:val="fixed"/>
    <w:sig w:usb0="800002BF" w:usb1="38CF7CFA" w:usb2="00000016" w:usb3="00000000" w:csb0="00040001" w:csb1="00000000"/>
  </w:font>
  <w:font w:name="Adobe 黑体 Std R">
    <w:panose1 w:val="00000000000000000000"/>
    <w:charset w:val="86"/>
    <w:family w:val="swiss"/>
    <w:notTrueType/>
    <w:pitch w:val="variable"/>
    <w:sig w:usb0="00000207" w:usb1="0A0F1810" w:usb2="00000016" w:usb3="00000000" w:csb0="00060007" w:csb1="00000000"/>
  </w:font>
  <w:font w:name="timesnewroman">
    <w:altName w:val="Times New Roman"/>
    <w:charset w:val="00"/>
    <w:family w:val="auto"/>
    <w:pitch w:val="default"/>
    <w:sig w:usb0="00000000" w:usb1="00000000" w:usb2="00000000" w:usb3="00000000" w:csb0="00040001" w:csb1="00000000"/>
  </w:font>
  <w:font w:name="瀹嬩綋">
    <w:altName w:val="宋体"/>
    <w:charset w:val="86"/>
    <w:family w:val="roman"/>
    <w:pitch w:val="default"/>
    <w:sig w:usb0="00000000" w:usb1="00000000" w:usb2="00000010" w:usb3="00000000" w:csb0="00040000" w:csb1="00000000"/>
  </w:font>
  <w:font w:name="微软雅黑">
    <w:panose1 w:val="020B0503020204020204"/>
    <w:charset w:val="86"/>
    <w:family w:val="swiss"/>
    <w:pitch w:val="variable"/>
    <w:sig w:usb0="80000287" w:usb1="2ACF3C50" w:usb2="00000016" w:usb3="00000000" w:csb0="0004001F" w:csb1="00000000"/>
  </w:font>
  <w:font w:name="PingFang SC">
    <w:altName w:val="宋体"/>
    <w:charset w:val="00"/>
    <w:family w:val="auto"/>
    <w:pitch w:val="default"/>
  </w:font>
  <w:font w:name="等线">
    <w:altName w:val="DengXian"/>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40892" w14:textId="77777777" w:rsidR="006944A4" w:rsidRDefault="006944A4">
    <w:pPr>
      <w:pStyle w:val="af6"/>
      <w:ind w:firstLine="360"/>
    </w:pPr>
    <w:r>
      <w:rPr>
        <w:noProof/>
      </w:rPr>
      <mc:AlternateContent>
        <mc:Choice Requires="wps">
          <w:drawing>
            <wp:anchor distT="0" distB="0" distL="114300" distR="114300" simplePos="0" relativeHeight="251654144" behindDoc="0" locked="0" layoutInCell="1" allowOverlap="1" wp14:anchorId="72ABD185" wp14:editId="4491D347">
              <wp:simplePos x="0" y="0"/>
              <wp:positionH relativeFrom="margin">
                <wp:align>center</wp:align>
              </wp:positionH>
              <wp:positionV relativeFrom="paragraph">
                <wp:posOffset>0</wp:posOffset>
              </wp:positionV>
              <wp:extent cx="1828800" cy="1828800"/>
              <wp:effectExtent l="0" t="0" r="0" b="0"/>
              <wp:wrapNone/>
              <wp:docPr id="8" name="文本框 8"/>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14:paraId="42263154" w14:textId="22AB3B3A" w:rsidR="006944A4" w:rsidRDefault="006944A4">
                          <w:pPr>
                            <w:pStyle w:val="af6"/>
                            <w:ind w:firstLine="360"/>
                          </w:pPr>
                          <w:r>
                            <w:fldChar w:fldCharType="begin"/>
                          </w:r>
                          <w:r>
                            <w:instrText xml:space="preserve"> PAGE  \* MERGEFORMAT </w:instrText>
                          </w:r>
                          <w:r>
                            <w:fldChar w:fldCharType="separate"/>
                          </w:r>
                          <w:r>
                            <w:rPr>
                              <w:noProof/>
                            </w:rPr>
                            <w:t>46</w:t>
                          </w:r>
                          <w:r>
                            <w:fldChar w:fldCharType="end"/>
                          </w:r>
                        </w:p>
                      </w:txbxContent>
                    </wps:txbx>
                    <wps:bodyPr rot="0" spcFirstLastPara="0" vertOverflow="overflow" horzOverflow="overflow" vert="horz" wrap="none" lIns="0" tIns="0" rIns="0" bIns="0" numCol="1" spcCol="0" rtlCol="0" fromWordArt="0" anchor="t" anchorCtr="0" forceAA="0" compatLnSpc="1">
                      <a:spAutoFit/>
                    </wps:bodyPr>
                  </wps:wsp>
                </a:graphicData>
              </a:graphic>
            </wp:anchor>
          </w:drawing>
        </mc:Choice>
        <mc:Fallback>
          <w:pict>
            <v:shapetype w14:anchorId="72ABD185" id="_x0000_t202" coordsize="21600,21600" o:spt="202" path="m,l,21600r21600,l21600,xe">
              <v:stroke joinstyle="miter"/>
              <v:path gradientshapeok="t" o:connecttype="rect"/>
            </v:shapetype>
            <v:shape id="文本框 8" o:spid="_x0000_s1030" type="#_x0000_t202" style="position:absolute;left:0;text-align:left;margin-left:0;margin-top:0;width:2in;height:2in;z-index:251654144;visibility:visible;mso-wrap-style:non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fyqUPQIAAOQEAAAOAAAAZHJzL2Uyb0RvYy54bWysVN+P0zAMfkfif4jyzroNcZqmdaex0xDS&#10;xJ3YIZ6zNFkr0jhKvLXjr8dJfwwdvBziJXVj+7P92c7qvq0NuygfKrA5n02mnCkroajsKeffnnfv&#10;FpwFFLYQBqzK+VUFfr9++2bVuKWaQwmmUJ4RiA3LxuW8RHTLLAuyVLUIE3DKklKDrwXSrz9lhRcN&#10;odcmm0+nd1kDvnAepAqBbh86JV8nfK2VxEetg0Jmck65YTp9Oo/xzNYrsTx54cpK9mmIf8iiFpWl&#10;oCPUg0DBzr76A6qupIcAGicS6gy0rqRKNVA1s+mLag6lcCrVQuQEN9IU/h+s/HI5uCfPsP0ILTUw&#10;EtK4sAx0Getpta/jlzJlpCcKryNtqkUmo9NivlhMSSVJN/wQTnZzdz7gJwU1i0LOPfUl0SUu+4Cd&#10;6WASo1nYVcak3hjLmpzfvf8wTQ6jhsCNpRi3ZJOEV6MigrFflWZVkXKOF2mi1NZ4dhE0C0JKZTGV&#10;m5DIOlppCvsax94+uqo0ba9xHj1SZLA4OteVBZ/qfZF28WNIWXf2AwNd3ZECbI9t38QjFFfqrYdu&#10;7IOTu4r434uAT8LTnFPPaHfxkQ5tgHiGXuKsBP/zb/fRnsaPtJw1tDc5t7TYnJnPlsYyrtgg+EE4&#10;DoI911sg8mf0JjiZRHLwaAZRe6i/00JvYgxSCSspUs5xELfY7S49CFJtNsmIFskJ3NuDkxE6Ndtt&#10;zkgzlEYrktIx0ZNFq5SGs1/7uKu//yer2+O0/gUAAP//AwBQSwMEFAAGAAgAAAAhAHGq0bnXAAAA&#10;BQEAAA8AAABkcnMvZG93bnJldi54bWxMj0FPwzAMhe+T9h8iI3HbUgZCVWk6sYlyRGLlwDFrTFtI&#10;nCrJuvLvMQgJLpafnvX8vXI7OysmDHHwpOBqnYFAar0ZqFPw0tSrHERMmoy2nlDBJ0bYVstFqQvj&#10;z/SM0yF1gkMoFlpBn9JYSBnbHp2Oaz8isffmg9OJZeikCfrM4c7KTZbdSqcH4g+9HnHfY/txODkF&#10;+7ppwoQx2Fd8rK/fn3Y3+DArdXkx39+BSDinv2P4xmd0qJjp6E9korAKuEj6mext8pzl8XeRVSn/&#10;01dfAAAA//8DAFBLAQItABQABgAIAAAAIQC2gziS/gAAAOEBAAATAAAAAAAAAAAAAAAAAAAAAABb&#10;Q29udGVudF9UeXBlc10ueG1sUEsBAi0AFAAGAAgAAAAhADj9If/WAAAAlAEAAAsAAAAAAAAAAAAA&#10;AAAALwEAAF9yZWxzLy5yZWxzUEsBAi0AFAAGAAgAAAAhAPx/KpQ9AgAA5AQAAA4AAAAAAAAAAAAA&#10;AAAALgIAAGRycy9lMm9Eb2MueG1sUEsBAi0AFAAGAAgAAAAhAHGq0bnXAAAABQEAAA8AAAAAAAAA&#10;AAAAAAAAlwQAAGRycy9kb3ducmV2LnhtbFBLBQYAAAAABAAEAPMAAACbBQAAAAA=&#10;" filled="f" stroked="f" strokeweight=".5pt">
              <v:textbox style="mso-fit-shape-to-text:t" inset="0,0,0,0">
                <w:txbxContent>
                  <w:p w14:paraId="42263154" w14:textId="22AB3B3A" w:rsidR="006944A4" w:rsidRDefault="006944A4">
                    <w:pPr>
                      <w:pStyle w:val="af6"/>
                      <w:ind w:firstLine="360"/>
                    </w:pPr>
                    <w:r>
                      <w:fldChar w:fldCharType="begin"/>
                    </w:r>
                    <w:r>
                      <w:instrText xml:space="preserve"> PAGE  \* MERGEFORMAT </w:instrText>
                    </w:r>
                    <w:r>
                      <w:fldChar w:fldCharType="separate"/>
                    </w:r>
                    <w:r>
                      <w:rPr>
                        <w:noProof/>
                      </w:rPr>
                      <w:t>46</w:t>
                    </w:r>
                    <w:r>
                      <w:fldChar w:fldCharType="end"/>
                    </w:r>
                  </w:p>
                </w:txbxContent>
              </v:textbox>
              <w10:wrap anchorx="margin"/>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1C33D1" w14:textId="77777777" w:rsidR="006944A4" w:rsidRPr="00660D20" w:rsidRDefault="006944A4" w:rsidP="00660D20">
    <w:pPr>
      <w:pStyle w:val="af6"/>
      <w:ind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1328E1" w14:textId="77777777" w:rsidR="006944A4" w:rsidRDefault="006944A4">
    <w:pPr>
      <w:pStyle w:val="af6"/>
      <w:ind w:firstLine="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C76B70" w14:textId="77777777" w:rsidR="006944A4" w:rsidRDefault="006944A4">
    <w:pPr>
      <w:pStyle w:val="TOC7"/>
      <w:ind w:firstLine="440"/>
    </w:pPr>
    <w:r>
      <w:rPr>
        <w:noProof/>
      </w:rPr>
      <mc:AlternateContent>
        <mc:Choice Requires="wps">
          <w:drawing>
            <wp:anchor distT="0" distB="0" distL="114300" distR="114300" simplePos="0" relativeHeight="251657216" behindDoc="0" locked="0" layoutInCell="1" allowOverlap="1" wp14:anchorId="59AFF2CB" wp14:editId="4E023A26">
              <wp:simplePos x="0" y="0"/>
              <wp:positionH relativeFrom="margin">
                <wp:align>center</wp:align>
              </wp:positionH>
              <wp:positionV relativeFrom="paragraph">
                <wp:posOffset>0</wp:posOffset>
              </wp:positionV>
              <wp:extent cx="1828800" cy="1828800"/>
              <wp:effectExtent l="0" t="0" r="0" b="0"/>
              <wp:wrapNone/>
              <wp:docPr id="11" name="文本框 11"/>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14:paraId="6C4F7026" w14:textId="77777777" w:rsidR="006944A4" w:rsidRDefault="006944A4">
                          <w:pPr>
                            <w:pStyle w:val="af6"/>
                            <w:ind w:firstLine="360"/>
                          </w:pPr>
                          <w:r>
                            <w:fldChar w:fldCharType="begin"/>
                          </w:r>
                          <w:r>
                            <w:instrText xml:space="preserve"> PAGE  \* MERGEFORMAT </w:instrText>
                          </w:r>
                          <w:r>
                            <w:fldChar w:fldCharType="separate"/>
                          </w:r>
                          <w:r>
                            <w:t>I</w:t>
                          </w:r>
                          <w:r>
                            <w:fldChar w:fldCharType="end"/>
                          </w:r>
                        </w:p>
                      </w:txbxContent>
                    </wps:txbx>
                    <wps:bodyPr rot="0" spcFirstLastPara="0" vertOverflow="overflow" horzOverflow="overflow" vert="horz" wrap="none" lIns="0" tIns="0" rIns="0" bIns="0" numCol="1" spcCol="0" rtlCol="0" fromWordArt="0" anchor="t" anchorCtr="0" forceAA="0" compatLnSpc="1">
                      <a:spAutoFit/>
                    </wps:bodyPr>
                  </wps:wsp>
                </a:graphicData>
              </a:graphic>
            </wp:anchor>
          </w:drawing>
        </mc:Choice>
        <mc:Fallback>
          <w:pict>
            <v:shapetype w14:anchorId="59AFF2CB" id="_x0000_t202" coordsize="21600,21600" o:spt="202" path="m,l,21600r21600,l21600,xe">
              <v:stroke joinstyle="miter"/>
              <v:path gradientshapeok="t" o:connecttype="rect"/>
            </v:shapetype>
            <v:shape id="文本框 11" o:spid="_x0000_s1031" type="#_x0000_t202" style="position:absolute;left:0;text-align:left;margin-left:0;margin-top:0;width:2in;height:2in;z-index:251657216;visibility:visible;mso-wrap-style:non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7KH5PwIAAOsEAAAOAAAAZHJzL2Uyb0RvYy54bWysVFGP0zAMfkfiP0R5Z+2GOE3TutPYaQhp&#10;4k4MxHOWJmtFGkeJt3b8epx07U4HL4d4Sd3Y/mx/trO87xrDzsqHGmzBp5OcM2UllLU9Fvz7t+27&#10;OWcBhS2FAasKflGB36/evlm2bqFmUIEplWcEYsOidQWvEN0iy4KsVCPCBJyypNTgG4H0649Z6UVL&#10;6I3JZnl+l7XgS+dBqhDo9qFX8lXC11pJfNQ6KGSm4JQbptOn8xDPbLUUi6MXrqrlNQ3xD1k0orYU&#10;dIR6ECjYydd/QDW19BBA40RCk4HWtVSpBqpmmr+oZl8Jp1ItRE5wI03h/8HKL+e9e/IMu4/QUQMj&#10;Ia0Li0CXsZ5O+yZ+KVNGeqLwMtKmOmQyOs1n83lOKkm64Ydwspu78wE/KWhYFAruqS+JLnHeBexN&#10;B5MYzcK2Nib1xljWFvzu/Yc8OYwaAjeWYtySTRJejIoIxn5VmtVlyjlepIlSG+PZWdAsCCmVxVRu&#10;QiLraKUp7Gscr/bRVaVpe43z6JEig8XRuakt+FTvi7TLn0PKurcfGOjrjhRgd+io8Ge9PEB5oRZ7&#10;6Kc/OLmtqQ07EfBJeBp3ah2tMD7SoQ0Q3XCVOKvA//rbfbSnKSQtZy2tT8Et7Tdn5rOl6YybNgh+&#10;EA6DYE/NBqgHU3oanEwiOXg0g6g9ND9or9cxBqmElRSp4DiIG+xXmN4FqdbrZET75ATu7N7JCJ16&#10;7tYnpFFKExa56Zm4ckYblWb0uv1xZZ//J6vbG7X6DQAA//8DAFBLAwQUAAYACAAAACEAcarRudcA&#10;AAAFAQAADwAAAGRycy9kb3ducmV2LnhtbEyPQU/DMAyF75P2HyIjcdtSBkJVaTqxiXJEYuXAMWtM&#10;W0icKsm68u8xCAkulp+e9fy9cjs7KyYMcfCk4GqdgUBqvRmoU/DS1KscREyajLaeUMEnRthWy0Wp&#10;C+PP9IzTIXWCQygWWkGf0lhIGdsenY5rPyKx9+aD04ll6KQJ+szhzspNlt1KpwfiD70ecd9j+3E4&#10;OQX7umnChDHYV3ysr9+fdjf4MCt1eTHf34FIOKe/Y/jGZ3SomOnoT2SisAq4SPqZ7G3ynOXxd5FV&#10;Kf/TV18AAAD//wMAUEsBAi0AFAAGAAgAAAAhALaDOJL+AAAA4QEAABMAAAAAAAAAAAAAAAAAAAAA&#10;AFtDb250ZW50X1R5cGVzXS54bWxQSwECLQAUAAYACAAAACEAOP0h/9YAAACUAQAACwAAAAAAAAAA&#10;AAAAAAAvAQAAX3JlbHMvLnJlbHNQSwECLQAUAAYACAAAACEAZOyh+T8CAADrBAAADgAAAAAAAAAA&#10;AAAAAAAuAgAAZHJzL2Uyb0RvYy54bWxQSwECLQAUAAYACAAAACEAcarRudcAAAAFAQAADwAAAAAA&#10;AAAAAAAAAACZBAAAZHJzL2Rvd25yZXYueG1sUEsFBgAAAAAEAAQA8wAAAJ0FAAAAAA==&#10;" filled="f" stroked="f" strokeweight=".5pt">
              <v:textbox style="mso-fit-shape-to-text:t" inset="0,0,0,0">
                <w:txbxContent>
                  <w:p w14:paraId="6C4F7026" w14:textId="77777777" w:rsidR="006944A4" w:rsidRDefault="006944A4">
                    <w:pPr>
                      <w:pStyle w:val="af6"/>
                      <w:ind w:firstLine="360"/>
                    </w:pPr>
                    <w:r>
                      <w:fldChar w:fldCharType="begin"/>
                    </w:r>
                    <w:r>
                      <w:instrText xml:space="preserve"> PAGE  \* MERGEFORMAT </w:instrText>
                    </w:r>
                    <w:r>
                      <w:fldChar w:fldCharType="separate"/>
                    </w:r>
                    <w:r>
                      <w:t>I</w:t>
                    </w:r>
                    <w:r>
                      <w:fldChar w:fldCharType="end"/>
                    </w:r>
                  </w:p>
                </w:txbxContent>
              </v:textbox>
              <w10:wrap anchorx="margin"/>
            </v:shape>
          </w:pict>
        </mc:Fallback>
      </mc:AlternateContent>
    </w:r>
    <w:r>
      <w:rPr>
        <w:noProof/>
      </w:rPr>
      <mc:AlternateContent>
        <mc:Choice Requires="wps">
          <w:drawing>
            <wp:anchor distT="0" distB="0" distL="114300" distR="114300" simplePos="0" relativeHeight="251652096" behindDoc="0" locked="0" layoutInCell="1" allowOverlap="1" wp14:anchorId="467DACEE" wp14:editId="5E5FFA3B">
              <wp:simplePos x="0" y="0"/>
              <wp:positionH relativeFrom="column">
                <wp:posOffset>-314325</wp:posOffset>
              </wp:positionH>
              <wp:positionV relativeFrom="paragraph">
                <wp:posOffset>45085</wp:posOffset>
              </wp:positionV>
              <wp:extent cx="495300" cy="419100"/>
              <wp:effectExtent l="0" t="0" r="0" b="0"/>
              <wp:wrapNone/>
              <wp:docPr id="53" name="Rectangle 16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95300" cy="419100"/>
                      </a:xfrm>
                      <a:prstGeom prst="rect">
                        <a:avLst/>
                      </a:prstGeom>
                      <a:solidFill>
                        <a:srgbClr val="FFFFFF"/>
                      </a:solidFill>
                      <a:ln>
                        <a:noFill/>
                      </a:ln>
                    </wps:spPr>
                    <wps:txbx>
                      <w:txbxContent>
                        <w:p w14:paraId="75A66BD1" w14:textId="77777777" w:rsidR="006944A4" w:rsidRDefault="006944A4">
                          <w:pPr>
                            <w:ind w:firstLineChars="0" w:firstLine="0"/>
                          </w:pPr>
                          <w:r>
                            <w:rPr>
                              <w:noProof/>
                            </w:rPr>
                            <w:drawing>
                              <wp:inline distT="0" distB="0" distL="0" distR="0" wp14:anchorId="0A7E37A7" wp14:editId="2729C3FB">
                                <wp:extent cx="312420" cy="327660"/>
                                <wp:effectExtent l="19050" t="0" r="0" b="0"/>
                                <wp:docPr id="29"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anchor>
          </w:drawing>
        </mc:Choice>
        <mc:Fallback>
          <w:pict>
            <v:rect w14:anchorId="467DACEE" id="Rectangle 169" o:spid="_x0000_s1032" style="position:absolute;left:0;text-align:left;margin-left:-24.75pt;margin-top:3.55pt;width:39pt;height:33pt;z-index:2516520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uuN7QEAAMYDAAAOAAAAZHJzL2Uyb0RvYy54bWysU9uO0zAQfUfiHyy/0ySlCzRqulp1VYS0&#10;sEgLH+A4TmLheMzYbVK+nrHT7VbwhsiD5bmdmTk+2dxOg2FHhV6DrXixyDlTVkKjbVfx79/2bz5w&#10;5oOwjTBgVcVPyvPb7etXm9GVagk9mEYhIxDry9FVvA/BlVnmZa8G4RfglKVgCziIQCZ2WYNiJPTB&#10;ZMs8f5eNgI1DkMp78t7PQb5N+G2rZHhsW68CMxWn2UI6MZ11PLPtRpQdCtdreR5D/MMUg9CWml6g&#10;7kUQ7ID6L6hBSwQPbVhIGDJoWy1V2oG2KfI/tnnqhVNpFyLHuwtN/v/Byi/HJ/cV4+jePYD84ZmF&#10;XS9sp+4QYeyVaKhdEYnKRufLS0E0PJWyevwMDT2tOARIHEwtDhGQtmNTovp0oVpNgUlyrtY3b3N6&#10;EEmhVbEu6B47iPK52KEPHxUMLF4qjvSSCVwcH3yYU59T0vBgdLPXxiQDu3pnkB0Fvfo+fWd0f51m&#10;bEy2EMtmxOhJW8bFooZ8GaZ6Yrqp+DJCRE8NzYnWRpjFROKnSw/4i7ORhFRx//MgUHFmPlmibl2s&#10;VlF5yVjdvF+SgdeR+joirCSoigfO5usuzGo9ONRdT52KRIOFO6K71YmKl6nO45NYEplnYUc1Xtsp&#10;6+X32/4GAAD//wMAUEsDBBQABgAIAAAAIQDgAerf3AAAAAcBAAAPAAAAZHJzL2Rvd25yZXYueG1s&#10;TI5NT8MwEETvSPwHa5G4tXb6Edo0ToWQegIOtEhct7GbRI3XIXba8O9ZTvT4NKOZl29H14qL7UPj&#10;SUMyVSAsld40VGn4POwmKxAhIhlsPVkNPzbAtri/yzEz/kof9rKPleARChlqqGPsMilDWVuHYeo7&#10;S5ydfO8wMvaVND1eedy1cqZUKh02xA81dvaltuV5PzgNmC7M9/tp/nZ4HVJcV6PaLb+U1o8P4/MG&#10;RLRj/C/Dnz6rQ8FORz+QCaLVMFmsl1zV8JSA4Hy2YjwyzhOQRS5v/YtfAAAA//8DAFBLAQItABQA&#10;BgAIAAAAIQC2gziS/gAAAOEBAAATAAAAAAAAAAAAAAAAAAAAAABbQ29udGVudF9UeXBlc10ueG1s&#10;UEsBAi0AFAAGAAgAAAAhADj9If/WAAAAlAEAAAsAAAAAAAAAAAAAAAAALwEAAF9yZWxzLy5yZWxz&#10;UEsBAi0AFAAGAAgAAAAhAMta643tAQAAxgMAAA4AAAAAAAAAAAAAAAAALgIAAGRycy9lMm9Eb2Mu&#10;eG1sUEsBAi0AFAAGAAgAAAAhAOAB6t/cAAAABwEAAA8AAAAAAAAAAAAAAAAARwQAAGRycy9kb3du&#10;cmV2LnhtbFBLBQYAAAAABAAEAPMAAABQBQAAAAA=&#10;" stroked="f">
              <v:textbox>
                <w:txbxContent>
                  <w:p w14:paraId="75A66BD1" w14:textId="77777777" w:rsidR="006944A4" w:rsidRDefault="006944A4">
                    <w:pPr>
                      <w:ind w:firstLineChars="0" w:firstLine="0"/>
                    </w:pPr>
                    <w:r>
                      <w:rPr>
                        <w:noProof/>
                      </w:rPr>
                      <w:drawing>
                        <wp:inline distT="0" distB="0" distL="0" distR="0" wp14:anchorId="0A7E37A7" wp14:editId="2729C3FB">
                          <wp:extent cx="312420" cy="327660"/>
                          <wp:effectExtent l="19050" t="0" r="0" b="0"/>
                          <wp:docPr id="29"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rFonts w:hint="eastAsia"/>
      </w:rPr>
      <w:t>第</w:t>
    </w:r>
    <w:r>
      <w:t>48</w:t>
    </w:r>
    <w:r>
      <w:rPr>
        <w:rFonts w:hint="eastAsia"/>
      </w:rPr>
      <w:t>次中国互联网络发展状况统计报告</w:t>
    </w:r>
  </w:p>
  <w:p w14:paraId="6D7184F9" w14:textId="77777777" w:rsidR="006944A4" w:rsidRDefault="006944A4">
    <w:pPr>
      <w:pStyle w:val="af6"/>
      <w:ind w:firstLine="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F3F1D8" w14:textId="77777777" w:rsidR="006944A4" w:rsidRDefault="006944A4">
    <w:pPr>
      <w:pStyle w:val="TOC7"/>
      <w:ind w:firstLine="440"/>
    </w:pPr>
    <w:r>
      <w:rPr>
        <w:noProof/>
      </w:rPr>
      <mc:AlternateContent>
        <mc:Choice Requires="wps">
          <w:drawing>
            <wp:anchor distT="0" distB="0" distL="114300" distR="114300" simplePos="0" relativeHeight="251650048" behindDoc="0" locked="0" layoutInCell="1" allowOverlap="1" wp14:anchorId="230F861F" wp14:editId="25992130">
              <wp:simplePos x="0" y="0"/>
              <wp:positionH relativeFrom="column">
                <wp:posOffset>5067300</wp:posOffset>
              </wp:positionH>
              <wp:positionV relativeFrom="paragraph">
                <wp:posOffset>-84455</wp:posOffset>
              </wp:positionV>
              <wp:extent cx="952500" cy="600075"/>
              <wp:effectExtent l="0" t="0" r="0" b="0"/>
              <wp:wrapNone/>
              <wp:docPr id="15" name="Rectangle 8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952500" cy="600075"/>
                      </a:xfrm>
                      <a:prstGeom prst="rect">
                        <a:avLst/>
                      </a:prstGeom>
                      <a:solidFill>
                        <a:srgbClr val="FFFFFF"/>
                      </a:solidFill>
                      <a:ln>
                        <a:noFill/>
                      </a:ln>
                    </wps:spPr>
                    <wps:txbx>
                      <w:txbxContent>
                        <w:p w14:paraId="1C4EDB5C" w14:textId="77777777" w:rsidR="006944A4" w:rsidRDefault="006944A4">
                          <w:pPr>
                            <w:ind w:firstLineChars="0" w:firstLine="0"/>
                          </w:pPr>
                          <w:r>
                            <w:rPr>
                              <w:noProof/>
                            </w:rPr>
                            <w:drawing>
                              <wp:inline distT="0" distB="0" distL="0" distR="0" wp14:anchorId="08504483" wp14:editId="0A60FE48">
                                <wp:extent cx="312420" cy="327660"/>
                                <wp:effectExtent l="19050" t="0" r="0" b="0"/>
                                <wp:docPr id="227"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anchor>
          </w:drawing>
        </mc:Choice>
        <mc:Fallback>
          <w:pict>
            <v:rect w14:anchorId="230F861F" id="Rectangle 86" o:spid="_x0000_s1033" style="position:absolute;left:0;text-align:left;margin-left:399pt;margin-top:-6.65pt;width:75pt;height:47.25pt;z-index:2516500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DOVJ8AEAAMYDAAAOAAAAZHJzL2Uyb0RvYy54bWysU8Fu2zAMvQ/YPwi6L3aypF2NOEWRIsOA&#10;bh3Q9QNkWbaFyaJGKbGzrx8lp2mw3Yr5IIik+Eg+Pq9vx96wg0KvwZZ8Pss5U1ZCrW1b8ucfuw+f&#10;OPNB2FoYsKrkR+X57eb9u/XgCrWADkytkBGI9cXgSt6F4Ios87JTvfAzcMpSsAHsRSAT26xGMRB6&#10;b7JFnl9lA2DtEKTynrz3U5BvEn7TKBkem8arwEzJqbeQTkxnFc9ssxZFi8J1Wp7aEG/oohfaUtEz&#10;1L0Igu1R/wPVa4ngoQkzCX0GTaOlSjPQNPP8r2meOuFUmoXI8e5Mk/9/sPLb4cl9x9i6dw8gf3pm&#10;YdsJ26o7RBg6JWoqN49EZYPzxTkhGp5SWTV8hZpWK/YBEgdjg30EpOnYmKg+nqlWY2CSnDerxSqn&#10;hUgKXeV5fr1KFUTxkuzQh88KehYvJUfaZAIXhwcfYjOieHmSmgej6502JhnYVluD7CBo67v0ndD9&#10;5TNj42MLMW1CjJ40ZRwsasgXYaxGpuuSf4wQ0VNBfaSxESYxkfjp0gH+5mwgIZXc/9oLVJyZL5ao&#10;u5kvl1F5yViurhdk4GWkuowIKwmq5IGz6boNk1r3DnXbUaV5osHCHdHd6ETFa1en9kksiaGTsKMa&#10;L+306vX32/wBAAD//wMAUEsDBBQABgAIAAAAIQAt5DIi3wAAAAoBAAAPAAAAZHJzL2Rvd25yZXYu&#10;eG1sTI9BT4NAEIXvJv6HzZh4axdKRUCGxpj0pB5sTbxO2S0Q2Vlklxb/vduTPb55L2++V25m04uT&#10;Hl1nGSFeRiA011Z13CB87reLDITzxIp6yxrhVzvYVLc3JRXKnvlDn3a+EaGEXUEIrfdDIaWrW23I&#10;Le2gOXhHOxryQY6NVCOdQ7np5SqKUmmo4/ChpUG/tLr+3k0GgdK1+nk/Jm/71ymlvJmj7cNXhHh/&#10;Nz8/gfB69v9huOAHdKgC08FOrJzoER7zLGzxCIs4SUCERL6+XA4IWbwCWZXyekL1BwAA//8DAFBL&#10;AQItABQABgAIAAAAIQC2gziS/gAAAOEBAAATAAAAAAAAAAAAAAAAAAAAAABbQ29udGVudF9UeXBl&#10;c10ueG1sUEsBAi0AFAAGAAgAAAAhADj9If/WAAAAlAEAAAsAAAAAAAAAAAAAAAAALwEAAF9yZWxz&#10;Ly5yZWxzUEsBAi0AFAAGAAgAAAAhAM0M5UnwAQAAxgMAAA4AAAAAAAAAAAAAAAAALgIAAGRycy9l&#10;Mm9Eb2MueG1sUEsBAi0AFAAGAAgAAAAhAC3kMiLfAAAACgEAAA8AAAAAAAAAAAAAAAAASgQAAGRy&#10;cy9kb3ducmV2LnhtbFBLBQYAAAAABAAEAPMAAABWBQAAAAA=&#10;" stroked="f">
              <v:textbox>
                <w:txbxContent>
                  <w:p w14:paraId="1C4EDB5C" w14:textId="77777777" w:rsidR="006944A4" w:rsidRDefault="006944A4">
                    <w:pPr>
                      <w:ind w:firstLineChars="0" w:firstLine="0"/>
                    </w:pPr>
                    <w:r>
                      <w:rPr>
                        <w:noProof/>
                      </w:rPr>
                      <w:drawing>
                        <wp:inline distT="0" distB="0" distL="0" distR="0" wp14:anchorId="08504483" wp14:editId="0A60FE48">
                          <wp:extent cx="312420" cy="327660"/>
                          <wp:effectExtent l="19050" t="0" r="0" b="0"/>
                          <wp:docPr id="227"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rFonts w:hint="eastAsia"/>
      </w:rPr>
      <w:t>第</w:t>
    </w:r>
    <w:r>
      <w:rPr>
        <w:rFonts w:hint="eastAsia"/>
      </w:rPr>
      <w:t>51</w:t>
    </w:r>
    <w:r>
      <w:rPr>
        <w:rFonts w:hint="eastAsia"/>
      </w:rPr>
      <w:t>次中国互联网络发展状况统计报告</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868E7D" w14:textId="77777777" w:rsidR="006944A4" w:rsidRPr="00C245F7" w:rsidRDefault="006944A4" w:rsidP="008E71F2">
    <w:pPr>
      <w:pStyle w:val="TOC7"/>
      <w:ind w:firstLine="422"/>
    </w:pPr>
    <w:r>
      <w:rPr>
        <w:noProof/>
      </w:rPr>
      <mc:AlternateContent>
        <mc:Choice Requires="wps">
          <w:drawing>
            <wp:anchor distT="0" distB="0" distL="114300" distR="114300" simplePos="0" relativeHeight="251660288" behindDoc="0" locked="0" layoutInCell="1" allowOverlap="1" wp14:anchorId="4FFF13BB" wp14:editId="07A4D7B6">
              <wp:simplePos x="0" y="0"/>
              <wp:positionH relativeFrom="column">
                <wp:posOffset>-353060</wp:posOffset>
              </wp:positionH>
              <wp:positionV relativeFrom="paragraph">
                <wp:posOffset>-151130</wp:posOffset>
              </wp:positionV>
              <wp:extent cx="581025" cy="419100"/>
              <wp:effectExtent l="0" t="0" r="0" b="0"/>
              <wp:wrapNone/>
              <wp:docPr id="34" name="Rectangle 15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1025" cy="419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CCBBA51" w14:textId="77777777" w:rsidR="006944A4" w:rsidRDefault="006944A4" w:rsidP="008E71F2">
                          <w:pPr>
                            <w:ind w:firstLineChars="0" w:firstLine="0"/>
                          </w:pPr>
                          <w:r w:rsidRPr="001D7866">
                            <w:rPr>
                              <w:noProof/>
                            </w:rPr>
                            <w:drawing>
                              <wp:inline distT="0" distB="0" distL="0" distR="0" wp14:anchorId="4607B578" wp14:editId="30C9A7F8">
                                <wp:extent cx="312420" cy="327660"/>
                                <wp:effectExtent l="19050" t="0" r="0" b="0"/>
                                <wp:docPr id="228" name="图片 228"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FFF13BB" id="Rectangle 159" o:spid="_x0000_s1034" style="position:absolute;left:0;text-align:left;margin-left:-27.8pt;margin-top:-11.9pt;width:45.75pt;height:33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19Je8AEAAMYDAAAOAAAAZHJzL2Uyb0RvYy54bWysU9GO0zAQfEfiHyy/0yRVC3dR09OppyKk&#10;A046+ADHcRILx2vWbpPy9aydXq+CN0QeLK/XHs+MJ5u7aTDsqNBrsBUvFjlnykpotO0q/v3b/t0N&#10;Zz4I2wgDVlX8pDy/2759sxldqZbQg2kUMgKxvhxdxfsQXJllXvZqEH4BTllqtoCDCFRilzUoRkIf&#10;TLbM8/fZCNg4BKm8p9WHucm3Cb9tlQxf29arwEzFiVtII6axjmO23YiyQ+F6Lc80xD+wGIS2dOkF&#10;6kEEwQ6o/4IatETw0IaFhCGDttVSJQ2kpsj/UPPcC6eSFjLHu4tN/v/Byi/HZ/eEkbp3jyB/eGZh&#10;1wvbqXtEGHslGrquiEZlo/Pl5UAsPB1l9fgZGnpacQiQPJhaHCIgqWNTsvp0sVpNgUlaXN8U+XLN&#10;maTWqrgt8vQUmShfDjv04aOCgcVJxZFeMoGL46MPkYwoX7Yk8mB0s9fGpAK7emeQHQW9+j59iT9p&#10;vN5mbNxsIR6bEeNKUhmFxQz5Mkz1xHRDLCNEXKmhOZFshDlMFH6a9IC/OBspSBX3Pw8CFWfmkyXr&#10;bovVKiYvFav1hyUVeN2przvCSoKqeOBsnu7CnNaDQ931dFORbLBwT3a3OlnxyupMn8KSHDoHO6bx&#10;uk67Xn+/7W8AAAD//wMAUEsDBBQABgAIAAAAIQCmDxed3gAAAAkBAAAPAAAAZHJzL2Rvd25yZXYu&#10;eG1sTI/BTsMwDIbvSLxDZCRuW0K7VqxrOiGknYADGxJXr8naao1TmnQrb485wc2WP/3+/nI7u15c&#10;7Bg6TxoelgqEpdqbjhoNH4fd4hFEiEgGe09Ww7cNsK1ub0osjL/Su73sYyM4hEKBGtoYh0LKULfW&#10;YVj6wRLfTn50GHkdG2lGvHK462WiVC4ddsQfWhzsc2vr835yGjBfma+3U/p6eJlyXDez2mWfSuv7&#10;u/lpAyLaOf7B8KvP6lCx09FPZILoNSyyLGeUhyTlDkyk2RrEUcMqSUBWpfzfoPoBAAD//wMAUEsB&#10;Ai0AFAAGAAgAAAAhALaDOJL+AAAA4QEAABMAAAAAAAAAAAAAAAAAAAAAAFtDb250ZW50X1R5cGVz&#10;XS54bWxQSwECLQAUAAYACAAAACEAOP0h/9YAAACUAQAACwAAAAAAAAAAAAAAAAAvAQAAX3JlbHMv&#10;LnJlbHNQSwECLQAUAAYACAAAACEAMdfSXvABAADGAwAADgAAAAAAAAAAAAAAAAAuAgAAZHJzL2Uy&#10;b0RvYy54bWxQSwECLQAUAAYACAAAACEApg8Xnd4AAAAJAQAADwAAAAAAAAAAAAAAAABKBAAAZHJz&#10;L2Rvd25yZXYueG1sUEsFBgAAAAAEAAQA8wAAAFUFAAAAAA==&#10;" stroked="f">
              <v:textbox>
                <w:txbxContent>
                  <w:p w14:paraId="3CCBBA51" w14:textId="77777777" w:rsidR="006944A4" w:rsidRDefault="006944A4" w:rsidP="008E71F2">
                    <w:pPr>
                      <w:ind w:firstLineChars="0" w:firstLine="0"/>
                    </w:pPr>
                    <w:r w:rsidRPr="001D7866">
                      <w:rPr>
                        <w:noProof/>
                      </w:rPr>
                      <w:drawing>
                        <wp:inline distT="0" distB="0" distL="0" distR="0" wp14:anchorId="4607B578" wp14:editId="30C9A7F8">
                          <wp:extent cx="312420" cy="327660"/>
                          <wp:effectExtent l="19050" t="0" r="0" b="0"/>
                          <wp:docPr id="228" name="图片 228"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noProof/>
      </w:rPr>
      <mc:AlternateContent>
        <mc:Choice Requires="wps">
          <w:drawing>
            <wp:anchor distT="0" distB="0" distL="114300" distR="114300" simplePos="0" relativeHeight="251658240" behindDoc="0" locked="0" layoutInCell="1" allowOverlap="1" wp14:anchorId="59F40E5F" wp14:editId="02D847A1">
              <wp:simplePos x="0" y="0"/>
              <wp:positionH relativeFrom="page">
                <wp:posOffset>190500</wp:posOffset>
              </wp:positionH>
              <wp:positionV relativeFrom="page">
                <wp:posOffset>9777730</wp:posOffset>
              </wp:positionV>
              <wp:extent cx="762000" cy="895350"/>
              <wp:effectExtent l="0" t="0" r="0" b="0"/>
              <wp:wrapNone/>
              <wp:docPr id="255" name="Rectangle 15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2000" cy="895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2285F14" w14:textId="361F0A57" w:rsidR="006944A4" w:rsidRPr="00084D38" w:rsidRDefault="006944A4" w:rsidP="008E71F2">
                          <w:pPr>
                            <w:ind w:firstLineChars="0" w:firstLine="0"/>
                            <w:jc w:val="center"/>
                            <w:rPr>
                              <w:rFonts w:ascii="黑体" w:eastAsia="黑体" w:hAnsi="黑体"/>
                              <w:sz w:val="32"/>
                              <w:szCs w:val="32"/>
                            </w:rPr>
                          </w:pPr>
                          <w:r w:rsidRPr="00084D38">
                            <w:rPr>
                              <w:rFonts w:ascii="黑体" w:eastAsia="黑体" w:hAnsi="黑体"/>
                              <w:sz w:val="32"/>
                              <w:szCs w:val="32"/>
                            </w:rPr>
                            <w:fldChar w:fldCharType="begin"/>
                          </w:r>
                          <w:r w:rsidRPr="00084D38">
                            <w:rPr>
                              <w:rFonts w:ascii="黑体" w:eastAsia="黑体" w:hAnsi="黑体"/>
                              <w:sz w:val="32"/>
                              <w:szCs w:val="32"/>
                            </w:rPr>
                            <w:instrText>PAGE   \* MERGEFORMAT</w:instrText>
                          </w:r>
                          <w:r w:rsidRPr="00084D38">
                            <w:rPr>
                              <w:rFonts w:ascii="黑体" w:eastAsia="黑体" w:hAnsi="黑体"/>
                              <w:sz w:val="32"/>
                              <w:szCs w:val="32"/>
                            </w:rPr>
                            <w:fldChar w:fldCharType="separate"/>
                          </w:r>
                          <w:r w:rsidR="00861A26" w:rsidRPr="00861A26">
                            <w:rPr>
                              <w:rFonts w:ascii="黑体" w:eastAsia="黑体" w:hAnsi="黑体"/>
                              <w:noProof/>
                              <w:sz w:val="32"/>
                              <w:szCs w:val="32"/>
                              <w:lang w:val="zh-CN"/>
                            </w:rPr>
                            <w:t>32</w:t>
                          </w:r>
                          <w:r w:rsidRPr="00084D38">
                            <w:rPr>
                              <w:rFonts w:ascii="黑体" w:eastAsia="黑体" w:hAnsi="黑体"/>
                              <w:sz w:val="32"/>
                              <w:szCs w:val="32"/>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9F40E5F" id="Rectangle 158" o:spid="_x0000_s1035" style="position:absolute;left:0;text-align:left;margin-left:15pt;margin-top:769.9pt;width:60pt;height:70.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QSSx8QEAAMYDAAAOAAAAZHJzL2Uyb0RvYy54bWysU8tu2zAQvBfoPxC817JcOw/BchA4cFEg&#10;fQBpPoCiKIkoxWWXtCX367ukHMdob0F1ILhc7nBmdrW+G3vDDgq9BlvyfDbnTFkJtbZtyZ9/7D7c&#10;cOaDsLUwYFXJj8rzu837d+vBFWoBHZhaISMQ64vBlbwLwRVZ5mWneuFn4JSlZAPYi0AhtlmNYiD0&#10;3mSL+fwqGwBrhyCV93T6MCX5JuE3jZLhW9N4FZgpOXELacW0VnHNNmtRtChcp+WJhngDi15oS4+e&#10;oR5EEGyP+h+oXksED02YSegzaBotVdJAavL5X2qeOuFU0kLmeHe2yf8/WPn18OS+Y6Tu3SPIn55Z&#10;2HbCtuoeEYZOiZqey6NR2eB8cS6IgadSVg1foKbWin2A5MHYYB8BSR0bk9XHs9VqDEzS4fUVdY8a&#10;Iil1c7v6uEqtyETxUuzQh08KehY3JUfqZAIXh0cfIhlRvFxJ5MHoeqeNSQG21dYgOwjq+i59iT9p&#10;vLxmbLxsIZZNiPEkqYzC4gz5IozVyHRd8lWEiCcV1EeSjTANEw0/bTrA35wNNEgl97/2AhVn5rMl&#10;627z5TJOXgqWq+sFBXiZqS4zwkqCKnngbNpuwzSte4e67eilPNlg4Z7sbnSy4pXViT4NS3LoNNhx&#10;Gi/jdOv199v8AQAA//8DAFBLAwQUAAYACAAAACEA8Q5BV94AAAAMAQAADwAAAGRycy9kb3ducmV2&#10;LnhtbEyPQU/DMAyF70j8h8hI3FgCpVVXmk4IaSfgwIbE1Wu8tqJJSpNu5d/jntjNfn56/l65mW0v&#10;TjSGzjsN9ysFglztTecaDZ/77V0OIkR0BnvvSMMvBdhU11clFsaf3QeddrERHOJCgRraGIdCylC3&#10;ZDGs/ECOb0c/Woy8jo00I5453PbyQalMWuwcf2hxoJeW6u/dZDVg9mh+3o/J2/51ynDdzGqbfimt&#10;b2/m5ycQkeb4b4YFn9GhYqaDn5wJoteQKK4SWU+TNXdYHOkiHXjIcpWDrEp5WaL6AwAA//8DAFBL&#10;AQItABQABgAIAAAAIQC2gziS/gAAAOEBAAATAAAAAAAAAAAAAAAAAAAAAABbQ29udGVudF9UeXBl&#10;c10ueG1sUEsBAi0AFAAGAAgAAAAhADj9If/WAAAAlAEAAAsAAAAAAAAAAAAAAAAALwEAAF9yZWxz&#10;Ly5yZWxzUEsBAi0AFAAGAAgAAAAhAHVBJLHxAQAAxgMAAA4AAAAAAAAAAAAAAAAALgIAAGRycy9l&#10;Mm9Eb2MueG1sUEsBAi0AFAAGAAgAAAAhAPEOQVfeAAAADAEAAA8AAAAAAAAAAAAAAAAASwQAAGRy&#10;cy9kb3ducmV2LnhtbFBLBQYAAAAABAAEAPMAAABWBQAAAAA=&#10;" stroked="f">
              <v:textbox>
                <w:txbxContent>
                  <w:p w14:paraId="12285F14" w14:textId="361F0A57" w:rsidR="006944A4" w:rsidRPr="00084D38" w:rsidRDefault="006944A4" w:rsidP="008E71F2">
                    <w:pPr>
                      <w:ind w:firstLineChars="0" w:firstLine="0"/>
                      <w:jc w:val="center"/>
                      <w:rPr>
                        <w:rFonts w:ascii="黑体" w:eastAsia="黑体" w:hAnsi="黑体"/>
                        <w:sz w:val="32"/>
                        <w:szCs w:val="32"/>
                      </w:rPr>
                    </w:pPr>
                    <w:r w:rsidRPr="00084D38">
                      <w:rPr>
                        <w:rFonts w:ascii="黑体" w:eastAsia="黑体" w:hAnsi="黑体"/>
                        <w:sz w:val="32"/>
                        <w:szCs w:val="32"/>
                      </w:rPr>
                      <w:fldChar w:fldCharType="begin"/>
                    </w:r>
                    <w:r w:rsidRPr="00084D38">
                      <w:rPr>
                        <w:rFonts w:ascii="黑体" w:eastAsia="黑体" w:hAnsi="黑体"/>
                        <w:sz w:val="32"/>
                        <w:szCs w:val="32"/>
                      </w:rPr>
                      <w:instrText>PAGE   \* MERGEFORMAT</w:instrText>
                    </w:r>
                    <w:r w:rsidRPr="00084D38">
                      <w:rPr>
                        <w:rFonts w:ascii="黑体" w:eastAsia="黑体" w:hAnsi="黑体"/>
                        <w:sz w:val="32"/>
                        <w:szCs w:val="32"/>
                      </w:rPr>
                      <w:fldChar w:fldCharType="separate"/>
                    </w:r>
                    <w:r w:rsidR="00861A26" w:rsidRPr="00861A26">
                      <w:rPr>
                        <w:rFonts w:ascii="黑体" w:eastAsia="黑体" w:hAnsi="黑体"/>
                        <w:noProof/>
                        <w:sz w:val="32"/>
                        <w:szCs w:val="32"/>
                        <w:lang w:val="zh-CN"/>
                      </w:rPr>
                      <w:t>32</w:t>
                    </w:r>
                    <w:r w:rsidRPr="00084D38">
                      <w:rPr>
                        <w:rFonts w:ascii="黑体" w:eastAsia="黑体" w:hAnsi="黑体"/>
                        <w:sz w:val="32"/>
                        <w:szCs w:val="32"/>
                      </w:rPr>
                      <w:fldChar w:fldCharType="end"/>
                    </w:r>
                  </w:p>
                </w:txbxContent>
              </v:textbox>
              <w10:wrap anchorx="page" anchory="page"/>
            </v:rect>
          </w:pict>
        </mc:Fallback>
      </mc:AlternateContent>
    </w:r>
    <w:r w:rsidRPr="00A11611">
      <w:rPr>
        <w:rFonts w:hint="eastAsia"/>
      </w:rPr>
      <w:t>第</w:t>
    </w:r>
    <w:r>
      <w:rPr>
        <w:rFonts w:hint="eastAsia"/>
      </w:rPr>
      <w:t>51</w:t>
    </w:r>
    <w:r w:rsidRPr="00A11611">
      <w:rPr>
        <w:rFonts w:hint="eastAsia"/>
      </w:rPr>
      <w:t>次中国互联网络发展状况统计报告</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E388A5" w14:textId="77777777" w:rsidR="006944A4" w:rsidRDefault="006944A4">
    <w:pPr>
      <w:pStyle w:val="TOC7"/>
      <w:ind w:firstLine="440"/>
    </w:pPr>
    <w:r>
      <w:rPr>
        <w:noProof/>
      </w:rPr>
      <mc:AlternateContent>
        <mc:Choice Requires="wps">
          <w:drawing>
            <wp:anchor distT="0" distB="0" distL="114300" distR="114300" simplePos="0" relativeHeight="251664384" behindDoc="0" locked="0" layoutInCell="1" allowOverlap="1" wp14:anchorId="3E409B4B" wp14:editId="4F9261BE">
              <wp:simplePos x="0" y="0"/>
              <wp:positionH relativeFrom="page">
                <wp:posOffset>6630670</wp:posOffset>
              </wp:positionH>
              <wp:positionV relativeFrom="page">
                <wp:posOffset>9850120</wp:posOffset>
              </wp:positionV>
              <wp:extent cx="762000" cy="895350"/>
              <wp:effectExtent l="0" t="0" r="0" b="0"/>
              <wp:wrapNone/>
              <wp:docPr id="253" name="Rectangle 1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2000" cy="895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5638898" w14:textId="29FB17F5" w:rsidR="006944A4" w:rsidRPr="00084D38" w:rsidRDefault="006944A4" w:rsidP="00084D38">
                          <w:pPr>
                            <w:ind w:firstLineChars="0" w:firstLine="0"/>
                            <w:jc w:val="center"/>
                            <w:rPr>
                              <w:rFonts w:ascii="Cambria" w:hAnsi="Cambria"/>
                              <w:sz w:val="48"/>
                              <w:szCs w:val="44"/>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861A26" w:rsidRPr="00861A26">
                            <w:rPr>
                              <w:rFonts w:ascii="黑体" w:eastAsia="黑体" w:hAnsi="Cambria"/>
                              <w:noProof/>
                              <w:sz w:val="32"/>
                              <w:szCs w:val="32"/>
                              <w:lang w:val="zh-CN"/>
                            </w:rPr>
                            <w:t>33</w:t>
                          </w:r>
                          <w:r w:rsidRPr="00A11611">
                            <w:rPr>
                              <w:rFonts w:ascii="黑体" w:eastAsia="黑体"/>
                              <w:sz w:val="32"/>
                              <w:szCs w:val="32"/>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E409B4B" id="Rectangle 153" o:spid="_x0000_s1036" style="position:absolute;left:0;text-align:left;margin-left:522.1pt;margin-top:775.6pt;width:60pt;height:70.5pt;z-index:2516643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Epf8QEAAMYDAAAOAAAAZHJzL2Uyb0RvYy54bWysU8tu2zAQvBfoPxC817Jc20kEy0HgwEWB&#10;9AGk/QCKoiSiFJdd0pbcr++SchyjvRXVgeByucOZ2dXmfuwNOyr0GmzJ89mcM2Ul1Nq2Jf/+bf/u&#10;ljMfhK2FAatKflKe32/fvtkMrlAL6MDUChmBWF8MruRdCK7IMi871Qs/A6csJRvAXgQKsc1qFAOh&#10;9yZbzOfrbACsHYJU3tPp45Tk24TfNEqGL03jVWCm5MQtpBXTWsU1225E0aJwnZZnGuIfWPRCW3r0&#10;AvUogmAH1H9B9VoieGjCTEKfQdNoqZIGUpPP/1Dz3AmnkhYyx7uLTf7/wcrPx2f3FSN1755A/vDM&#10;wq4TtlUPiDB0StT0XB6Nygbni0tBDDyVsmr4BDW1VhwCJA/GBvsISOrYmKw+XaxWY2CSDm/W1D1q&#10;iKTU7d3q/Sq1IhPFS7FDHz4o6FnclBypkwlcHJ98iGRE8XIlkQej6702JgXYVjuD7Cio6/v0Jf6k&#10;8fqasfGyhVg2IcaTpDIKizPkizBWI9N1ydcRIp5UUJ9INsI0TDT8tOkAf3E20CCV3P88CFScmY+W&#10;rLvLl8s4eSlYrm4WFOB1prrOCCsJquSBs2m7C9O0HhzqtqOX8mSDhQeyu9HJildWZ/o0LMmh82DH&#10;abyO063X32/7GwAA//8DAFBLAwQUAAYACAAAACEA+I4Ix+AAAAAPAQAADwAAAGRycy9kb3ducmV2&#10;LnhtbEyPwU7DMBBE70j8g7VI3KidkFg0jVMhpJ6AAy0S123sJlFjO8ROG/6ezQluM7uj2bfldrY9&#10;u5gxdN4pSFYCmHG1151rFHwedg9PwEJEp7H3zij4MQG21e1NiYX2V/dhLvvYMCpxoUAFbYxDwXmo&#10;W2MxrPxgHO1OfrQYyY4N1yNeqdz2PBVCcoudowstDualNfV5P1kFKDP9/X56fDu8ThLXzSx2+ZdQ&#10;6v5uft4Ai2aOf2FY8AkdKmI6+snpwHryIstSypLK84TUkknkMjuSkus0BV6V/P8f1S8AAAD//wMA&#10;UEsBAi0AFAAGAAgAAAAhALaDOJL+AAAA4QEAABMAAAAAAAAAAAAAAAAAAAAAAFtDb250ZW50X1R5&#10;cGVzXS54bWxQSwECLQAUAAYACAAAACEAOP0h/9YAAACUAQAACwAAAAAAAAAAAAAAAAAvAQAAX3Jl&#10;bHMvLnJlbHNQSwECLQAUAAYACAAAACEA1JRKX/EBAADGAwAADgAAAAAAAAAAAAAAAAAuAgAAZHJz&#10;L2Uyb0RvYy54bWxQSwECLQAUAAYACAAAACEA+I4Ix+AAAAAPAQAADwAAAAAAAAAAAAAAAABLBAAA&#10;ZHJzL2Rvd25yZXYueG1sUEsFBgAAAAAEAAQA8wAAAFgFAAAAAA==&#10;" stroked="f">
              <v:textbox>
                <w:txbxContent>
                  <w:p w14:paraId="35638898" w14:textId="29FB17F5" w:rsidR="006944A4" w:rsidRPr="00084D38" w:rsidRDefault="006944A4" w:rsidP="00084D38">
                    <w:pPr>
                      <w:ind w:firstLineChars="0" w:firstLine="0"/>
                      <w:jc w:val="center"/>
                      <w:rPr>
                        <w:rFonts w:ascii="Cambria" w:hAnsi="Cambria"/>
                        <w:sz w:val="48"/>
                        <w:szCs w:val="44"/>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861A26" w:rsidRPr="00861A26">
                      <w:rPr>
                        <w:rFonts w:ascii="黑体" w:eastAsia="黑体" w:hAnsi="Cambria"/>
                        <w:noProof/>
                        <w:sz w:val="32"/>
                        <w:szCs w:val="32"/>
                        <w:lang w:val="zh-CN"/>
                      </w:rPr>
                      <w:t>33</w:t>
                    </w:r>
                    <w:r w:rsidRPr="00A11611">
                      <w:rPr>
                        <w:rFonts w:ascii="黑体" w:eastAsia="黑体"/>
                        <w:sz w:val="32"/>
                        <w:szCs w:val="32"/>
                      </w:rPr>
                      <w:fldChar w:fldCharType="end"/>
                    </w:r>
                  </w:p>
                </w:txbxContent>
              </v:textbox>
              <w10:wrap anchorx="page" anchory="page"/>
            </v:rect>
          </w:pict>
        </mc:Fallback>
      </mc:AlternateContent>
    </w:r>
    <w:r>
      <w:rPr>
        <w:noProof/>
      </w:rPr>
      <mc:AlternateContent>
        <mc:Choice Requires="wps">
          <w:drawing>
            <wp:anchor distT="0" distB="0" distL="114300" distR="114300" simplePos="0" relativeHeight="251662336" behindDoc="0" locked="0" layoutInCell="1" allowOverlap="1" wp14:anchorId="3DBC8A2B" wp14:editId="050D6CCA">
              <wp:simplePos x="0" y="0"/>
              <wp:positionH relativeFrom="column">
                <wp:posOffset>5067300</wp:posOffset>
              </wp:positionH>
              <wp:positionV relativeFrom="paragraph">
                <wp:posOffset>-84455</wp:posOffset>
              </wp:positionV>
              <wp:extent cx="952500" cy="600075"/>
              <wp:effectExtent l="0" t="0" r="0" b="0"/>
              <wp:wrapNone/>
              <wp:docPr id="272" name="Rectangle 8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952500" cy="600075"/>
                      </a:xfrm>
                      <a:prstGeom prst="rect">
                        <a:avLst/>
                      </a:prstGeom>
                      <a:solidFill>
                        <a:srgbClr val="FFFFFF"/>
                      </a:solidFill>
                      <a:ln>
                        <a:noFill/>
                      </a:ln>
                    </wps:spPr>
                    <wps:txbx>
                      <w:txbxContent>
                        <w:p w14:paraId="1C103D2E" w14:textId="77777777" w:rsidR="006944A4" w:rsidRDefault="006944A4">
                          <w:pPr>
                            <w:ind w:firstLineChars="0" w:firstLine="0"/>
                          </w:pPr>
                          <w:r>
                            <w:rPr>
                              <w:noProof/>
                            </w:rPr>
                            <w:drawing>
                              <wp:inline distT="0" distB="0" distL="0" distR="0" wp14:anchorId="433D93BC" wp14:editId="2C596771">
                                <wp:extent cx="312420" cy="327660"/>
                                <wp:effectExtent l="19050" t="0" r="0" b="0"/>
                                <wp:docPr id="233"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anchor>
          </w:drawing>
        </mc:Choice>
        <mc:Fallback>
          <w:pict>
            <v:rect w14:anchorId="3DBC8A2B" id="_x0000_s1037" style="position:absolute;left:0;text-align:left;margin-left:399pt;margin-top:-6.65pt;width:75pt;height:47.25pt;z-index:2516623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OtJM8AEAAMYDAAAOAAAAZHJzL2Uyb0RvYy54bWysU9tu2zAMfR+wfxD0vtgOkmY14hRFigwD&#10;ugvQ9QNkWbaFyaJGKbGzrx+lpGnQvQ3zgyCS4iF5eLy+mwbDDgq9BlvxYpZzpqyERtuu4s8/dh8+&#10;cuaDsI0wYFXFj8rzu837d+vRlWoOPZhGISMQ68vRVbwPwZVZ5mWvBuFn4JSlYAs4iEAmdlmDYiT0&#10;wWTzPL/JRsDGIUjlPXkfTkG+Sfhtq2T41rZeBWYqTr2FdGI663hmm7UoOxSu1/LchviHLgahLRW9&#10;QD2IINge9V9Qg5YIHtowkzBk0LZaqjQDTVPkb6Z56oVTaRYix7sLTf7/wcqvhyf3HWPr3j2C/OmZ&#10;hW0vbKfuEWHslWioXBGJykbny0tCNDylsnr8Ag2tVuwDJA6mFocISNOxKVF9vFCtpsAkOW+X82VO&#10;C5EUusnzfLVMFUT5kuzQh08KBhYvFUfaZAIXh0cfYjOifHmSmgejm502JhnY1VuD7CBo67v0ndH9&#10;9TNj42MLMe2EGD1pyjhY1JAvw1RPTDcVX0WI6KmhOdLYCCcxkfjp0gP+5mwkIVXc/9oLVJyZz5ao&#10;uy0Wi6i8ZCyWqzkZeB2pryPCSoKqeODsdN2Gk1r3DnXXU6Ui0WDhnuhudaLitatz+ySWxNBZ2FGN&#10;13Z69fr7bf4AAAD//wMAUEsDBBQABgAIAAAAIQAt5DIi3wAAAAoBAAAPAAAAZHJzL2Rvd25yZXYu&#10;eG1sTI9BT4NAEIXvJv6HzZh4axdKRUCGxpj0pB5sTbxO2S0Q2Vlklxb/vduTPb55L2++V25m04uT&#10;Hl1nGSFeRiA011Z13CB87reLDITzxIp6yxrhVzvYVLc3JRXKnvlDn3a+EaGEXUEIrfdDIaWrW23I&#10;Le2gOXhHOxryQY6NVCOdQ7np5SqKUmmo4/ChpUG/tLr+3k0GgdK1+nk/Jm/71ymlvJmj7cNXhHh/&#10;Nz8/gfB69v9huOAHdKgC08FOrJzoER7zLGzxCIs4SUCERL6+XA4IWbwCWZXyekL1BwAA//8DAFBL&#10;AQItABQABgAIAAAAIQC2gziS/gAAAOEBAAATAAAAAAAAAAAAAAAAAAAAAABbQ29udGVudF9UeXBl&#10;c10ueG1sUEsBAi0AFAAGAAgAAAAhADj9If/WAAAAlAEAAAsAAAAAAAAAAAAAAAAALwEAAF9yZWxz&#10;Ly5yZWxzUEsBAi0AFAAGAAgAAAAhAM860kzwAQAAxgMAAA4AAAAAAAAAAAAAAAAALgIAAGRycy9l&#10;Mm9Eb2MueG1sUEsBAi0AFAAGAAgAAAAhAC3kMiLfAAAACgEAAA8AAAAAAAAAAAAAAAAASgQAAGRy&#10;cy9kb3ducmV2LnhtbFBLBQYAAAAABAAEAPMAAABWBQAAAAA=&#10;" stroked="f">
              <v:textbox>
                <w:txbxContent>
                  <w:p w14:paraId="1C103D2E" w14:textId="77777777" w:rsidR="006944A4" w:rsidRDefault="006944A4">
                    <w:pPr>
                      <w:ind w:firstLineChars="0" w:firstLine="0"/>
                    </w:pPr>
                    <w:r>
                      <w:rPr>
                        <w:noProof/>
                      </w:rPr>
                      <w:drawing>
                        <wp:inline distT="0" distB="0" distL="0" distR="0" wp14:anchorId="433D93BC" wp14:editId="2C596771">
                          <wp:extent cx="312420" cy="327660"/>
                          <wp:effectExtent l="19050" t="0" r="0" b="0"/>
                          <wp:docPr id="233" name="图片 231"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图片 231" descr="11111.png"/>
                                  <pic:cNvPicPr>
                                    <a:picLocks noChangeAspect="1"/>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rFonts w:hint="eastAsia"/>
      </w:rPr>
      <w:t>第</w:t>
    </w:r>
    <w:r>
      <w:rPr>
        <w:rFonts w:hint="eastAsia"/>
      </w:rPr>
      <w:t>51</w:t>
    </w:r>
    <w:r>
      <w:rPr>
        <w:rFonts w:hint="eastAsia"/>
      </w:rPr>
      <w:t>次中国互联网络发展状况统计报告</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748098" w14:textId="77777777" w:rsidR="006944A4" w:rsidRDefault="006944A4">
    <w:pPr>
      <w:pStyle w:val="af6"/>
      <w:ind w:firstLine="360"/>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73781" w14:textId="77777777" w:rsidR="006944A4" w:rsidRDefault="006944A4">
    <w:pPr>
      <w:pStyle w:val="af6"/>
      <w:ind w:firstLine="360"/>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C2F6" w14:textId="77777777" w:rsidR="006944A4" w:rsidRDefault="006944A4">
    <w:pPr>
      <w:pStyle w:val="af6"/>
      <w:ind w:firstLine="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57F1BE7" w14:textId="77777777" w:rsidR="002C27AE" w:rsidRDefault="002C27AE" w:rsidP="00BE1CA8">
      <w:pPr>
        <w:ind w:firstLineChars="0" w:firstLine="0"/>
      </w:pPr>
      <w:r>
        <w:separator/>
      </w:r>
    </w:p>
  </w:footnote>
  <w:footnote w:type="continuationSeparator" w:id="0">
    <w:p w14:paraId="36E98E53" w14:textId="77777777" w:rsidR="002C27AE" w:rsidRDefault="002C27AE" w:rsidP="00F42471">
      <w:pPr>
        <w:ind w:firstLineChars="0" w:firstLine="0"/>
      </w:pPr>
      <w:r>
        <w:separator/>
      </w:r>
    </w:p>
  </w:footnote>
  <w:footnote w:type="continuationNotice" w:id="1">
    <w:p w14:paraId="32C4F58E" w14:textId="77777777" w:rsidR="002C27AE" w:rsidRDefault="002C27AE">
      <w:pPr>
        <w:spacing w:line="240" w:lineRule="auto"/>
        <w:ind w:firstLine="420"/>
      </w:pPr>
    </w:p>
  </w:footnote>
  <w:footnote w:id="2">
    <w:p w14:paraId="16BF8B8B" w14:textId="77777777" w:rsidR="006944A4" w:rsidRPr="008C3FF4" w:rsidRDefault="006944A4" w:rsidP="00F1576C">
      <w:pPr>
        <w:pStyle w:val="afa"/>
      </w:pPr>
      <w:r>
        <w:rPr>
          <w:rStyle w:val="affc"/>
        </w:rPr>
        <w:footnoteRef/>
      </w:r>
      <w:r>
        <w:t xml:space="preserve"> </w:t>
      </w:r>
      <w:r>
        <w:t>数据均</w:t>
      </w:r>
      <w:r>
        <w:rPr>
          <w:rFonts w:hint="eastAsia"/>
        </w:rPr>
        <w:t>含</w:t>
      </w:r>
      <w:r>
        <w:t>港、</w:t>
      </w:r>
      <w:r>
        <w:rPr>
          <w:rFonts w:hint="eastAsia"/>
        </w:rPr>
        <w:t>澳</w:t>
      </w:r>
      <w:r>
        <w:t>、台地区。</w:t>
      </w:r>
    </w:p>
  </w:footnote>
  <w:footnote w:id="3">
    <w:p w14:paraId="6CE08CF3" w14:textId="77777777" w:rsidR="006944A4" w:rsidRPr="008C3FF4" w:rsidRDefault="006944A4" w:rsidP="00F1576C">
      <w:pPr>
        <w:pStyle w:val="afa"/>
        <w:wordWrap w:val="0"/>
      </w:pPr>
      <w:r>
        <w:rPr>
          <w:rStyle w:val="affc"/>
        </w:rPr>
        <w:footnoteRef/>
      </w:r>
      <w:r>
        <w:t xml:space="preserve"> </w:t>
      </w:r>
      <w:r>
        <w:t>数据均</w:t>
      </w:r>
      <w:r>
        <w:rPr>
          <w:rFonts w:hint="eastAsia"/>
        </w:rPr>
        <w:t>含</w:t>
      </w:r>
      <w:r>
        <w:t>港、</w:t>
      </w:r>
      <w:r>
        <w:rPr>
          <w:rFonts w:hint="eastAsia"/>
        </w:rPr>
        <w:t>澳</w:t>
      </w:r>
      <w:r>
        <w:t>、台地区。</w:t>
      </w:r>
    </w:p>
  </w:footnote>
  <w:footnote w:id="4">
    <w:p w14:paraId="39C50C23" w14:textId="6674DB19" w:rsidR="006944A4" w:rsidRDefault="006944A4" w:rsidP="00406D80">
      <w:pPr>
        <w:pStyle w:val="afa"/>
        <w:wordWrap w:val="0"/>
      </w:pPr>
      <w:r>
        <w:rPr>
          <w:rStyle w:val="affc"/>
        </w:rPr>
        <w:footnoteRef/>
      </w:r>
      <w:r>
        <w:rPr>
          <w:rFonts w:hint="eastAsia"/>
        </w:rPr>
        <w:t xml:space="preserve"> </w:t>
      </w:r>
      <w:r w:rsidRPr="00E42718">
        <w:rPr>
          <w:rFonts w:hint="eastAsia"/>
        </w:rPr>
        <w:t>来源：通用顶级域名（</w:t>
      </w:r>
      <w:r w:rsidRPr="00E42718">
        <w:rPr>
          <w:rFonts w:hint="eastAsia"/>
        </w:rPr>
        <w:t>gTLD</w:t>
      </w:r>
      <w:r w:rsidRPr="00E42718">
        <w:rPr>
          <w:rFonts w:hint="eastAsia"/>
        </w:rPr>
        <w:t>）及新通用顶级域名（</w:t>
      </w:r>
      <w:r w:rsidRPr="00E42718">
        <w:rPr>
          <w:rFonts w:hint="eastAsia"/>
        </w:rPr>
        <w:t>New gTLD</w:t>
      </w:r>
      <w:r w:rsidRPr="00E42718">
        <w:rPr>
          <w:rFonts w:hint="eastAsia"/>
        </w:rPr>
        <w:t>）由国内域名注册单位协助提供。“</w:t>
      </w:r>
      <w:r w:rsidRPr="00E42718">
        <w:rPr>
          <w:rFonts w:hint="eastAsia"/>
        </w:rPr>
        <w:t>.CN</w:t>
      </w:r>
      <w:r w:rsidRPr="00E42718">
        <w:rPr>
          <w:rFonts w:hint="eastAsia"/>
        </w:rPr>
        <w:t>”“</w:t>
      </w:r>
      <w:r w:rsidRPr="00E42718">
        <w:rPr>
          <w:rFonts w:hint="eastAsia"/>
        </w:rPr>
        <w:t>.</w:t>
      </w:r>
      <w:r w:rsidRPr="00E42718">
        <w:rPr>
          <w:rFonts w:hint="eastAsia"/>
        </w:rPr>
        <w:t>中国”域名数量为全球注册量。</w:t>
      </w:r>
    </w:p>
  </w:footnote>
  <w:footnote w:id="5">
    <w:p w14:paraId="59FCFF6F" w14:textId="00D0047E" w:rsidR="006944A4" w:rsidRPr="0023572A" w:rsidRDefault="006944A4">
      <w:pPr>
        <w:pStyle w:val="afa"/>
      </w:pPr>
      <w:r>
        <w:rPr>
          <w:rStyle w:val="affc"/>
        </w:rPr>
        <w:footnoteRef/>
      </w:r>
      <w:r>
        <w:rPr>
          <w:rFonts w:hint="eastAsia"/>
        </w:rPr>
        <w:t xml:space="preserve"> </w:t>
      </w:r>
      <w:r w:rsidRPr="0023572A">
        <w:rPr>
          <w:rFonts w:hint="eastAsia"/>
        </w:rPr>
        <w:t>其他：包含</w:t>
      </w:r>
      <w:r>
        <w:rPr>
          <w:rFonts w:hint="eastAsia"/>
        </w:rPr>
        <w:t>“</w:t>
      </w:r>
      <w:r w:rsidRPr="0023572A">
        <w:rPr>
          <w:rFonts w:hint="eastAsia"/>
        </w:rPr>
        <w:t>.CO</w:t>
      </w:r>
      <w:r>
        <w:rPr>
          <w:rFonts w:hint="eastAsia"/>
        </w:rPr>
        <w:t>”“</w:t>
      </w:r>
      <w:r>
        <w:rPr>
          <w:rFonts w:hint="eastAsia"/>
        </w:rPr>
        <w:t>.</w:t>
      </w:r>
      <w:r w:rsidRPr="0023572A">
        <w:rPr>
          <w:rFonts w:hint="eastAsia"/>
        </w:rPr>
        <w:t>TV</w:t>
      </w:r>
      <w:r>
        <w:rPr>
          <w:rFonts w:hint="eastAsia"/>
        </w:rPr>
        <w:t>”“</w:t>
      </w:r>
      <w:r>
        <w:rPr>
          <w:rFonts w:hint="eastAsia"/>
        </w:rPr>
        <w:t>.</w:t>
      </w:r>
      <w:r w:rsidRPr="0023572A">
        <w:rPr>
          <w:rFonts w:hint="eastAsia"/>
        </w:rPr>
        <w:t>CC</w:t>
      </w:r>
      <w:r>
        <w:rPr>
          <w:rFonts w:hint="eastAsia"/>
        </w:rPr>
        <w:t>”</w:t>
      </w:r>
      <w:r w:rsidRPr="0023572A">
        <w:rPr>
          <w:rFonts w:hint="eastAsia"/>
        </w:rPr>
        <w:t>和“</w:t>
      </w:r>
      <w:r>
        <w:rPr>
          <w:rFonts w:hint="eastAsia"/>
        </w:rPr>
        <w:t>.</w:t>
      </w:r>
      <w:r w:rsidRPr="0023572A">
        <w:rPr>
          <w:rFonts w:hint="eastAsia"/>
        </w:rPr>
        <w:t>ME</w:t>
      </w:r>
      <w:r>
        <w:rPr>
          <w:rFonts w:hint="eastAsia"/>
        </w:rPr>
        <w:t>”等</w:t>
      </w:r>
      <w:r w:rsidRPr="0023572A">
        <w:rPr>
          <w:rFonts w:hint="eastAsia"/>
        </w:rPr>
        <w:t>域名。</w:t>
      </w:r>
    </w:p>
  </w:footnote>
  <w:footnote w:id="6">
    <w:p w14:paraId="49131D00" w14:textId="77777777" w:rsidR="006944A4" w:rsidRDefault="006944A4" w:rsidP="00406D80">
      <w:pPr>
        <w:pStyle w:val="afa"/>
        <w:wordWrap w:val="0"/>
      </w:pPr>
      <w:r>
        <w:rPr>
          <w:rStyle w:val="affc"/>
        </w:rPr>
        <w:footnoteRef/>
      </w:r>
      <w:r>
        <w:t xml:space="preserve"> .</w:t>
      </w:r>
      <w:r>
        <w:rPr>
          <w:rFonts w:ascii="timesnewroman" w:hAnsi="timesnewroman"/>
          <w:caps/>
          <w:color w:val="000000" w:themeColor="text1"/>
        </w:rPr>
        <w:t>adm.CN</w:t>
      </w:r>
      <w:r>
        <w:rPr>
          <w:rFonts w:ascii="timesnewroman" w:hAnsi="timesnewroman" w:hint="eastAsia"/>
          <w:caps/>
          <w:color w:val="000000" w:themeColor="text1"/>
        </w:rPr>
        <w:t>：</w:t>
      </w:r>
      <w:r>
        <w:rPr>
          <w:rFonts w:hint="eastAsia"/>
        </w:rPr>
        <w:t>虚拟二级域名，是对“</w:t>
      </w:r>
      <w:r>
        <w:rPr>
          <w:rFonts w:hint="eastAsia"/>
        </w:rPr>
        <w:t>.CN</w:t>
      </w:r>
      <w:r>
        <w:rPr>
          <w:rFonts w:hint="eastAsia"/>
        </w:rPr>
        <w:t>”下所有行政区域名（二级域名）的合称。</w:t>
      </w:r>
    </w:p>
  </w:footnote>
  <w:footnote w:id="7">
    <w:p w14:paraId="0605E096" w14:textId="77777777" w:rsidR="006944A4" w:rsidRDefault="006944A4" w:rsidP="00406D80">
      <w:pPr>
        <w:pStyle w:val="afa"/>
      </w:pPr>
      <w:r>
        <w:rPr>
          <w:rStyle w:val="affc"/>
        </w:rPr>
        <w:footnoteRef/>
      </w:r>
      <w:r>
        <w:t xml:space="preserve"> </w:t>
      </w:r>
      <w:r>
        <w:rPr>
          <w:rFonts w:hint="eastAsia"/>
        </w:rPr>
        <w:t>网站：指域名注册者在中国境内的网站。</w:t>
      </w:r>
    </w:p>
  </w:footnote>
  <w:footnote w:id="8">
    <w:p w14:paraId="6B98B123" w14:textId="77777777" w:rsidR="006944A4" w:rsidRDefault="006944A4" w:rsidP="00F1576C">
      <w:pPr>
        <w:pStyle w:val="afa"/>
        <w:wordWrap w:val="0"/>
      </w:pPr>
      <w:r>
        <w:rPr>
          <w:rStyle w:val="affc"/>
        </w:rPr>
        <w:footnoteRef/>
      </w:r>
      <w:r>
        <w:t xml:space="preserve"> </w:t>
      </w:r>
      <w:r>
        <w:rPr>
          <w:rFonts w:hint="eastAsia"/>
        </w:rPr>
        <w:t>网站数量不包含“</w:t>
      </w:r>
      <w:r>
        <w:t>.EDU.CN</w:t>
      </w:r>
      <w:r>
        <w:rPr>
          <w:rFonts w:hint="eastAsia"/>
        </w:rPr>
        <w:t>”下网站。</w:t>
      </w:r>
    </w:p>
  </w:footnote>
  <w:footnote w:id="9">
    <w:p w14:paraId="66B090FC" w14:textId="77777777" w:rsidR="006944A4" w:rsidRDefault="006944A4" w:rsidP="00F1576C">
      <w:pPr>
        <w:pStyle w:val="afa"/>
        <w:wordWrap w:val="0"/>
      </w:pPr>
      <w:r>
        <w:rPr>
          <w:rStyle w:val="affc"/>
        </w:rPr>
        <w:footnoteRef/>
      </w:r>
      <w:r>
        <w:t xml:space="preserve"> </w:t>
      </w:r>
      <w:r>
        <w:rPr>
          <w:rFonts w:hint="eastAsia"/>
        </w:rPr>
        <w:t>“</w:t>
      </w:r>
      <w:r>
        <w:t>.CN</w:t>
      </w:r>
      <w:r>
        <w:rPr>
          <w:rFonts w:hint="eastAsia"/>
        </w:rPr>
        <w:t>”下网站数量不包含“</w:t>
      </w:r>
      <w:r>
        <w:t>.EDU.CN</w:t>
      </w:r>
      <w:r>
        <w:rPr>
          <w:rFonts w:hint="eastAsia"/>
        </w:rPr>
        <w:t>”下网站。</w:t>
      </w:r>
    </w:p>
  </w:footnote>
  <w:footnote w:id="10">
    <w:p w14:paraId="4E451E23" w14:textId="77777777" w:rsidR="006944A4" w:rsidRDefault="006944A4" w:rsidP="009E508F">
      <w:pPr>
        <w:pStyle w:val="afa"/>
      </w:pPr>
      <w:r>
        <w:rPr>
          <w:rStyle w:val="affc"/>
        </w:rPr>
        <w:footnoteRef/>
      </w:r>
      <w:r>
        <w:rPr>
          <w:rFonts w:hint="eastAsia"/>
        </w:rPr>
        <w:t xml:space="preserve"> </w:t>
      </w:r>
      <w:r>
        <w:rPr>
          <w:rFonts w:hint="eastAsia"/>
        </w:rPr>
        <w:t>静态网页：指标准</w:t>
      </w:r>
      <w:r w:rsidRPr="00D426CA">
        <w:rPr>
          <w:rFonts w:hint="eastAsia"/>
        </w:rPr>
        <w:t>HTML</w:t>
      </w:r>
      <w:r w:rsidRPr="00D426CA">
        <w:rPr>
          <w:rFonts w:hint="eastAsia"/>
        </w:rPr>
        <w:t>格式的网页，文件扩展名是</w:t>
      </w:r>
      <w:r w:rsidRPr="00D426CA">
        <w:rPr>
          <w:rFonts w:hint="eastAsia"/>
        </w:rPr>
        <w:t>.</w:t>
      </w:r>
      <w:proofErr w:type="spellStart"/>
      <w:r w:rsidRPr="00D426CA">
        <w:rPr>
          <w:rFonts w:hint="eastAsia"/>
        </w:rPr>
        <w:t>htm</w:t>
      </w:r>
      <w:proofErr w:type="spellEnd"/>
      <w:r w:rsidRPr="00D426CA">
        <w:rPr>
          <w:rFonts w:hint="eastAsia"/>
        </w:rPr>
        <w:t>、</w:t>
      </w:r>
      <w:r w:rsidRPr="00D426CA">
        <w:rPr>
          <w:rFonts w:hint="eastAsia"/>
        </w:rPr>
        <w:t>.html</w:t>
      </w:r>
      <w:r w:rsidRPr="00D426CA">
        <w:rPr>
          <w:rFonts w:hint="eastAsia"/>
        </w:rPr>
        <w:t>，可以包含文本、图像、声音、</w:t>
      </w:r>
      <w:r w:rsidRPr="00D426CA">
        <w:rPr>
          <w:rFonts w:hint="eastAsia"/>
        </w:rPr>
        <w:t>FLASH</w:t>
      </w:r>
      <w:r w:rsidRPr="00D426CA">
        <w:rPr>
          <w:rFonts w:hint="eastAsia"/>
        </w:rPr>
        <w:t>动画、客户端脚本和</w:t>
      </w:r>
      <w:r w:rsidRPr="00D426CA">
        <w:rPr>
          <w:rFonts w:hint="eastAsia"/>
        </w:rPr>
        <w:t>ActiveX</w:t>
      </w:r>
      <w:r w:rsidRPr="00D426CA">
        <w:rPr>
          <w:rFonts w:hint="eastAsia"/>
        </w:rPr>
        <w:t>控件及</w:t>
      </w:r>
      <w:r w:rsidRPr="00D426CA">
        <w:rPr>
          <w:rFonts w:hint="eastAsia"/>
        </w:rPr>
        <w:t>JAVA</w:t>
      </w:r>
      <w:r w:rsidRPr="00D426CA">
        <w:rPr>
          <w:rFonts w:hint="eastAsia"/>
        </w:rPr>
        <w:t>小程序等。</w:t>
      </w:r>
    </w:p>
  </w:footnote>
  <w:footnote w:id="11">
    <w:p w14:paraId="4CA1FBB5" w14:textId="77777777" w:rsidR="006944A4" w:rsidRPr="003F6CBD" w:rsidRDefault="006944A4" w:rsidP="009E508F">
      <w:pPr>
        <w:pStyle w:val="afa"/>
      </w:pPr>
      <w:r>
        <w:rPr>
          <w:rStyle w:val="affc"/>
        </w:rPr>
        <w:footnoteRef/>
      </w:r>
      <w:r>
        <w:t xml:space="preserve"> </w:t>
      </w:r>
      <w:r>
        <w:rPr>
          <w:rFonts w:hint="eastAsia"/>
        </w:rPr>
        <w:t>动态网页：指</w:t>
      </w:r>
      <w:r w:rsidRPr="006876A8">
        <w:rPr>
          <w:rFonts w:hint="eastAsia"/>
        </w:rPr>
        <w:t>基本的</w:t>
      </w:r>
      <w:r w:rsidRPr="00D426CA">
        <w:rPr>
          <w:rFonts w:hint="eastAsia"/>
        </w:rPr>
        <w:t>HTML</w:t>
      </w:r>
      <w:r w:rsidRPr="006876A8">
        <w:rPr>
          <w:rFonts w:hint="eastAsia"/>
        </w:rPr>
        <w:t>语法规范与</w:t>
      </w:r>
      <w:r w:rsidRPr="006876A8">
        <w:rPr>
          <w:rFonts w:hint="eastAsia"/>
        </w:rPr>
        <w:t>Java</w:t>
      </w:r>
      <w:r w:rsidRPr="006876A8">
        <w:rPr>
          <w:rFonts w:hint="eastAsia"/>
        </w:rPr>
        <w:t>、</w:t>
      </w:r>
      <w:r w:rsidRPr="006876A8">
        <w:rPr>
          <w:rFonts w:hint="eastAsia"/>
        </w:rPr>
        <w:t>VB</w:t>
      </w:r>
      <w:r w:rsidRPr="006876A8">
        <w:rPr>
          <w:rFonts w:hint="eastAsia"/>
        </w:rPr>
        <w:t>、</w:t>
      </w:r>
      <w:r w:rsidRPr="006876A8">
        <w:rPr>
          <w:rFonts w:hint="eastAsia"/>
        </w:rPr>
        <w:t>VC</w:t>
      </w:r>
      <w:r w:rsidRPr="006876A8">
        <w:rPr>
          <w:rFonts w:hint="eastAsia"/>
        </w:rPr>
        <w:t>等高级程序设计语言、数据库编程等多种技术的融合，</w:t>
      </w:r>
      <w:r w:rsidRPr="003F6CBD">
        <w:rPr>
          <w:rFonts w:hint="eastAsia"/>
        </w:rPr>
        <w:t>页面代码虽然没有变，但是显示的内容可以随着时间、环境或者数据库操作的结果而发生改变。</w:t>
      </w:r>
    </w:p>
  </w:footnote>
  <w:footnote w:id="12">
    <w:p w14:paraId="0233B6A7" w14:textId="77777777" w:rsidR="006944A4" w:rsidRPr="00632F43" w:rsidRDefault="006944A4" w:rsidP="00406D80">
      <w:pPr>
        <w:pStyle w:val="afa"/>
        <w:wordWrap w:val="0"/>
        <w:rPr>
          <w:rStyle w:val="affc"/>
        </w:rPr>
      </w:pPr>
      <w:r>
        <w:rPr>
          <w:rStyle w:val="affc"/>
        </w:rPr>
        <w:footnoteRef/>
      </w:r>
      <w:r w:rsidRPr="00632F43">
        <w:rPr>
          <w:rStyle w:val="affc"/>
        </w:rPr>
        <w:t xml:space="preserve"> </w:t>
      </w:r>
      <w:r w:rsidRPr="00632F43">
        <w:rPr>
          <w:rFonts w:hint="eastAsia"/>
        </w:rPr>
        <w:t>5G</w:t>
      </w:r>
      <w:r w:rsidRPr="00632F43">
        <w:rPr>
          <w:rFonts w:hint="eastAsia"/>
        </w:rPr>
        <w:t>移动电话用户：指报告期末在通信计费系统拥有使用信息，占用</w:t>
      </w:r>
      <w:r w:rsidRPr="00632F43">
        <w:rPr>
          <w:rFonts w:hint="eastAsia"/>
        </w:rPr>
        <w:t>5G</w:t>
      </w:r>
      <w:r w:rsidRPr="00632F43">
        <w:rPr>
          <w:rFonts w:hint="eastAsia"/>
        </w:rPr>
        <w:t>网络资源的在网用户。</w:t>
      </w:r>
    </w:p>
  </w:footnote>
  <w:footnote w:id="13">
    <w:p w14:paraId="14F2D766" w14:textId="77777777" w:rsidR="006944A4" w:rsidRPr="00974A57" w:rsidRDefault="006944A4" w:rsidP="00406D80">
      <w:pPr>
        <w:pStyle w:val="afa"/>
        <w:wordWrap w:val="0"/>
      </w:pPr>
      <w:r>
        <w:rPr>
          <w:rStyle w:val="affc"/>
        </w:rPr>
        <w:footnoteRef/>
      </w:r>
      <w:r>
        <w:t xml:space="preserve"> </w:t>
      </w:r>
      <w:r>
        <w:rPr>
          <w:rFonts w:hint="eastAsia"/>
        </w:rPr>
        <w:t>人均每周</w:t>
      </w:r>
      <w:r>
        <w:t>上网时长</w:t>
      </w:r>
      <w:r>
        <w:rPr>
          <w:rFonts w:hint="eastAsia"/>
        </w:rPr>
        <w:t>：</w:t>
      </w:r>
      <w:r>
        <w:t>指</w:t>
      </w:r>
      <w:r>
        <w:rPr>
          <w:rFonts w:hint="eastAsia"/>
        </w:rPr>
        <w:t>过去</w:t>
      </w:r>
      <w:r>
        <w:t>半年</w:t>
      </w:r>
      <w:r>
        <w:rPr>
          <w:rFonts w:hint="eastAsia"/>
        </w:rPr>
        <w:t>内</w:t>
      </w:r>
      <w:r>
        <w:t>，</w:t>
      </w:r>
      <w:r>
        <w:rPr>
          <w:rFonts w:hint="eastAsia"/>
        </w:rPr>
        <w:t>网民一周</w:t>
      </w:r>
      <w:r>
        <w:t>七天平均</w:t>
      </w:r>
      <w:r>
        <w:rPr>
          <w:rFonts w:hint="eastAsia"/>
        </w:rPr>
        <w:t>每天</w:t>
      </w:r>
      <w:r>
        <w:t>上网</w:t>
      </w:r>
      <w:r>
        <w:rPr>
          <w:rFonts w:hint="eastAsia"/>
        </w:rPr>
        <w:t>的</w:t>
      </w:r>
      <w:r>
        <w:t>小时数</w:t>
      </w:r>
      <w:r>
        <w:rPr>
          <w:rFonts w:hint="eastAsia"/>
        </w:rPr>
        <w:t>×</w:t>
      </w:r>
      <w:r>
        <w:t>7</w:t>
      </w:r>
      <w:r>
        <w:rPr>
          <w:rFonts w:hint="eastAsia"/>
        </w:rPr>
        <w:t>天</w:t>
      </w:r>
      <w:r>
        <w:t>。</w:t>
      </w:r>
    </w:p>
  </w:footnote>
  <w:footnote w:id="14">
    <w:p w14:paraId="27102616" w14:textId="77777777" w:rsidR="006944A4" w:rsidRDefault="006944A4" w:rsidP="00453941">
      <w:pPr>
        <w:pStyle w:val="afa"/>
        <w:wordWrap w:val="0"/>
      </w:pPr>
      <w:r>
        <w:rPr>
          <w:rStyle w:val="affc"/>
        </w:rPr>
        <w:footnoteRef/>
      </w:r>
      <w:r>
        <w:t xml:space="preserve"> </w:t>
      </w:r>
      <w:r w:rsidRPr="00351DB7">
        <w:rPr>
          <w:rFonts w:hint="eastAsia"/>
        </w:rPr>
        <w:t>来源：工业和信息化部，</w:t>
      </w:r>
      <w:r w:rsidRPr="00351DB7">
        <w:rPr>
          <w:rFonts w:hint="eastAsia"/>
        </w:rPr>
        <w:t>https://www.miit.gov.cn/zwgk/zcjd/art/2023/art_9f5022af3cdf48789484117d9da03c58.html</w:t>
      </w:r>
      <w:r w:rsidRPr="00351DB7">
        <w:rPr>
          <w:rFonts w:hint="eastAsia"/>
        </w:rPr>
        <w:t>，</w:t>
      </w:r>
      <w:r w:rsidRPr="00351DB7">
        <w:rPr>
          <w:rFonts w:hint="eastAsia"/>
        </w:rPr>
        <w:t>2023</w:t>
      </w:r>
      <w:r w:rsidRPr="00351DB7">
        <w:rPr>
          <w:rFonts w:hint="eastAsia"/>
        </w:rPr>
        <w:t>年</w:t>
      </w:r>
      <w:r w:rsidRPr="00351DB7">
        <w:rPr>
          <w:rFonts w:hint="eastAsia"/>
        </w:rPr>
        <w:t>1</w:t>
      </w:r>
      <w:r w:rsidRPr="00351DB7">
        <w:rPr>
          <w:rFonts w:hint="eastAsia"/>
        </w:rPr>
        <w:t>月</w:t>
      </w:r>
      <w:r w:rsidRPr="00351DB7">
        <w:rPr>
          <w:rFonts w:hint="eastAsia"/>
        </w:rPr>
        <w:t>20</w:t>
      </w:r>
      <w:r w:rsidRPr="00351DB7">
        <w:rPr>
          <w:rFonts w:hint="eastAsia"/>
        </w:rPr>
        <w:t>日。</w:t>
      </w:r>
    </w:p>
  </w:footnote>
  <w:footnote w:id="15">
    <w:p w14:paraId="118C4867" w14:textId="5D17E5C7" w:rsidR="006944A4" w:rsidRDefault="006944A4" w:rsidP="00D25758">
      <w:pPr>
        <w:pStyle w:val="afa"/>
        <w:wordWrap w:val="0"/>
      </w:pPr>
      <w:r>
        <w:rPr>
          <w:rStyle w:val="affc"/>
        </w:rPr>
        <w:footnoteRef/>
      </w:r>
      <w:r>
        <w:t xml:space="preserve"> </w:t>
      </w:r>
      <w:r w:rsidRPr="00924F4F">
        <w:rPr>
          <w:rFonts w:hint="eastAsia"/>
        </w:rPr>
        <w:t>来源：</w:t>
      </w:r>
      <w:r>
        <w:rPr>
          <w:rFonts w:hint="eastAsia"/>
        </w:rPr>
        <w:t>同上</w:t>
      </w:r>
      <w:r w:rsidRPr="00924F4F">
        <w:rPr>
          <w:rFonts w:hint="eastAsia"/>
        </w:rPr>
        <w:t>。</w:t>
      </w:r>
    </w:p>
  </w:footnote>
  <w:footnote w:id="16">
    <w:p w14:paraId="4DC2444D" w14:textId="222F4E82" w:rsidR="006944A4" w:rsidRDefault="006944A4" w:rsidP="00707088">
      <w:pPr>
        <w:pStyle w:val="afa"/>
        <w:wordWrap w:val="0"/>
      </w:pPr>
      <w:r>
        <w:rPr>
          <w:rStyle w:val="affc"/>
        </w:rPr>
        <w:footnoteRef/>
      </w:r>
      <w:r>
        <w:rPr>
          <w:rFonts w:hint="eastAsia"/>
        </w:rPr>
        <w:t xml:space="preserve"> </w:t>
      </w:r>
      <w:r w:rsidRPr="00E14462">
        <w:rPr>
          <w:rFonts w:hint="eastAsia"/>
        </w:rPr>
        <w:t>来源：国务院新闻办公室，</w:t>
      </w:r>
      <w:r w:rsidRPr="00E14462">
        <w:rPr>
          <w:rFonts w:hint="eastAsia"/>
        </w:rPr>
        <w:t>2022</w:t>
      </w:r>
      <w:r>
        <w:rPr>
          <w:rFonts w:hint="eastAsia"/>
        </w:rPr>
        <w:t>年工业和信息化发展情况新闻发布会，</w:t>
      </w:r>
      <w:r w:rsidRPr="00E14462">
        <w:rPr>
          <w:rFonts w:hint="eastAsia"/>
        </w:rPr>
        <w:t>http://www.scio.gov.cn/xwfbh/xwbfbh/wqfbh/49421/49502/index.htm</w:t>
      </w:r>
      <w:r w:rsidRPr="00E14462">
        <w:rPr>
          <w:rFonts w:hint="eastAsia"/>
        </w:rPr>
        <w:t>，</w:t>
      </w:r>
      <w:r w:rsidRPr="00E14462">
        <w:rPr>
          <w:rFonts w:hint="eastAsia"/>
        </w:rPr>
        <w:t>2023</w:t>
      </w:r>
      <w:r w:rsidRPr="00E14462">
        <w:rPr>
          <w:rFonts w:hint="eastAsia"/>
        </w:rPr>
        <w:t>年</w:t>
      </w:r>
      <w:r w:rsidRPr="00E14462">
        <w:rPr>
          <w:rFonts w:hint="eastAsia"/>
        </w:rPr>
        <w:t>1</w:t>
      </w:r>
      <w:r w:rsidRPr="00E14462">
        <w:rPr>
          <w:rFonts w:hint="eastAsia"/>
        </w:rPr>
        <w:t>月</w:t>
      </w:r>
      <w:r w:rsidRPr="00E14462">
        <w:rPr>
          <w:rFonts w:hint="eastAsia"/>
        </w:rPr>
        <w:t>18</w:t>
      </w:r>
      <w:r w:rsidRPr="00E14462">
        <w:rPr>
          <w:rFonts w:hint="eastAsia"/>
        </w:rPr>
        <w:t>日。</w:t>
      </w:r>
    </w:p>
  </w:footnote>
  <w:footnote w:id="17">
    <w:p w14:paraId="65DBB6E7" w14:textId="62D6CA38" w:rsidR="006944A4" w:rsidRPr="00BD7BDF" w:rsidRDefault="006944A4">
      <w:pPr>
        <w:pStyle w:val="afa"/>
      </w:pPr>
      <w:r>
        <w:rPr>
          <w:rStyle w:val="affc"/>
        </w:rPr>
        <w:footnoteRef/>
      </w:r>
      <w:r>
        <w:t xml:space="preserve"> </w:t>
      </w:r>
      <w:r w:rsidRPr="0087460D">
        <w:rPr>
          <w:rFonts w:hint="eastAsia"/>
        </w:rPr>
        <w:t>数字化初级技能：指能够使用数字化工具搜索、获取、存储、传输数字化资源的技能，如能够使用电脑进行信息搜索、文件传输等。</w:t>
      </w:r>
    </w:p>
  </w:footnote>
  <w:footnote w:id="18">
    <w:p w14:paraId="18AD81C3" w14:textId="5A0BC62B" w:rsidR="006944A4" w:rsidRPr="00BD7BDF" w:rsidRDefault="006944A4">
      <w:pPr>
        <w:pStyle w:val="afa"/>
      </w:pPr>
      <w:r>
        <w:rPr>
          <w:rStyle w:val="affc"/>
        </w:rPr>
        <w:footnoteRef/>
      </w:r>
      <w:r>
        <w:t xml:space="preserve"> </w:t>
      </w:r>
      <w:r w:rsidRPr="0087460D">
        <w:rPr>
          <w:rFonts w:hint="eastAsia"/>
        </w:rPr>
        <w:t>数字化中级技能：指能够使用数字化工具加工、处理、利用数字化资源的技能，如能够使用办公软件进行文本编辑、数据分析等。</w:t>
      </w:r>
    </w:p>
  </w:footnote>
  <w:footnote w:id="19">
    <w:p w14:paraId="75F5F34B" w14:textId="77777777" w:rsidR="006944A4" w:rsidRDefault="006944A4" w:rsidP="00C822F5">
      <w:pPr>
        <w:pStyle w:val="afa"/>
        <w:wordWrap w:val="0"/>
      </w:pPr>
      <w:r>
        <w:rPr>
          <w:rStyle w:val="affc"/>
        </w:rPr>
        <w:footnoteRef/>
      </w:r>
      <w:r>
        <w:t xml:space="preserve"> </w:t>
      </w:r>
      <w:r w:rsidRPr="003622F0">
        <w:rPr>
          <w:rFonts w:hint="eastAsia"/>
        </w:rPr>
        <w:t>来源：国务院新闻办公室，</w:t>
      </w:r>
      <w:r w:rsidRPr="003622F0">
        <w:rPr>
          <w:rFonts w:hint="eastAsia"/>
        </w:rPr>
        <w:t>2022</w:t>
      </w:r>
      <w:r w:rsidRPr="003622F0">
        <w:rPr>
          <w:rFonts w:hint="eastAsia"/>
        </w:rPr>
        <w:t>年工业和信息化发展情况新闻发布会，</w:t>
      </w:r>
      <w:r w:rsidRPr="003622F0">
        <w:rPr>
          <w:rFonts w:hint="eastAsia"/>
        </w:rPr>
        <w:t>http://www.scio.gov.cn/xwfbh/xwbfbh/wqfbh/49421/49502/index.htm</w:t>
      </w:r>
      <w:r w:rsidRPr="003622F0">
        <w:rPr>
          <w:rFonts w:hint="eastAsia"/>
        </w:rPr>
        <w:t>，</w:t>
      </w:r>
      <w:r w:rsidRPr="003622F0">
        <w:rPr>
          <w:rFonts w:hint="eastAsia"/>
        </w:rPr>
        <w:t>2023</w:t>
      </w:r>
      <w:r w:rsidRPr="003622F0">
        <w:rPr>
          <w:rFonts w:hint="eastAsia"/>
        </w:rPr>
        <w:t>年</w:t>
      </w:r>
      <w:r w:rsidRPr="003622F0">
        <w:rPr>
          <w:rFonts w:hint="eastAsia"/>
        </w:rPr>
        <w:t>1</w:t>
      </w:r>
      <w:r w:rsidRPr="003622F0">
        <w:rPr>
          <w:rFonts w:hint="eastAsia"/>
        </w:rPr>
        <w:t>月</w:t>
      </w:r>
      <w:r w:rsidRPr="003622F0">
        <w:rPr>
          <w:rFonts w:hint="eastAsia"/>
        </w:rPr>
        <w:t>1</w:t>
      </w:r>
      <w:r w:rsidRPr="003622F0">
        <w:rPr>
          <w:rFonts w:hint="eastAsia"/>
        </w:rPr>
        <w:t>月</w:t>
      </w:r>
      <w:r w:rsidRPr="003622F0">
        <w:rPr>
          <w:rFonts w:hint="eastAsia"/>
        </w:rPr>
        <w:t>18</w:t>
      </w:r>
      <w:r w:rsidRPr="003622F0">
        <w:rPr>
          <w:rFonts w:hint="eastAsia"/>
        </w:rPr>
        <w:t>日。</w:t>
      </w:r>
    </w:p>
  </w:footnote>
  <w:footnote w:id="20">
    <w:p w14:paraId="1525C82D" w14:textId="77777777" w:rsidR="006944A4" w:rsidRPr="003974BC" w:rsidRDefault="006944A4" w:rsidP="004B4C00">
      <w:pPr>
        <w:pStyle w:val="afa"/>
        <w:wordWrap w:val="0"/>
      </w:pPr>
      <w:r>
        <w:rPr>
          <w:rStyle w:val="affc"/>
        </w:rPr>
        <w:footnoteRef/>
      </w:r>
      <w:r>
        <w:rPr>
          <w:rFonts w:hint="eastAsia"/>
        </w:rPr>
        <w:t xml:space="preserve"> </w:t>
      </w:r>
      <w:r w:rsidRPr="003974BC">
        <w:rPr>
          <w:rFonts w:hint="eastAsia"/>
        </w:rPr>
        <w:t>来源：工业和信息化部，</w:t>
      </w:r>
      <w:r w:rsidRPr="003974BC">
        <w:rPr>
          <w:rFonts w:hint="eastAsia"/>
        </w:rPr>
        <w:t>https://www.miit.gov.cn/gxsj/tjfx/txy/art/2023/art_77b586a554e64763ab2c2888dcf0b9e3.html</w:t>
      </w:r>
      <w:r w:rsidRPr="003974BC">
        <w:rPr>
          <w:rFonts w:hint="eastAsia"/>
        </w:rPr>
        <w:t>，</w:t>
      </w:r>
      <w:r w:rsidRPr="003974BC">
        <w:rPr>
          <w:rFonts w:hint="eastAsia"/>
        </w:rPr>
        <w:t>2023</w:t>
      </w:r>
      <w:r w:rsidRPr="003974BC">
        <w:rPr>
          <w:rFonts w:hint="eastAsia"/>
        </w:rPr>
        <w:t>年</w:t>
      </w:r>
      <w:r w:rsidRPr="003974BC">
        <w:rPr>
          <w:rFonts w:hint="eastAsia"/>
        </w:rPr>
        <w:t>1</w:t>
      </w:r>
      <w:r w:rsidRPr="003974BC">
        <w:rPr>
          <w:rFonts w:hint="eastAsia"/>
        </w:rPr>
        <w:t>月</w:t>
      </w:r>
      <w:r w:rsidRPr="003974BC">
        <w:rPr>
          <w:rFonts w:hint="eastAsia"/>
        </w:rPr>
        <w:t>19</w:t>
      </w:r>
      <w:r w:rsidRPr="003974BC">
        <w:rPr>
          <w:rFonts w:hint="eastAsia"/>
        </w:rPr>
        <w:t>日。</w:t>
      </w:r>
    </w:p>
  </w:footnote>
  <w:footnote w:id="21">
    <w:p w14:paraId="4FD73FF9" w14:textId="77777777" w:rsidR="006944A4" w:rsidRDefault="006944A4" w:rsidP="00C36283">
      <w:pPr>
        <w:pStyle w:val="afa"/>
        <w:wordWrap w:val="0"/>
      </w:pPr>
      <w:r>
        <w:rPr>
          <w:rStyle w:val="affc"/>
        </w:rPr>
        <w:footnoteRef/>
      </w:r>
      <w:r>
        <w:t xml:space="preserve"> </w:t>
      </w:r>
      <w:r>
        <w:rPr>
          <w:rFonts w:hint="eastAsia"/>
        </w:rPr>
        <w:t>来源：央视网，</w:t>
      </w:r>
      <w:r w:rsidRPr="009B1172">
        <w:t>https://m.gmw.cn/baijia/2022-05/18/1302952764.html</w:t>
      </w:r>
      <w:r>
        <w:rPr>
          <w:rFonts w:hint="eastAsia"/>
        </w:rPr>
        <w:t>，</w:t>
      </w:r>
      <w:r>
        <w:rPr>
          <w:rFonts w:hint="eastAsia"/>
        </w:rPr>
        <w:t>2</w:t>
      </w:r>
      <w:r>
        <w:t>022</w:t>
      </w:r>
      <w:r>
        <w:rPr>
          <w:rFonts w:hint="eastAsia"/>
        </w:rPr>
        <w:t>年</w:t>
      </w:r>
      <w:r>
        <w:t>5</w:t>
      </w:r>
      <w:r>
        <w:rPr>
          <w:rFonts w:hint="eastAsia"/>
        </w:rPr>
        <w:t>月</w:t>
      </w:r>
      <w:r>
        <w:t>18</w:t>
      </w:r>
      <w:r>
        <w:rPr>
          <w:rFonts w:hint="eastAsia"/>
        </w:rPr>
        <w:t>日。</w:t>
      </w:r>
    </w:p>
  </w:footnote>
  <w:footnote w:id="22">
    <w:p w14:paraId="0EC6FDA0" w14:textId="77777777" w:rsidR="006944A4" w:rsidRPr="003974BC" w:rsidRDefault="006944A4" w:rsidP="004B4C00">
      <w:pPr>
        <w:pStyle w:val="afa"/>
        <w:wordWrap w:val="0"/>
      </w:pPr>
      <w:r>
        <w:rPr>
          <w:rStyle w:val="affc"/>
        </w:rPr>
        <w:footnoteRef/>
      </w:r>
      <w:r>
        <w:rPr>
          <w:rFonts w:hint="eastAsia"/>
        </w:rPr>
        <w:t xml:space="preserve"> </w:t>
      </w:r>
      <w:r w:rsidRPr="003974BC">
        <w:rPr>
          <w:rFonts w:hint="eastAsia"/>
        </w:rPr>
        <w:t>来源：商务部，</w:t>
      </w:r>
      <w:r w:rsidRPr="003974BC">
        <w:rPr>
          <w:rFonts w:hint="eastAsia"/>
        </w:rPr>
        <w:t>http://www.mofcom.gov.cn/article/xwfb/xwsjfzr/202301/20230103380919.shtml</w:t>
      </w:r>
      <w:r w:rsidRPr="003974BC">
        <w:rPr>
          <w:rFonts w:hint="eastAsia"/>
        </w:rPr>
        <w:t>，</w:t>
      </w:r>
      <w:r w:rsidRPr="003974BC">
        <w:rPr>
          <w:rFonts w:hint="eastAsia"/>
        </w:rPr>
        <w:t>2023</w:t>
      </w:r>
      <w:r w:rsidRPr="003974BC">
        <w:rPr>
          <w:rFonts w:hint="eastAsia"/>
        </w:rPr>
        <w:t>年</w:t>
      </w:r>
      <w:r w:rsidRPr="003974BC">
        <w:rPr>
          <w:rFonts w:hint="eastAsia"/>
        </w:rPr>
        <w:t>1</w:t>
      </w:r>
      <w:r w:rsidRPr="003974BC">
        <w:rPr>
          <w:rFonts w:hint="eastAsia"/>
        </w:rPr>
        <w:t>月</w:t>
      </w:r>
      <w:r w:rsidRPr="003974BC">
        <w:rPr>
          <w:rFonts w:hint="eastAsia"/>
        </w:rPr>
        <w:t>30</w:t>
      </w:r>
      <w:r w:rsidRPr="003974BC">
        <w:rPr>
          <w:rFonts w:hint="eastAsia"/>
        </w:rPr>
        <w:t>日。</w:t>
      </w:r>
    </w:p>
  </w:footnote>
  <w:footnote w:id="23">
    <w:p w14:paraId="51F50245" w14:textId="08342789" w:rsidR="006944A4" w:rsidRDefault="006944A4" w:rsidP="00D25758">
      <w:pPr>
        <w:pStyle w:val="afa"/>
        <w:wordWrap w:val="0"/>
      </w:pPr>
      <w:r>
        <w:rPr>
          <w:rStyle w:val="affc"/>
        </w:rPr>
        <w:footnoteRef/>
      </w:r>
      <w:r>
        <w:t xml:space="preserve"> </w:t>
      </w:r>
      <w:r>
        <w:rPr>
          <w:rFonts w:hint="eastAsia"/>
        </w:rPr>
        <w:t>O</w:t>
      </w:r>
      <w:r>
        <w:t>KR</w:t>
      </w:r>
      <w:r>
        <w:rPr>
          <w:rFonts w:hint="eastAsia"/>
        </w:rPr>
        <w:t>：指目标与关键成果考核法（</w:t>
      </w:r>
      <w:r>
        <w:t>Objectives and Key Results</w:t>
      </w:r>
      <w:r>
        <w:rPr>
          <w:rFonts w:hint="eastAsia"/>
        </w:rPr>
        <w:t>），以公开透明的方式，对组织各环节制定可量化的关键成果，从而推动组织目标的实现。</w:t>
      </w:r>
    </w:p>
  </w:footnote>
  <w:footnote w:id="24">
    <w:p w14:paraId="3F650402" w14:textId="77777777" w:rsidR="006944A4" w:rsidRPr="00687A27" w:rsidRDefault="006944A4" w:rsidP="00D25758">
      <w:pPr>
        <w:pStyle w:val="afa"/>
        <w:wordWrap w:val="0"/>
      </w:pPr>
      <w:r>
        <w:rPr>
          <w:rStyle w:val="affc"/>
        </w:rPr>
        <w:footnoteRef/>
      </w:r>
      <w:r>
        <w:t xml:space="preserve"> </w:t>
      </w:r>
      <w:r>
        <w:rPr>
          <w:rFonts w:hint="eastAsia"/>
        </w:rPr>
        <w:t>来源：钉钉，</w:t>
      </w:r>
      <w:r>
        <w:t>https://alidocs.dingtalk.com/i/p/nb9XJlJ9bZRqlGyA/docs/k2wz1jPpZ30WorEzwZGN8NnvrL4A6dxE?spm=a217n7.14136887.0.0.5d77573f6qj2k8</w:t>
      </w:r>
      <w:r>
        <w:rPr>
          <w:rFonts w:hint="eastAsia"/>
        </w:rPr>
        <w:t>，</w:t>
      </w:r>
      <w:r w:rsidRPr="0052477E">
        <w:rPr>
          <w:rFonts w:hint="eastAsia"/>
        </w:rPr>
        <w:t>2022</w:t>
      </w:r>
      <w:r w:rsidRPr="0052477E">
        <w:rPr>
          <w:rFonts w:hint="eastAsia"/>
        </w:rPr>
        <w:t>年</w:t>
      </w:r>
      <w:r w:rsidRPr="0052477E">
        <w:rPr>
          <w:rFonts w:hint="eastAsia"/>
        </w:rPr>
        <w:t>9</w:t>
      </w:r>
      <w:r w:rsidRPr="0052477E">
        <w:rPr>
          <w:rFonts w:hint="eastAsia"/>
        </w:rPr>
        <w:t>月</w:t>
      </w:r>
      <w:r w:rsidRPr="0052477E">
        <w:rPr>
          <w:rFonts w:hint="eastAsia"/>
        </w:rPr>
        <w:t>21</w:t>
      </w:r>
      <w:r w:rsidRPr="0052477E">
        <w:rPr>
          <w:rFonts w:hint="eastAsia"/>
        </w:rPr>
        <w:t>日</w:t>
      </w:r>
      <w:r>
        <w:rPr>
          <w:rFonts w:hint="eastAsia"/>
        </w:rPr>
        <w:t>。</w:t>
      </w:r>
    </w:p>
  </w:footnote>
  <w:footnote w:id="25">
    <w:p w14:paraId="1807AB80" w14:textId="77777777" w:rsidR="006944A4" w:rsidRDefault="006944A4" w:rsidP="008B4EF5">
      <w:pPr>
        <w:pStyle w:val="afa"/>
        <w:wordWrap w:val="0"/>
      </w:pPr>
      <w:r>
        <w:rPr>
          <w:rStyle w:val="affc"/>
        </w:rPr>
        <w:footnoteRef/>
      </w:r>
      <w:r>
        <w:t xml:space="preserve"> </w:t>
      </w:r>
      <w:r>
        <w:rPr>
          <w:rFonts w:hint="eastAsia"/>
        </w:rPr>
        <w:t>出框式广告：指呈现效果超出原有边框的广告类型，可以起到提升视觉冲击力的作用。</w:t>
      </w:r>
    </w:p>
  </w:footnote>
  <w:footnote w:id="26">
    <w:p w14:paraId="36BAD667" w14:textId="77777777" w:rsidR="006944A4" w:rsidRPr="004A2FEB" w:rsidRDefault="006944A4" w:rsidP="00D25758">
      <w:pPr>
        <w:pStyle w:val="afa"/>
        <w:wordWrap w:val="0"/>
      </w:pPr>
      <w:r>
        <w:rPr>
          <w:rStyle w:val="affc"/>
        </w:rPr>
        <w:footnoteRef/>
      </w:r>
      <w:r>
        <w:t xml:space="preserve"> </w:t>
      </w:r>
      <w:r>
        <w:rPr>
          <w:rFonts w:hint="eastAsia"/>
        </w:rPr>
        <w:t>裸眼</w:t>
      </w:r>
      <w:r>
        <w:rPr>
          <w:rFonts w:hint="eastAsia"/>
        </w:rPr>
        <w:t>3D</w:t>
      </w:r>
      <w:r>
        <w:rPr>
          <w:rFonts w:hint="eastAsia"/>
        </w:rPr>
        <w:t>：是</w:t>
      </w:r>
      <w:r w:rsidRPr="004A2FEB">
        <w:rPr>
          <w:rFonts w:hint="eastAsia"/>
        </w:rPr>
        <w:t>不借助偏振光眼镜等外部工具，实现立体视觉效果的技术的统称。该类型技术的代表主要有光屏障技术、柱状透镜技术。</w:t>
      </w:r>
    </w:p>
  </w:footnote>
  <w:footnote w:id="27">
    <w:p w14:paraId="38C0060F" w14:textId="77777777" w:rsidR="006944A4" w:rsidRDefault="006944A4" w:rsidP="00D25758">
      <w:pPr>
        <w:pStyle w:val="afa"/>
        <w:wordWrap w:val="0"/>
      </w:pPr>
      <w:r>
        <w:rPr>
          <w:rStyle w:val="affc"/>
        </w:rPr>
        <w:footnoteRef/>
      </w:r>
      <w:r>
        <w:t xml:space="preserve"> </w:t>
      </w:r>
      <w:r>
        <w:rPr>
          <w:rFonts w:hint="eastAsia"/>
        </w:rPr>
        <w:t>来源：</w:t>
      </w:r>
      <w:proofErr w:type="gramStart"/>
      <w:r>
        <w:rPr>
          <w:rFonts w:hint="eastAsia"/>
        </w:rPr>
        <w:t>腾讯</w:t>
      </w:r>
      <w:r>
        <w:rPr>
          <w:rFonts w:hint="eastAsia"/>
        </w:rPr>
        <w:t>2</w:t>
      </w:r>
      <w:r>
        <w:t>022</w:t>
      </w:r>
      <w:r>
        <w:rPr>
          <w:rFonts w:hint="eastAsia"/>
        </w:rPr>
        <w:t>年第三季度</w:t>
      </w:r>
      <w:proofErr w:type="gramEnd"/>
      <w:r>
        <w:rPr>
          <w:rFonts w:hint="eastAsia"/>
        </w:rPr>
        <w:t>财务报告，</w:t>
      </w:r>
      <w:r w:rsidRPr="00C93671">
        <w:t>https://static.www.tencent.com/uploads/2022/11/16/34c3cf298649e8f63e2377fe902a4818.pdf</w:t>
      </w:r>
      <w:r>
        <w:rPr>
          <w:rFonts w:hint="eastAsia"/>
        </w:rPr>
        <w:t>，</w:t>
      </w:r>
      <w:r w:rsidRPr="00C93671">
        <w:rPr>
          <w:rFonts w:hint="eastAsia"/>
        </w:rPr>
        <w:t>2022</w:t>
      </w:r>
      <w:r w:rsidRPr="00C93671">
        <w:rPr>
          <w:rFonts w:hint="eastAsia"/>
        </w:rPr>
        <w:t>年</w:t>
      </w:r>
      <w:r w:rsidRPr="00C93671">
        <w:rPr>
          <w:rFonts w:hint="eastAsia"/>
        </w:rPr>
        <w:t>11</w:t>
      </w:r>
      <w:r w:rsidRPr="00C93671">
        <w:rPr>
          <w:rFonts w:hint="eastAsia"/>
        </w:rPr>
        <w:t>月</w:t>
      </w:r>
      <w:r w:rsidRPr="00C93671">
        <w:rPr>
          <w:rFonts w:hint="eastAsia"/>
        </w:rPr>
        <w:t>16</w:t>
      </w:r>
      <w:r w:rsidRPr="00C93671">
        <w:rPr>
          <w:rFonts w:hint="eastAsia"/>
        </w:rPr>
        <w:t>日</w:t>
      </w:r>
      <w:r>
        <w:rPr>
          <w:rFonts w:hint="eastAsia"/>
        </w:rPr>
        <w:t>。</w:t>
      </w:r>
    </w:p>
  </w:footnote>
  <w:footnote w:id="28">
    <w:p w14:paraId="6E6D959D" w14:textId="77777777" w:rsidR="006944A4" w:rsidRPr="009469F3" w:rsidRDefault="006944A4" w:rsidP="008B4EF5">
      <w:pPr>
        <w:pStyle w:val="afa"/>
        <w:wordWrap w:val="0"/>
      </w:pPr>
      <w:r>
        <w:rPr>
          <w:rStyle w:val="affc"/>
        </w:rPr>
        <w:footnoteRef/>
      </w:r>
      <w:r>
        <w:t xml:space="preserve"> </w:t>
      </w:r>
      <w:r w:rsidRPr="009469F3">
        <w:rPr>
          <w:rFonts w:hint="eastAsia"/>
        </w:rPr>
        <w:t>两微一端：指微博、</w:t>
      </w:r>
      <w:proofErr w:type="gramStart"/>
      <w:r w:rsidRPr="009469F3">
        <w:rPr>
          <w:rFonts w:hint="eastAsia"/>
        </w:rPr>
        <w:t>微信和</w:t>
      </w:r>
      <w:proofErr w:type="gramEnd"/>
      <w:r>
        <w:rPr>
          <w:rFonts w:hint="eastAsia"/>
        </w:rPr>
        <w:t>新闻</w:t>
      </w:r>
      <w:r w:rsidRPr="009469F3">
        <w:rPr>
          <w:rFonts w:hint="eastAsia"/>
        </w:rPr>
        <w:t>客户端。</w:t>
      </w:r>
    </w:p>
  </w:footnote>
  <w:footnote w:id="29">
    <w:p w14:paraId="57C716EE" w14:textId="77777777" w:rsidR="006944A4" w:rsidRPr="00DC757D" w:rsidRDefault="006944A4" w:rsidP="00EB7A8D">
      <w:pPr>
        <w:pStyle w:val="afa"/>
        <w:wordWrap w:val="0"/>
      </w:pPr>
      <w:r>
        <w:rPr>
          <w:rStyle w:val="affc"/>
        </w:rPr>
        <w:footnoteRef/>
      </w:r>
      <w:r>
        <w:t xml:space="preserve"> </w:t>
      </w:r>
      <w:r>
        <w:rPr>
          <w:rFonts w:hint="eastAsia"/>
        </w:rPr>
        <w:t>来源：微博。</w:t>
      </w:r>
    </w:p>
  </w:footnote>
  <w:footnote w:id="30">
    <w:p w14:paraId="0BC77AA9" w14:textId="77777777" w:rsidR="006944A4" w:rsidRDefault="006944A4" w:rsidP="00EB7A8D">
      <w:pPr>
        <w:pStyle w:val="afa"/>
        <w:wordWrap w:val="0"/>
      </w:pPr>
      <w:r>
        <w:rPr>
          <w:rStyle w:val="affc"/>
        </w:rPr>
        <w:footnoteRef/>
      </w:r>
      <w:r>
        <w:t xml:space="preserve"> </w:t>
      </w:r>
      <w:r>
        <w:rPr>
          <w:rFonts w:hint="eastAsia"/>
        </w:rPr>
        <w:t>来源：同上。</w:t>
      </w:r>
    </w:p>
  </w:footnote>
  <w:footnote w:id="31">
    <w:p w14:paraId="7EB96E4C" w14:textId="77777777" w:rsidR="006944A4" w:rsidRPr="009469F3" w:rsidRDefault="006944A4" w:rsidP="00EB7A8D">
      <w:pPr>
        <w:pStyle w:val="afa"/>
        <w:wordWrap w:val="0"/>
      </w:pPr>
      <w:r>
        <w:rPr>
          <w:rStyle w:val="affc"/>
        </w:rPr>
        <w:footnoteRef/>
      </w:r>
      <w:r>
        <w:t xml:space="preserve"> </w:t>
      </w:r>
      <w:r w:rsidRPr="009469F3">
        <w:rPr>
          <w:rFonts w:hint="eastAsia"/>
        </w:rPr>
        <w:t>来源：</w:t>
      </w:r>
      <w:proofErr w:type="gramStart"/>
      <w:r w:rsidRPr="009469F3">
        <w:rPr>
          <w:rFonts w:hint="eastAsia"/>
        </w:rPr>
        <w:t>央广网</w:t>
      </w:r>
      <w:proofErr w:type="gramEnd"/>
      <w:r w:rsidRPr="009469F3">
        <w:rPr>
          <w:rFonts w:hint="eastAsia"/>
        </w:rPr>
        <w:t>，</w:t>
      </w:r>
      <w:r w:rsidRPr="009469F3">
        <w:rPr>
          <w:rFonts w:hint="eastAsia"/>
        </w:rPr>
        <w:t>http://ad.cnr.cn/hyzx/20220714/t20220714_525914643.shtml</w:t>
      </w:r>
      <w:r w:rsidRPr="009469F3">
        <w:rPr>
          <w:rFonts w:hint="eastAsia"/>
        </w:rPr>
        <w:t>，</w:t>
      </w:r>
      <w:r w:rsidRPr="009469F3">
        <w:rPr>
          <w:rFonts w:hint="eastAsia"/>
        </w:rPr>
        <w:t>2022</w:t>
      </w:r>
      <w:r w:rsidRPr="009469F3">
        <w:rPr>
          <w:rFonts w:hint="eastAsia"/>
        </w:rPr>
        <w:t>年</w:t>
      </w:r>
      <w:r w:rsidRPr="009469F3">
        <w:rPr>
          <w:rFonts w:hint="eastAsia"/>
        </w:rPr>
        <w:t>7</w:t>
      </w:r>
      <w:r w:rsidRPr="009469F3">
        <w:rPr>
          <w:rFonts w:hint="eastAsia"/>
        </w:rPr>
        <w:t>月</w:t>
      </w:r>
      <w:r w:rsidRPr="009469F3">
        <w:rPr>
          <w:rFonts w:hint="eastAsia"/>
        </w:rPr>
        <w:t>14</w:t>
      </w:r>
      <w:r w:rsidRPr="009469F3">
        <w:rPr>
          <w:rFonts w:hint="eastAsia"/>
        </w:rPr>
        <w:t>日。</w:t>
      </w:r>
    </w:p>
  </w:footnote>
  <w:footnote w:id="32">
    <w:p w14:paraId="151E0264" w14:textId="77777777" w:rsidR="006944A4" w:rsidRDefault="006944A4" w:rsidP="00D25758">
      <w:pPr>
        <w:pStyle w:val="afa"/>
        <w:wordWrap w:val="0"/>
      </w:pPr>
      <w:r>
        <w:rPr>
          <w:rStyle w:val="affc"/>
        </w:rPr>
        <w:footnoteRef/>
      </w:r>
      <w:r>
        <w:t xml:space="preserve"> </w:t>
      </w:r>
      <w:r>
        <w:rPr>
          <w:rFonts w:hint="eastAsia"/>
        </w:rPr>
        <w:t>A</w:t>
      </w:r>
      <w:r>
        <w:t>R</w:t>
      </w:r>
      <w:r>
        <w:t>：指</w:t>
      </w:r>
      <w:r>
        <w:rPr>
          <w:rFonts w:hint="eastAsia"/>
        </w:rPr>
        <w:t>Augmented Reality</w:t>
      </w:r>
      <w:r>
        <w:rPr>
          <w:rFonts w:hint="eastAsia"/>
        </w:rPr>
        <w:t>，即增强现实。</w:t>
      </w:r>
    </w:p>
  </w:footnote>
  <w:footnote w:id="33">
    <w:p w14:paraId="61FEEB53" w14:textId="77777777" w:rsidR="006944A4" w:rsidRDefault="006944A4" w:rsidP="00B331C6">
      <w:pPr>
        <w:pStyle w:val="afa"/>
        <w:wordWrap w:val="0"/>
      </w:pPr>
      <w:r>
        <w:rPr>
          <w:rStyle w:val="affc"/>
        </w:rPr>
        <w:footnoteRef/>
      </w:r>
      <w:r>
        <w:t xml:space="preserve"> </w:t>
      </w:r>
      <w:r>
        <w:t>来源：中国人民银行支付体系运行总体情况，</w:t>
      </w:r>
      <w:r w:rsidRPr="005C0820">
        <w:t>http://www.pbc.gov.cn/zhifujiesuansi/128525/128545/128643/index.html</w:t>
      </w:r>
      <w:r>
        <w:rPr>
          <w:rFonts w:hint="eastAsia"/>
        </w:rPr>
        <w:t>，</w:t>
      </w:r>
      <w:r>
        <w:rPr>
          <w:rFonts w:hint="eastAsia"/>
        </w:rPr>
        <w:t>202</w:t>
      </w:r>
      <w:r>
        <w:t>3</w:t>
      </w:r>
      <w:r>
        <w:rPr>
          <w:rFonts w:hint="eastAsia"/>
        </w:rPr>
        <w:t>年</w:t>
      </w:r>
      <w:r>
        <w:t>1</w:t>
      </w:r>
      <w:r>
        <w:rPr>
          <w:rFonts w:hint="eastAsia"/>
        </w:rPr>
        <w:t>月</w:t>
      </w:r>
      <w:r>
        <w:t>6</w:t>
      </w:r>
      <w:r>
        <w:rPr>
          <w:rFonts w:hint="eastAsia"/>
        </w:rPr>
        <w:t>日</w:t>
      </w:r>
      <w:r>
        <w:t>。</w:t>
      </w:r>
    </w:p>
  </w:footnote>
  <w:footnote w:id="34">
    <w:p w14:paraId="0B96B715" w14:textId="4A14F18A" w:rsidR="006944A4" w:rsidRDefault="006944A4" w:rsidP="00B331C6">
      <w:pPr>
        <w:pStyle w:val="afa"/>
        <w:wordWrap w:val="0"/>
      </w:pPr>
      <w:r>
        <w:rPr>
          <w:rStyle w:val="affc"/>
        </w:rPr>
        <w:footnoteRef/>
      </w:r>
      <w:r>
        <w:t xml:space="preserve"> </w:t>
      </w:r>
      <w:r>
        <w:rPr>
          <w:rFonts w:hint="eastAsia"/>
        </w:rPr>
        <w:t>来源</w:t>
      </w:r>
      <w:r>
        <w:t>：</w:t>
      </w:r>
      <w:r w:rsidR="000A5566" w:rsidRPr="000A5566">
        <w:rPr>
          <w:rFonts w:hint="eastAsia"/>
        </w:rPr>
        <w:t>国家统计局，</w:t>
      </w:r>
      <w:r w:rsidR="000A5566" w:rsidRPr="000A5566">
        <w:rPr>
          <w:rFonts w:hint="eastAsia"/>
        </w:rPr>
        <w:t>http://www.stats.gov.cn/sj/zxfb/202302/t20230203_1901709.html</w:t>
      </w:r>
      <w:r w:rsidR="000A5566" w:rsidRPr="000A5566">
        <w:rPr>
          <w:rFonts w:hint="eastAsia"/>
        </w:rPr>
        <w:t>，</w:t>
      </w:r>
      <w:r w:rsidR="000A5566" w:rsidRPr="000A5566">
        <w:rPr>
          <w:rFonts w:hint="eastAsia"/>
        </w:rPr>
        <w:t>2023</w:t>
      </w:r>
      <w:r w:rsidR="000A5566" w:rsidRPr="000A5566">
        <w:rPr>
          <w:rFonts w:hint="eastAsia"/>
        </w:rPr>
        <w:t>年</w:t>
      </w:r>
      <w:r w:rsidR="000A5566" w:rsidRPr="000A5566">
        <w:rPr>
          <w:rFonts w:hint="eastAsia"/>
        </w:rPr>
        <w:t>1</w:t>
      </w:r>
      <w:r w:rsidR="000A5566" w:rsidRPr="000A5566">
        <w:rPr>
          <w:rFonts w:hint="eastAsia"/>
        </w:rPr>
        <w:t>月</w:t>
      </w:r>
      <w:r w:rsidR="000A5566" w:rsidRPr="000A5566">
        <w:rPr>
          <w:rFonts w:hint="eastAsia"/>
        </w:rPr>
        <w:t>17</w:t>
      </w:r>
      <w:r w:rsidR="000A5566">
        <w:rPr>
          <w:rFonts w:hint="eastAsia"/>
        </w:rPr>
        <w:t>日</w:t>
      </w:r>
      <w:r>
        <w:t>。</w:t>
      </w:r>
    </w:p>
  </w:footnote>
  <w:footnote w:id="35">
    <w:p w14:paraId="2FFA51A2" w14:textId="524FCCE1" w:rsidR="006944A4" w:rsidRDefault="006944A4" w:rsidP="00724B08">
      <w:pPr>
        <w:pStyle w:val="afa"/>
        <w:wordWrap w:val="0"/>
      </w:pPr>
      <w:r>
        <w:rPr>
          <w:rStyle w:val="affc"/>
        </w:rPr>
        <w:footnoteRef/>
      </w:r>
      <w:r>
        <w:t xml:space="preserve"> </w:t>
      </w:r>
      <w:r>
        <w:rPr>
          <w:rFonts w:hint="eastAsia"/>
        </w:rPr>
        <w:t>来源：中国人民</w:t>
      </w:r>
      <w:r>
        <w:t>银行深圳市</w:t>
      </w:r>
      <w:r>
        <w:rPr>
          <w:rFonts w:hint="eastAsia"/>
        </w:rPr>
        <w:t>中心</w:t>
      </w:r>
      <w:r>
        <w:t>分行，</w:t>
      </w:r>
      <w:r w:rsidRPr="009E508F">
        <w:t>http://shenzhen.pbc.gov.cn/shenzhen/122807/4607449/index.html</w:t>
      </w:r>
      <w:r>
        <w:rPr>
          <w:rFonts w:hint="eastAsia"/>
        </w:rPr>
        <w:t>，</w:t>
      </w:r>
      <w:r>
        <w:rPr>
          <w:rFonts w:hint="eastAsia"/>
        </w:rPr>
        <w:t xml:space="preserve"> 2022</w:t>
      </w:r>
      <w:r>
        <w:rPr>
          <w:rFonts w:hint="eastAsia"/>
        </w:rPr>
        <w:t>年</w:t>
      </w:r>
      <w:r>
        <w:rPr>
          <w:rFonts w:hint="eastAsia"/>
        </w:rPr>
        <w:t>7</w:t>
      </w:r>
      <w:r>
        <w:rPr>
          <w:rFonts w:hint="eastAsia"/>
        </w:rPr>
        <w:t>月</w:t>
      </w:r>
      <w:r>
        <w:rPr>
          <w:rFonts w:hint="eastAsia"/>
        </w:rPr>
        <w:t>1</w:t>
      </w:r>
      <w:r>
        <w:t>5</w:t>
      </w:r>
      <w:r>
        <w:rPr>
          <w:rFonts w:hint="eastAsia"/>
        </w:rPr>
        <w:t>日</w:t>
      </w:r>
      <w:r>
        <w:t>。</w:t>
      </w:r>
    </w:p>
  </w:footnote>
  <w:footnote w:id="36">
    <w:p w14:paraId="311A85C0" w14:textId="77777777" w:rsidR="006944A4" w:rsidRPr="003B5F3A" w:rsidRDefault="006944A4" w:rsidP="00724B08">
      <w:pPr>
        <w:pStyle w:val="afa"/>
        <w:wordWrap w:val="0"/>
      </w:pPr>
      <w:r>
        <w:rPr>
          <w:rStyle w:val="affc"/>
        </w:rPr>
        <w:footnoteRef/>
      </w:r>
      <w:r>
        <w:t xml:space="preserve"> </w:t>
      </w:r>
      <w:r>
        <w:rPr>
          <w:rFonts w:hint="eastAsia"/>
        </w:rPr>
        <w:t>来源</w:t>
      </w:r>
      <w:r>
        <w:t>：</w:t>
      </w:r>
      <w:r>
        <w:rPr>
          <w:rFonts w:hint="eastAsia"/>
        </w:rPr>
        <w:t>移动</w:t>
      </w:r>
      <w:r>
        <w:t>支付网</w:t>
      </w:r>
      <w:r>
        <w:rPr>
          <w:rFonts w:hint="eastAsia"/>
        </w:rPr>
        <w:t>，</w:t>
      </w:r>
      <w:r w:rsidRPr="003B5F3A">
        <w:t>https://www.mpaypass.com.cn/news/202212/16142932.html</w:t>
      </w:r>
      <w:r w:rsidRPr="003B5F3A">
        <w:rPr>
          <w:rFonts w:hint="eastAsia"/>
        </w:rPr>
        <w:t>，</w:t>
      </w:r>
      <w:r w:rsidRPr="003B5F3A">
        <w:rPr>
          <w:rFonts w:hint="eastAsia"/>
        </w:rPr>
        <w:t>2022</w:t>
      </w:r>
      <w:r w:rsidRPr="003B5F3A">
        <w:rPr>
          <w:rFonts w:hint="eastAsia"/>
        </w:rPr>
        <w:t>年</w:t>
      </w:r>
      <w:r w:rsidRPr="003B5F3A">
        <w:rPr>
          <w:rFonts w:hint="eastAsia"/>
        </w:rPr>
        <w:t>12</w:t>
      </w:r>
      <w:r w:rsidRPr="003B5F3A">
        <w:rPr>
          <w:rFonts w:hint="eastAsia"/>
        </w:rPr>
        <w:t>月</w:t>
      </w:r>
      <w:r w:rsidRPr="003B5F3A">
        <w:rPr>
          <w:rFonts w:hint="eastAsia"/>
        </w:rPr>
        <w:t>16</w:t>
      </w:r>
      <w:r>
        <w:rPr>
          <w:rFonts w:hint="eastAsia"/>
        </w:rPr>
        <w:t>日</w:t>
      </w:r>
      <w:r>
        <w:t>。</w:t>
      </w:r>
    </w:p>
  </w:footnote>
  <w:footnote w:id="37">
    <w:p w14:paraId="6189DEAE" w14:textId="77777777" w:rsidR="006944A4" w:rsidRDefault="006944A4" w:rsidP="00724B08">
      <w:pPr>
        <w:pStyle w:val="afa"/>
        <w:wordWrap w:val="0"/>
      </w:pPr>
      <w:r>
        <w:rPr>
          <w:rStyle w:val="affc"/>
        </w:rPr>
        <w:footnoteRef/>
      </w:r>
      <w:r>
        <w:t xml:space="preserve"> </w:t>
      </w:r>
      <w:r>
        <w:rPr>
          <w:rFonts w:hint="eastAsia"/>
        </w:rPr>
        <w:t>来源</w:t>
      </w:r>
      <w:r>
        <w:t>：人民日报，</w:t>
      </w:r>
      <w:r w:rsidRPr="0055171B">
        <w:t>http://paper.people.com.cn/rmrb/html/2023-02/06/nw.D110000renmrb_20230206_1-18.htm</w:t>
      </w:r>
      <w:r w:rsidRPr="0055171B">
        <w:rPr>
          <w:rFonts w:hint="eastAsia"/>
        </w:rPr>
        <w:t>，</w:t>
      </w:r>
      <w:r w:rsidRPr="0055171B">
        <w:t>2023</w:t>
      </w:r>
      <w:r w:rsidRPr="0055171B">
        <w:rPr>
          <w:rFonts w:hint="eastAsia"/>
        </w:rPr>
        <w:t>年</w:t>
      </w:r>
      <w:r w:rsidRPr="0055171B">
        <w:t>2</w:t>
      </w:r>
      <w:r w:rsidRPr="0055171B">
        <w:rPr>
          <w:rFonts w:hint="eastAsia"/>
        </w:rPr>
        <w:t>月</w:t>
      </w:r>
      <w:r w:rsidRPr="0055171B">
        <w:t>6</w:t>
      </w:r>
      <w:r>
        <w:rPr>
          <w:rFonts w:hint="eastAsia"/>
        </w:rPr>
        <w:t>日</w:t>
      </w:r>
      <w:r>
        <w:t>。</w:t>
      </w:r>
    </w:p>
  </w:footnote>
  <w:footnote w:id="38">
    <w:p w14:paraId="2561E85D" w14:textId="3223C1C5" w:rsidR="006944A4" w:rsidRDefault="006944A4" w:rsidP="00D25758">
      <w:pPr>
        <w:pStyle w:val="afa"/>
        <w:wordWrap w:val="0"/>
      </w:pPr>
      <w:r>
        <w:rPr>
          <w:vertAlign w:val="superscript"/>
        </w:rPr>
        <w:footnoteRef/>
      </w:r>
      <w:r>
        <w:t xml:space="preserve"> </w:t>
      </w:r>
      <w:r>
        <w:rPr>
          <w:rFonts w:hint="eastAsia"/>
        </w:rPr>
        <w:t>来源：</w:t>
      </w:r>
      <w:r w:rsidRPr="00986E41">
        <w:rPr>
          <w:rFonts w:hint="eastAsia"/>
        </w:rPr>
        <w:t>国家统计局，</w:t>
      </w:r>
      <w:r w:rsidRPr="00986E41">
        <w:rPr>
          <w:rFonts w:hint="eastAsia"/>
        </w:rPr>
        <w:t>http://www.stats.gov.cn/tjsj/zxfb/202301/t20230117_1892087.html</w:t>
      </w:r>
      <w:r w:rsidRPr="00986E41">
        <w:rPr>
          <w:rFonts w:hint="eastAsia"/>
        </w:rPr>
        <w:t>，</w:t>
      </w:r>
      <w:r w:rsidRPr="00986E41">
        <w:rPr>
          <w:rFonts w:hint="eastAsia"/>
        </w:rPr>
        <w:t>2023</w:t>
      </w:r>
      <w:r w:rsidRPr="00986E41">
        <w:rPr>
          <w:rFonts w:hint="eastAsia"/>
        </w:rPr>
        <w:t>年</w:t>
      </w:r>
      <w:r w:rsidRPr="00986E41">
        <w:rPr>
          <w:rFonts w:hint="eastAsia"/>
        </w:rPr>
        <w:t>1</w:t>
      </w:r>
      <w:r w:rsidRPr="00986E41">
        <w:rPr>
          <w:rFonts w:hint="eastAsia"/>
        </w:rPr>
        <w:t>月</w:t>
      </w:r>
      <w:r w:rsidRPr="00986E41">
        <w:rPr>
          <w:rFonts w:hint="eastAsia"/>
        </w:rPr>
        <w:t>17</w:t>
      </w:r>
      <w:r w:rsidRPr="00986E41">
        <w:rPr>
          <w:rFonts w:hint="eastAsia"/>
        </w:rPr>
        <w:t>日。</w:t>
      </w:r>
    </w:p>
  </w:footnote>
  <w:footnote w:id="39">
    <w:p w14:paraId="381C0736" w14:textId="77777777" w:rsidR="006944A4" w:rsidRDefault="006944A4" w:rsidP="00D25758">
      <w:pPr>
        <w:pStyle w:val="afa"/>
        <w:wordWrap w:val="0"/>
      </w:pPr>
      <w:r>
        <w:rPr>
          <w:rStyle w:val="affc"/>
        </w:rPr>
        <w:footnoteRef/>
      </w:r>
      <w:r>
        <w:t xml:space="preserve"> </w:t>
      </w:r>
      <w:r>
        <w:rPr>
          <w:rFonts w:hint="eastAsia"/>
        </w:rPr>
        <w:t>来源：环球网，</w:t>
      </w:r>
      <w:r>
        <w:t>https://3w.huanqiu.com/a/c36dc8/4AQoJuY8l7v</w:t>
      </w:r>
      <w:r>
        <w:rPr>
          <w:rFonts w:hint="eastAsia"/>
        </w:rPr>
        <w:t>，</w:t>
      </w:r>
      <w:r>
        <w:rPr>
          <w:rFonts w:hint="eastAsia"/>
        </w:rPr>
        <w:t>2</w:t>
      </w:r>
      <w:r>
        <w:t>022</w:t>
      </w:r>
      <w:r>
        <w:rPr>
          <w:rFonts w:hint="eastAsia"/>
        </w:rPr>
        <w:t>年</w:t>
      </w:r>
      <w:r>
        <w:rPr>
          <w:rFonts w:hint="eastAsia"/>
        </w:rPr>
        <w:t>1</w:t>
      </w:r>
      <w:r>
        <w:t>1</w:t>
      </w:r>
      <w:r>
        <w:rPr>
          <w:rFonts w:hint="eastAsia"/>
        </w:rPr>
        <w:t>月</w:t>
      </w:r>
      <w:r>
        <w:rPr>
          <w:rFonts w:hint="eastAsia"/>
        </w:rPr>
        <w:t>1</w:t>
      </w:r>
      <w:r>
        <w:t>1</w:t>
      </w:r>
      <w:r>
        <w:rPr>
          <w:rFonts w:hint="eastAsia"/>
        </w:rPr>
        <w:t>日。</w:t>
      </w:r>
    </w:p>
  </w:footnote>
  <w:footnote w:id="40">
    <w:p w14:paraId="57B21D3F" w14:textId="06E77953" w:rsidR="006944A4" w:rsidRPr="0036359F" w:rsidRDefault="006944A4">
      <w:pPr>
        <w:pStyle w:val="afa"/>
      </w:pPr>
      <w:r>
        <w:rPr>
          <w:rStyle w:val="affc"/>
        </w:rPr>
        <w:footnoteRef/>
      </w:r>
      <w:r>
        <w:t xml:space="preserve"> </w:t>
      </w:r>
      <w:r>
        <w:rPr>
          <w:rFonts w:hint="eastAsia"/>
        </w:rPr>
        <w:t>绿色</w:t>
      </w:r>
      <w:r>
        <w:t>消费：</w:t>
      </w:r>
      <w:r w:rsidRPr="00144267">
        <w:rPr>
          <w:rFonts w:hint="eastAsia"/>
        </w:rPr>
        <w:t>本报告包括购买节能家电</w:t>
      </w:r>
      <w:r w:rsidRPr="00DB2B2E">
        <w:rPr>
          <w:rFonts w:hint="eastAsia"/>
        </w:rPr>
        <w:t>等产品</w:t>
      </w:r>
      <w:r w:rsidRPr="00144267">
        <w:rPr>
          <w:rFonts w:hint="eastAsia"/>
        </w:rPr>
        <w:t>或参与以旧换新</w:t>
      </w:r>
      <w:r>
        <w:rPr>
          <w:rFonts w:hint="eastAsia"/>
        </w:rPr>
        <w:t>，或</w:t>
      </w:r>
      <w:r>
        <w:t>购买</w:t>
      </w:r>
      <w:r w:rsidRPr="00144267">
        <w:rPr>
          <w:rFonts w:hint="eastAsia"/>
        </w:rPr>
        <w:t>二手商品</w:t>
      </w:r>
      <w:r>
        <w:rPr>
          <w:rFonts w:hint="eastAsia"/>
        </w:rPr>
        <w:t>等</w:t>
      </w:r>
      <w:r w:rsidRPr="00144267">
        <w:rPr>
          <w:rFonts w:hint="eastAsia"/>
        </w:rPr>
        <w:t>的消费</w:t>
      </w:r>
      <w:r>
        <w:t>。</w:t>
      </w:r>
    </w:p>
  </w:footnote>
  <w:footnote w:id="41">
    <w:p w14:paraId="11C2B23A" w14:textId="77777777" w:rsidR="006944A4" w:rsidRDefault="006944A4" w:rsidP="00933599">
      <w:pPr>
        <w:pStyle w:val="afa"/>
        <w:wordWrap w:val="0"/>
      </w:pPr>
      <w:r>
        <w:rPr>
          <w:rStyle w:val="affc"/>
        </w:rPr>
        <w:footnoteRef/>
      </w:r>
      <w:r>
        <w:t xml:space="preserve"> </w:t>
      </w:r>
      <w:r>
        <w:rPr>
          <w:rFonts w:hint="eastAsia"/>
        </w:rPr>
        <w:t>来源：中国政府网，</w:t>
      </w:r>
      <w:r w:rsidRPr="00760234">
        <w:t>http://www.gov.cn/zhengce/2022-09/07/content_5708669.htm</w:t>
      </w:r>
      <w:r w:rsidRPr="00760234">
        <w:rPr>
          <w:rFonts w:hint="eastAsia"/>
        </w:rPr>
        <w:t>，</w:t>
      </w:r>
      <w:r w:rsidRPr="00760234">
        <w:rPr>
          <w:rFonts w:hint="eastAsia"/>
        </w:rPr>
        <w:t>2</w:t>
      </w:r>
      <w:r w:rsidRPr="00760234">
        <w:t>022</w:t>
      </w:r>
      <w:r w:rsidRPr="00760234">
        <w:rPr>
          <w:rFonts w:hint="eastAsia"/>
        </w:rPr>
        <w:t>年</w:t>
      </w:r>
      <w:r w:rsidRPr="00760234">
        <w:rPr>
          <w:rFonts w:hint="eastAsia"/>
        </w:rPr>
        <w:t>9</w:t>
      </w:r>
      <w:r w:rsidRPr="00760234">
        <w:rPr>
          <w:rFonts w:hint="eastAsia"/>
        </w:rPr>
        <w:t>月</w:t>
      </w:r>
      <w:r w:rsidRPr="00760234">
        <w:t>7</w:t>
      </w:r>
      <w:r>
        <w:rPr>
          <w:rFonts w:hint="eastAsia"/>
        </w:rPr>
        <w:t>日。</w:t>
      </w:r>
    </w:p>
  </w:footnote>
  <w:footnote w:id="42">
    <w:p w14:paraId="753C05DA" w14:textId="77777777" w:rsidR="006944A4" w:rsidRDefault="006944A4" w:rsidP="00933599">
      <w:pPr>
        <w:pStyle w:val="afa"/>
        <w:wordWrap w:val="0"/>
      </w:pPr>
      <w:r>
        <w:rPr>
          <w:rStyle w:val="affc"/>
        </w:rPr>
        <w:footnoteRef/>
      </w:r>
      <w:r>
        <w:t xml:space="preserve"> </w:t>
      </w:r>
      <w:r>
        <w:rPr>
          <w:rFonts w:hint="eastAsia"/>
        </w:rPr>
        <w:t>来源：搜狐网，</w:t>
      </w:r>
      <w:r w:rsidRPr="00760234">
        <w:t>https://business.sohu.com/a/605658234_116082</w:t>
      </w:r>
      <w:r w:rsidRPr="00760234">
        <w:rPr>
          <w:rFonts w:hint="eastAsia"/>
        </w:rPr>
        <w:t>，</w:t>
      </w:r>
      <w:r w:rsidRPr="00760234">
        <w:rPr>
          <w:rFonts w:hint="eastAsia"/>
        </w:rPr>
        <w:t>2</w:t>
      </w:r>
      <w:r w:rsidRPr="00760234">
        <w:t>022</w:t>
      </w:r>
      <w:r w:rsidRPr="00760234">
        <w:rPr>
          <w:rFonts w:hint="eastAsia"/>
        </w:rPr>
        <w:t>年</w:t>
      </w:r>
      <w:r w:rsidRPr="00760234">
        <w:rPr>
          <w:rFonts w:hint="eastAsia"/>
        </w:rPr>
        <w:t>1</w:t>
      </w:r>
      <w:r w:rsidRPr="00760234">
        <w:t>1</w:t>
      </w:r>
      <w:r w:rsidRPr="00760234">
        <w:rPr>
          <w:rFonts w:hint="eastAsia"/>
        </w:rPr>
        <w:t>月</w:t>
      </w:r>
      <w:r w:rsidRPr="00760234">
        <w:rPr>
          <w:rFonts w:hint="eastAsia"/>
        </w:rPr>
        <w:t>1</w:t>
      </w:r>
      <w:r w:rsidRPr="00760234">
        <w:t>4</w:t>
      </w:r>
      <w:r>
        <w:rPr>
          <w:rFonts w:hint="eastAsia"/>
        </w:rPr>
        <w:t>日。</w:t>
      </w:r>
    </w:p>
  </w:footnote>
  <w:footnote w:id="43">
    <w:p w14:paraId="1AB97189" w14:textId="77777777" w:rsidR="006944A4" w:rsidRPr="001B7C33" w:rsidRDefault="006944A4" w:rsidP="00933599">
      <w:pPr>
        <w:pStyle w:val="afa"/>
        <w:wordWrap w:val="0"/>
      </w:pPr>
      <w:r>
        <w:rPr>
          <w:rStyle w:val="affc"/>
        </w:rPr>
        <w:footnoteRef/>
      </w:r>
      <w:r>
        <w:t xml:space="preserve"> M2C</w:t>
      </w:r>
      <w:r>
        <w:rPr>
          <w:rFonts w:hint="eastAsia"/>
        </w:rPr>
        <w:t>：指</w:t>
      </w:r>
      <w:r w:rsidRPr="001B7C33">
        <w:rPr>
          <w:rFonts w:hint="eastAsia"/>
        </w:rPr>
        <w:t>Manufacturers to Consumer</w:t>
      </w:r>
      <w:r>
        <w:rPr>
          <w:rFonts w:hint="eastAsia"/>
        </w:rPr>
        <w:t>，即</w:t>
      </w:r>
      <w:r w:rsidRPr="001B7C33">
        <w:rPr>
          <w:rFonts w:hint="eastAsia"/>
        </w:rPr>
        <w:t>生产厂家对消费者</w:t>
      </w:r>
      <w:r>
        <w:rPr>
          <w:rFonts w:hint="eastAsia"/>
        </w:rPr>
        <w:t>的商业模式。</w:t>
      </w:r>
    </w:p>
  </w:footnote>
  <w:footnote w:id="44">
    <w:p w14:paraId="7F43D47B" w14:textId="77777777" w:rsidR="006944A4" w:rsidRDefault="006944A4" w:rsidP="00B12B01">
      <w:pPr>
        <w:pStyle w:val="afa"/>
        <w:wordWrap w:val="0"/>
      </w:pPr>
      <w:r>
        <w:rPr>
          <w:rStyle w:val="affc"/>
        </w:rPr>
        <w:footnoteRef/>
      </w:r>
      <w:r>
        <w:t xml:space="preserve"> </w:t>
      </w:r>
      <w:r>
        <w:rPr>
          <w:rFonts w:hint="eastAsia"/>
        </w:rPr>
        <w:t>来源：阿里巴巴</w:t>
      </w:r>
      <w:r>
        <w:rPr>
          <w:rFonts w:hint="eastAsia"/>
        </w:rPr>
        <w:t>2</w:t>
      </w:r>
      <w:r>
        <w:t>023</w:t>
      </w:r>
      <w:r>
        <w:rPr>
          <w:rFonts w:hint="eastAsia"/>
        </w:rPr>
        <w:t>财年第二季度财务报告，</w:t>
      </w:r>
      <w:r w:rsidRPr="004D1842">
        <w:t>https://data.alibabagroup.com/ecms-files/1532295521/591b1767-1631-4ea9-8fef-422c963f5766.pdf</w:t>
      </w:r>
      <w:r>
        <w:rPr>
          <w:rFonts w:hint="eastAsia"/>
        </w:rPr>
        <w:t>，</w:t>
      </w:r>
      <w:r>
        <w:rPr>
          <w:rFonts w:hint="eastAsia"/>
        </w:rPr>
        <w:t>2022</w:t>
      </w:r>
      <w:r w:rsidRPr="008350B3">
        <w:rPr>
          <w:rFonts w:hint="eastAsia"/>
        </w:rPr>
        <w:t>年</w:t>
      </w:r>
      <w:r>
        <w:rPr>
          <w:rFonts w:hint="eastAsia"/>
        </w:rPr>
        <w:t>11</w:t>
      </w:r>
      <w:r w:rsidRPr="008350B3">
        <w:rPr>
          <w:rFonts w:hint="eastAsia"/>
        </w:rPr>
        <w:t>月</w:t>
      </w:r>
      <w:r>
        <w:rPr>
          <w:rFonts w:hint="eastAsia"/>
        </w:rPr>
        <w:t>17</w:t>
      </w:r>
      <w:r w:rsidRPr="008350B3">
        <w:rPr>
          <w:rFonts w:hint="eastAsia"/>
        </w:rPr>
        <w:t>日</w:t>
      </w:r>
      <w:r>
        <w:rPr>
          <w:rFonts w:hint="eastAsia"/>
        </w:rPr>
        <w:t>。</w:t>
      </w:r>
    </w:p>
  </w:footnote>
  <w:footnote w:id="45">
    <w:p w14:paraId="3533B041" w14:textId="77777777" w:rsidR="006944A4" w:rsidRPr="00D23F99" w:rsidRDefault="006944A4" w:rsidP="00077F8A">
      <w:pPr>
        <w:pStyle w:val="afa"/>
        <w:wordWrap w:val="0"/>
      </w:pPr>
      <w:r>
        <w:rPr>
          <w:rStyle w:val="affc"/>
        </w:rPr>
        <w:footnoteRef/>
      </w:r>
      <w:r>
        <w:t xml:space="preserve"> </w:t>
      </w:r>
      <w:proofErr w:type="gramStart"/>
      <w:r>
        <w:rPr>
          <w:rFonts w:hint="eastAsia"/>
        </w:rPr>
        <w:t>核心本地</w:t>
      </w:r>
      <w:proofErr w:type="gramEnd"/>
      <w:r>
        <w:rPr>
          <w:rFonts w:hint="eastAsia"/>
        </w:rPr>
        <w:t>商业营收：</w:t>
      </w:r>
      <w:proofErr w:type="gramStart"/>
      <w:r>
        <w:rPr>
          <w:rFonts w:hint="eastAsia"/>
        </w:rPr>
        <w:t>美团财</w:t>
      </w:r>
      <w:proofErr w:type="gramEnd"/>
      <w:r>
        <w:rPr>
          <w:rFonts w:hint="eastAsia"/>
        </w:rPr>
        <w:t>报中的业务类别，包括餐饮外卖，</w:t>
      </w:r>
      <w:proofErr w:type="gramStart"/>
      <w:r>
        <w:rPr>
          <w:rFonts w:hint="eastAsia"/>
        </w:rPr>
        <w:t>美团闪购</w:t>
      </w:r>
      <w:proofErr w:type="gramEnd"/>
      <w:r>
        <w:rPr>
          <w:rFonts w:hint="eastAsia"/>
        </w:rPr>
        <w:t>，到店、酒店及旅游业务等。</w:t>
      </w:r>
    </w:p>
  </w:footnote>
  <w:footnote w:id="46">
    <w:p w14:paraId="1AFD77CB" w14:textId="77777777" w:rsidR="006944A4" w:rsidRDefault="006944A4" w:rsidP="00077F8A">
      <w:pPr>
        <w:pStyle w:val="afa"/>
        <w:wordWrap w:val="0"/>
        <w:ind w:left="180" w:hangingChars="100" w:hanging="180"/>
      </w:pPr>
      <w:r>
        <w:rPr>
          <w:rStyle w:val="affc"/>
        </w:rPr>
        <w:footnoteRef/>
      </w:r>
      <w:r>
        <w:t xml:space="preserve"> </w:t>
      </w:r>
      <w:r>
        <w:rPr>
          <w:rFonts w:hint="eastAsia"/>
        </w:rPr>
        <w:t>来源：</w:t>
      </w:r>
      <w:proofErr w:type="gramStart"/>
      <w:r>
        <w:rPr>
          <w:rFonts w:hint="eastAsia"/>
        </w:rPr>
        <w:t>美团</w:t>
      </w:r>
      <w:r>
        <w:rPr>
          <w:rFonts w:hint="eastAsia"/>
        </w:rPr>
        <w:t>2</w:t>
      </w:r>
      <w:r>
        <w:t>022</w:t>
      </w:r>
      <w:r>
        <w:rPr>
          <w:rFonts w:hint="eastAsia"/>
        </w:rPr>
        <w:t>年第三季度</w:t>
      </w:r>
      <w:proofErr w:type="gramEnd"/>
      <w:r>
        <w:rPr>
          <w:rFonts w:hint="eastAsia"/>
        </w:rPr>
        <w:t>财务报告，</w:t>
      </w:r>
      <w:r w:rsidRPr="00077F8A">
        <w:t>http://media-meituan.todayir.com/20221125164002739810517889_tc.pdf</w:t>
      </w:r>
      <w:r w:rsidRPr="00077F8A">
        <w:rPr>
          <w:rFonts w:hint="eastAsia"/>
        </w:rPr>
        <w:t>，</w:t>
      </w:r>
      <w:r w:rsidRPr="00077F8A">
        <w:t>2022</w:t>
      </w:r>
      <w:r w:rsidRPr="00077F8A">
        <w:rPr>
          <w:rFonts w:hint="eastAsia"/>
        </w:rPr>
        <w:t>年</w:t>
      </w:r>
      <w:r w:rsidRPr="00077F8A">
        <w:t>11</w:t>
      </w:r>
      <w:r w:rsidRPr="00077F8A">
        <w:rPr>
          <w:rFonts w:hint="eastAsia"/>
        </w:rPr>
        <w:t>月</w:t>
      </w:r>
      <w:r w:rsidRPr="00077F8A">
        <w:t>25</w:t>
      </w:r>
      <w:r>
        <w:rPr>
          <w:rFonts w:hint="eastAsia"/>
        </w:rPr>
        <w:t>日。</w:t>
      </w:r>
    </w:p>
  </w:footnote>
  <w:footnote w:id="47">
    <w:p w14:paraId="5242067D" w14:textId="1D6BBFD7" w:rsidR="006944A4" w:rsidRPr="000F1E95" w:rsidRDefault="006944A4" w:rsidP="00077F8A">
      <w:pPr>
        <w:pStyle w:val="afa"/>
        <w:wordWrap w:val="0"/>
      </w:pPr>
      <w:r>
        <w:rPr>
          <w:rStyle w:val="affc"/>
        </w:rPr>
        <w:footnoteRef/>
      </w:r>
      <w:r>
        <w:t xml:space="preserve"> </w:t>
      </w:r>
      <w:r>
        <w:rPr>
          <w:rFonts w:hint="eastAsia"/>
        </w:rPr>
        <w:t>GMV</w:t>
      </w:r>
      <w:r>
        <w:rPr>
          <w:rFonts w:hint="eastAsia"/>
        </w:rPr>
        <w:t>：</w:t>
      </w:r>
      <w:r w:rsidR="00E61E4D">
        <w:rPr>
          <w:rFonts w:hint="eastAsia"/>
        </w:rPr>
        <w:t>指</w:t>
      </w:r>
      <w:r w:rsidRPr="00BD2515">
        <w:rPr>
          <w:rFonts w:hint="eastAsia"/>
          <w:bCs/>
          <w:szCs w:val="21"/>
        </w:rPr>
        <w:t>Gross Merchandise Volume</w:t>
      </w:r>
      <w:r>
        <w:rPr>
          <w:rFonts w:hint="eastAsia"/>
          <w:bCs/>
          <w:szCs w:val="21"/>
        </w:rPr>
        <w:t>，</w:t>
      </w:r>
      <w:r w:rsidR="00E61E4D">
        <w:rPr>
          <w:rFonts w:hint="eastAsia"/>
          <w:bCs/>
          <w:szCs w:val="21"/>
        </w:rPr>
        <w:t>即</w:t>
      </w:r>
      <w:r w:rsidRPr="00BD2515">
        <w:rPr>
          <w:rFonts w:hint="eastAsia"/>
          <w:bCs/>
          <w:szCs w:val="21"/>
        </w:rPr>
        <w:t>商品交易总额</w:t>
      </w:r>
      <w:r>
        <w:rPr>
          <w:rFonts w:hint="eastAsia"/>
          <w:bCs/>
          <w:szCs w:val="21"/>
        </w:rPr>
        <w:t>。</w:t>
      </w:r>
    </w:p>
  </w:footnote>
  <w:footnote w:id="48">
    <w:p w14:paraId="38F554C0" w14:textId="77777777" w:rsidR="006944A4" w:rsidRDefault="006944A4" w:rsidP="008C455E">
      <w:pPr>
        <w:pStyle w:val="afa"/>
        <w:wordWrap w:val="0"/>
      </w:pPr>
      <w:r>
        <w:rPr>
          <w:rStyle w:val="affc"/>
        </w:rPr>
        <w:footnoteRef/>
      </w:r>
      <w:r>
        <w:t xml:space="preserve"> </w:t>
      </w:r>
      <w:r>
        <w:rPr>
          <w:rFonts w:hint="eastAsia"/>
        </w:rPr>
        <w:t>来源：阿里巴巴</w:t>
      </w:r>
      <w:r w:rsidRPr="00077F8A">
        <w:rPr>
          <w:rFonts w:hint="eastAsia"/>
        </w:rPr>
        <w:t>2022</w:t>
      </w:r>
      <w:r w:rsidRPr="00077F8A">
        <w:rPr>
          <w:rFonts w:hint="eastAsia"/>
        </w:rPr>
        <w:t>年</w:t>
      </w:r>
      <w:r>
        <w:rPr>
          <w:rFonts w:hint="eastAsia"/>
        </w:rPr>
        <w:t>第三</w:t>
      </w:r>
      <w:r w:rsidRPr="00077F8A">
        <w:rPr>
          <w:rFonts w:hint="eastAsia"/>
        </w:rPr>
        <w:t>季度</w:t>
      </w:r>
      <w:r>
        <w:rPr>
          <w:rFonts w:hint="eastAsia"/>
        </w:rPr>
        <w:t>财务报告，</w:t>
      </w:r>
      <w:r w:rsidRPr="004D1842">
        <w:t>https://data.alibabagroup.com/ecms-files/1532295521/591b1767-1631-4ea9-8fef-422c963f5766.pdf</w:t>
      </w:r>
      <w:r>
        <w:rPr>
          <w:rFonts w:hint="eastAsia"/>
        </w:rPr>
        <w:t>，</w:t>
      </w:r>
      <w:r>
        <w:rPr>
          <w:rFonts w:hint="eastAsia"/>
        </w:rPr>
        <w:t>2022</w:t>
      </w:r>
      <w:r w:rsidRPr="008350B3">
        <w:rPr>
          <w:rFonts w:hint="eastAsia"/>
        </w:rPr>
        <w:t>年</w:t>
      </w:r>
      <w:r>
        <w:rPr>
          <w:rFonts w:hint="eastAsia"/>
        </w:rPr>
        <w:t>11</w:t>
      </w:r>
      <w:r w:rsidRPr="008350B3">
        <w:rPr>
          <w:rFonts w:hint="eastAsia"/>
        </w:rPr>
        <w:t>月</w:t>
      </w:r>
      <w:r>
        <w:rPr>
          <w:rFonts w:hint="eastAsia"/>
        </w:rPr>
        <w:t>17</w:t>
      </w:r>
      <w:r w:rsidRPr="008350B3">
        <w:rPr>
          <w:rFonts w:hint="eastAsia"/>
        </w:rPr>
        <w:t>日</w:t>
      </w:r>
      <w:r>
        <w:rPr>
          <w:rFonts w:hint="eastAsia"/>
        </w:rPr>
        <w:t>。</w:t>
      </w:r>
    </w:p>
  </w:footnote>
  <w:footnote w:id="49">
    <w:p w14:paraId="5F95AF4C" w14:textId="77777777" w:rsidR="006944A4" w:rsidRPr="00E42F63" w:rsidRDefault="006944A4" w:rsidP="008171C8">
      <w:pPr>
        <w:pStyle w:val="afa"/>
        <w:wordWrap w:val="0"/>
      </w:pPr>
      <w:r>
        <w:rPr>
          <w:rStyle w:val="affc"/>
        </w:rPr>
        <w:footnoteRef/>
      </w:r>
      <w:r>
        <w:rPr>
          <w:rFonts w:hint="eastAsia"/>
        </w:rPr>
        <w:t xml:space="preserve"> </w:t>
      </w:r>
      <w:r w:rsidRPr="00803640">
        <w:rPr>
          <w:rFonts w:hint="eastAsia"/>
        </w:rPr>
        <w:t>来源：</w:t>
      </w:r>
      <w:proofErr w:type="gramStart"/>
      <w:r w:rsidRPr="00803640">
        <w:rPr>
          <w:rFonts w:hint="eastAsia"/>
        </w:rPr>
        <w:t>携程</w:t>
      </w:r>
      <w:r w:rsidRPr="00803640">
        <w:rPr>
          <w:rFonts w:hint="eastAsia"/>
        </w:rPr>
        <w:t>2022</w:t>
      </w:r>
      <w:r w:rsidRPr="00803640">
        <w:rPr>
          <w:rFonts w:hint="eastAsia"/>
        </w:rPr>
        <w:t>财年第三季度</w:t>
      </w:r>
      <w:proofErr w:type="gramEnd"/>
      <w:r w:rsidRPr="00803640">
        <w:rPr>
          <w:rFonts w:hint="eastAsia"/>
        </w:rPr>
        <w:t>财务报告，</w:t>
      </w:r>
      <w:r w:rsidRPr="00790231">
        <w:rPr>
          <w:rFonts w:hint="eastAsia"/>
        </w:rPr>
        <w:t>https://investors.trip.com/node/13741/pdf</w:t>
      </w:r>
      <w:r>
        <w:rPr>
          <w:rFonts w:hint="eastAsia"/>
        </w:rPr>
        <w:t>，</w:t>
      </w:r>
      <w:r w:rsidRPr="00803640">
        <w:rPr>
          <w:rFonts w:hint="eastAsia"/>
        </w:rPr>
        <w:t>2022</w:t>
      </w:r>
      <w:r w:rsidRPr="00803640">
        <w:rPr>
          <w:rFonts w:hint="eastAsia"/>
        </w:rPr>
        <w:t>年</w:t>
      </w:r>
      <w:r w:rsidRPr="00803640">
        <w:rPr>
          <w:rFonts w:hint="eastAsia"/>
        </w:rPr>
        <w:t>12</w:t>
      </w:r>
      <w:r w:rsidRPr="00803640">
        <w:rPr>
          <w:rFonts w:hint="eastAsia"/>
        </w:rPr>
        <w:t>月</w:t>
      </w:r>
      <w:r w:rsidRPr="00803640">
        <w:rPr>
          <w:rFonts w:hint="eastAsia"/>
        </w:rPr>
        <w:t>14</w:t>
      </w:r>
      <w:r w:rsidRPr="00803640">
        <w:rPr>
          <w:rFonts w:hint="eastAsia"/>
        </w:rPr>
        <w:t>日。</w:t>
      </w:r>
    </w:p>
  </w:footnote>
  <w:footnote w:id="50">
    <w:p w14:paraId="4F15799F" w14:textId="3BD61520" w:rsidR="006944A4" w:rsidRPr="008C455E" w:rsidRDefault="006944A4">
      <w:pPr>
        <w:pStyle w:val="afa"/>
      </w:pPr>
      <w:r>
        <w:rPr>
          <w:rStyle w:val="affc"/>
        </w:rPr>
        <w:footnoteRef/>
      </w:r>
      <w:r>
        <w:t xml:space="preserve"> </w:t>
      </w:r>
      <w:r>
        <w:rPr>
          <w:rFonts w:hint="eastAsia"/>
        </w:rPr>
        <w:t>数据截至</w:t>
      </w:r>
      <w:r>
        <w:rPr>
          <w:rFonts w:hint="eastAsia"/>
        </w:rPr>
        <w:t>2</w:t>
      </w:r>
      <w:r>
        <w:t>02</w:t>
      </w:r>
      <w:r>
        <w:rPr>
          <w:rFonts w:hint="eastAsia"/>
        </w:rPr>
        <w:t>2</w:t>
      </w:r>
      <w:r>
        <w:rPr>
          <w:rFonts w:hint="eastAsia"/>
        </w:rPr>
        <w:t>年</w:t>
      </w:r>
      <w:r>
        <w:rPr>
          <w:rFonts w:hint="eastAsia"/>
        </w:rPr>
        <w:t>6</w:t>
      </w:r>
      <w:r>
        <w:rPr>
          <w:rFonts w:hint="eastAsia"/>
        </w:rPr>
        <w:t>月。</w:t>
      </w:r>
    </w:p>
  </w:footnote>
  <w:footnote w:id="51">
    <w:p w14:paraId="0585DF3A" w14:textId="77777777" w:rsidR="006944A4" w:rsidRDefault="006944A4" w:rsidP="001753A7">
      <w:pPr>
        <w:pStyle w:val="afa"/>
        <w:wordWrap w:val="0"/>
      </w:pPr>
      <w:r>
        <w:rPr>
          <w:rStyle w:val="affc"/>
        </w:rPr>
        <w:footnoteRef/>
      </w:r>
      <w:r>
        <w:rPr>
          <w:rFonts w:hint="eastAsia"/>
        </w:rPr>
        <w:t xml:space="preserve"> </w:t>
      </w:r>
      <w:r w:rsidRPr="00182736">
        <w:rPr>
          <w:rFonts w:hint="eastAsia"/>
        </w:rPr>
        <w:t>来源：同程旅行</w:t>
      </w:r>
      <w:r w:rsidRPr="00182736">
        <w:rPr>
          <w:rFonts w:hint="eastAsia"/>
        </w:rPr>
        <w:t>2022</w:t>
      </w:r>
      <w:r>
        <w:rPr>
          <w:rFonts w:hint="eastAsia"/>
        </w:rPr>
        <w:t>财年第三季度财务报告，</w:t>
      </w:r>
      <w:r w:rsidRPr="00182736">
        <w:rPr>
          <w:rFonts w:hint="eastAsia"/>
        </w:rPr>
        <w:t>https:</w:t>
      </w:r>
      <w:proofErr w:type="gramStart"/>
      <w:r w:rsidRPr="00182736">
        <w:rPr>
          <w:rFonts w:hint="eastAsia"/>
        </w:rPr>
        <w:t>//pdf.dfcfw.com/pdf/H2_AN202211221580473618_1.pdf?1669134802000.pdf</w:t>
      </w:r>
      <w:proofErr w:type="gramEnd"/>
      <w:r w:rsidRPr="00182736">
        <w:rPr>
          <w:rFonts w:hint="eastAsia"/>
        </w:rPr>
        <w:t>，</w:t>
      </w:r>
      <w:r w:rsidRPr="00182736">
        <w:rPr>
          <w:rFonts w:hint="eastAsia"/>
        </w:rPr>
        <w:t>2022</w:t>
      </w:r>
      <w:r w:rsidRPr="00182736">
        <w:rPr>
          <w:rFonts w:hint="eastAsia"/>
        </w:rPr>
        <w:t>年</w:t>
      </w:r>
      <w:r w:rsidRPr="00182736">
        <w:rPr>
          <w:rFonts w:hint="eastAsia"/>
        </w:rPr>
        <w:t>11</w:t>
      </w:r>
      <w:r w:rsidRPr="00182736">
        <w:rPr>
          <w:rFonts w:hint="eastAsia"/>
        </w:rPr>
        <w:t>月</w:t>
      </w:r>
      <w:r w:rsidRPr="00182736">
        <w:rPr>
          <w:rFonts w:hint="eastAsia"/>
        </w:rPr>
        <w:t>22</w:t>
      </w:r>
      <w:r w:rsidRPr="00182736">
        <w:rPr>
          <w:rFonts w:hint="eastAsia"/>
        </w:rPr>
        <w:t>日。</w:t>
      </w:r>
    </w:p>
  </w:footnote>
  <w:footnote w:id="52">
    <w:p w14:paraId="666FF253" w14:textId="6B7DE519" w:rsidR="006944A4" w:rsidRDefault="006944A4" w:rsidP="005F58E0">
      <w:pPr>
        <w:pStyle w:val="afa"/>
        <w:wordWrap w:val="0"/>
      </w:pPr>
      <w:r>
        <w:rPr>
          <w:rStyle w:val="affc"/>
        </w:rPr>
        <w:footnoteRef/>
      </w:r>
      <w:r>
        <w:t xml:space="preserve"> </w:t>
      </w:r>
      <w:r>
        <w:rPr>
          <w:rFonts w:hint="eastAsia"/>
        </w:rPr>
        <w:t>来源：蓝鲸财经</w:t>
      </w:r>
      <w:r>
        <w:t>，</w:t>
      </w:r>
      <w:r w:rsidRPr="004F7B4D">
        <w:t>https://www.lanjinger.com/d/188923</w:t>
      </w:r>
      <w:r>
        <w:rPr>
          <w:rFonts w:hint="eastAsia"/>
        </w:rPr>
        <w:t>，</w:t>
      </w:r>
      <w:r>
        <w:rPr>
          <w:rFonts w:hint="eastAsia"/>
        </w:rPr>
        <w:t>2022</w:t>
      </w:r>
      <w:r>
        <w:rPr>
          <w:rFonts w:hint="eastAsia"/>
        </w:rPr>
        <w:t>年</w:t>
      </w:r>
      <w:r>
        <w:t>8</w:t>
      </w:r>
      <w:r>
        <w:rPr>
          <w:rFonts w:hint="eastAsia"/>
        </w:rPr>
        <w:t>月</w:t>
      </w:r>
      <w:r>
        <w:t>2</w:t>
      </w:r>
      <w:r>
        <w:rPr>
          <w:rFonts w:hint="eastAsia"/>
        </w:rPr>
        <w:t>日。</w:t>
      </w:r>
    </w:p>
  </w:footnote>
  <w:footnote w:id="53">
    <w:p w14:paraId="3BE61EA1" w14:textId="4613321F" w:rsidR="006944A4" w:rsidRDefault="006944A4" w:rsidP="00E90023">
      <w:pPr>
        <w:pStyle w:val="afa"/>
        <w:wordWrap w:val="0"/>
      </w:pPr>
      <w:r>
        <w:rPr>
          <w:rStyle w:val="affc"/>
        </w:rPr>
        <w:footnoteRef/>
      </w:r>
      <w:r>
        <w:rPr>
          <w:rFonts w:hint="eastAsia"/>
        </w:rPr>
        <w:t xml:space="preserve"> </w:t>
      </w:r>
      <w:r>
        <w:rPr>
          <w:rFonts w:hint="eastAsia"/>
        </w:rPr>
        <w:t>内部</w:t>
      </w:r>
      <w:r>
        <w:t>短视频应用</w:t>
      </w:r>
      <w:r>
        <w:rPr>
          <w:rFonts w:hint="eastAsia"/>
        </w:rPr>
        <w:t>：</w:t>
      </w:r>
      <w:proofErr w:type="gramStart"/>
      <w:r>
        <w:t>指</w:t>
      </w:r>
      <w:r>
        <w:rPr>
          <w:rFonts w:hint="eastAsia"/>
        </w:rPr>
        <w:t>抖音</w:t>
      </w:r>
      <w:proofErr w:type="gramEnd"/>
      <w:r>
        <w:t>、快手旗下抖音</w:t>
      </w:r>
      <w:proofErr w:type="gramStart"/>
      <w:r>
        <w:t>极</w:t>
      </w:r>
      <w:proofErr w:type="gramEnd"/>
      <w:r>
        <w:t>速版、西瓜视频</w:t>
      </w:r>
      <w:r>
        <w:rPr>
          <w:rFonts w:hint="eastAsia"/>
        </w:rPr>
        <w:t>、</w:t>
      </w:r>
      <w:proofErr w:type="gramStart"/>
      <w:r>
        <w:t>抖音火山</w:t>
      </w:r>
      <w:proofErr w:type="gramEnd"/>
      <w:r>
        <w:t>版</w:t>
      </w:r>
      <w:r>
        <w:rPr>
          <w:rFonts w:hint="eastAsia"/>
        </w:rPr>
        <w:t>、</w:t>
      </w:r>
      <w:r>
        <w:t>快手</w:t>
      </w:r>
      <w:proofErr w:type="gramStart"/>
      <w:r>
        <w:t>极速版</w:t>
      </w:r>
      <w:proofErr w:type="gramEnd"/>
      <w:r>
        <w:rPr>
          <w:rFonts w:hint="eastAsia"/>
        </w:rPr>
        <w:t>等</w:t>
      </w:r>
      <w:r>
        <w:t>应用。</w:t>
      </w:r>
    </w:p>
  </w:footnote>
  <w:footnote w:id="54">
    <w:p w14:paraId="577C5549" w14:textId="77777777" w:rsidR="006944A4" w:rsidRDefault="006944A4" w:rsidP="005F58E0">
      <w:pPr>
        <w:pStyle w:val="afa"/>
        <w:wordWrap w:val="0"/>
      </w:pPr>
      <w:r>
        <w:rPr>
          <w:rStyle w:val="affc"/>
        </w:rPr>
        <w:footnoteRef/>
      </w:r>
      <w:r>
        <w:t xml:space="preserve"> </w:t>
      </w:r>
      <w:r w:rsidRPr="008E5E27">
        <w:rPr>
          <w:rFonts w:ascii="宋体" w:hAnsi="宋体" w:hint="eastAsia"/>
        </w:rPr>
        <w:t>来源</w:t>
      </w:r>
      <w:r w:rsidRPr="008E5E27">
        <w:rPr>
          <w:rFonts w:ascii="宋体" w:hAnsi="宋体"/>
        </w:rPr>
        <w:t>：</w:t>
      </w:r>
      <w:proofErr w:type="gramStart"/>
      <w:r w:rsidRPr="008E5E27">
        <w:rPr>
          <w:rFonts w:ascii="宋体" w:hAnsi="宋体" w:hint="eastAsia"/>
        </w:rPr>
        <w:t>抖音电</w:t>
      </w:r>
      <w:proofErr w:type="gramEnd"/>
      <w:r w:rsidRPr="008E5E27">
        <w:rPr>
          <w:rFonts w:ascii="宋体" w:hAnsi="宋体" w:hint="eastAsia"/>
        </w:rPr>
        <w:t>商《用内容创造消费流行|</w:t>
      </w:r>
      <w:r w:rsidRPr="009F4A35">
        <w:t>2022</w:t>
      </w:r>
      <w:r>
        <w:rPr>
          <w:rFonts w:ascii="宋体" w:hAnsi="宋体" w:hint="eastAsia"/>
        </w:rPr>
        <w:t>抖音电商商品发展报告》，</w:t>
      </w:r>
      <w:r>
        <w:t>http://www.199it.com/archives/1509281.html</w:t>
      </w:r>
      <w:r>
        <w:rPr>
          <w:rFonts w:hint="eastAsia"/>
        </w:rPr>
        <w:t>，</w:t>
      </w:r>
      <w:r>
        <w:rPr>
          <w:rFonts w:hint="eastAsia"/>
        </w:rPr>
        <w:t>2022</w:t>
      </w:r>
      <w:r>
        <w:rPr>
          <w:rFonts w:hint="eastAsia"/>
        </w:rPr>
        <w:t>年</w:t>
      </w:r>
      <w:r>
        <w:rPr>
          <w:rFonts w:hint="eastAsia"/>
        </w:rPr>
        <w:t>10</w:t>
      </w:r>
      <w:r>
        <w:rPr>
          <w:rFonts w:hint="eastAsia"/>
        </w:rPr>
        <w:t>月</w:t>
      </w:r>
      <w:r>
        <w:rPr>
          <w:rFonts w:hint="eastAsia"/>
        </w:rPr>
        <w:t>24</w:t>
      </w:r>
      <w:r>
        <w:rPr>
          <w:rFonts w:hint="eastAsia"/>
        </w:rPr>
        <w:t>日</w:t>
      </w:r>
      <w:r>
        <w:t>。</w:t>
      </w:r>
    </w:p>
  </w:footnote>
  <w:footnote w:id="55">
    <w:p w14:paraId="57E0C4D5" w14:textId="3031E845" w:rsidR="006944A4" w:rsidRPr="00004ED1" w:rsidRDefault="006944A4" w:rsidP="005F58E0">
      <w:pPr>
        <w:pStyle w:val="afa"/>
        <w:wordWrap w:val="0"/>
      </w:pPr>
      <w:r>
        <w:rPr>
          <w:rStyle w:val="affc"/>
        </w:rPr>
        <w:footnoteRef/>
      </w:r>
      <w:r>
        <w:t xml:space="preserve"> </w:t>
      </w:r>
      <w:r w:rsidRPr="00F23183">
        <w:rPr>
          <w:rFonts w:hint="eastAsia"/>
        </w:rPr>
        <w:t>来源：</w:t>
      </w:r>
      <w:r>
        <w:rPr>
          <w:rFonts w:hint="eastAsia"/>
        </w:rPr>
        <w:t>快手</w:t>
      </w:r>
      <w:r>
        <w:t>财务报告，</w:t>
      </w:r>
      <w:r w:rsidRPr="007C15F8">
        <w:t>https://ir.kuaishou.com/system/files-encrypted/nasdaq_kms/assets/2022/11/22/2-32-50/C_889584_KUAISHOU-W_1122_1000_ESS.pdf</w:t>
      </w:r>
      <w:r w:rsidRPr="007C15F8">
        <w:rPr>
          <w:rFonts w:hint="eastAsia"/>
        </w:rPr>
        <w:t>，</w:t>
      </w:r>
      <w:r w:rsidRPr="007C15F8">
        <w:rPr>
          <w:rFonts w:hint="eastAsia"/>
        </w:rPr>
        <w:t>2022</w:t>
      </w:r>
      <w:r w:rsidRPr="007C15F8">
        <w:rPr>
          <w:rFonts w:hint="eastAsia"/>
        </w:rPr>
        <w:t>年</w:t>
      </w:r>
      <w:r>
        <w:t>11</w:t>
      </w:r>
      <w:r w:rsidRPr="007C15F8">
        <w:rPr>
          <w:rFonts w:hint="eastAsia"/>
        </w:rPr>
        <w:t>月</w:t>
      </w:r>
      <w:r>
        <w:t>22</w:t>
      </w:r>
      <w:r>
        <w:rPr>
          <w:rFonts w:hint="eastAsia"/>
        </w:rPr>
        <w:t>日</w:t>
      </w:r>
      <w:r>
        <w:t>。</w:t>
      </w:r>
    </w:p>
  </w:footnote>
  <w:footnote w:id="56">
    <w:p w14:paraId="04675BD7" w14:textId="77777777" w:rsidR="006944A4" w:rsidRDefault="006944A4" w:rsidP="008C455E">
      <w:pPr>
        <w:pStyle w:val="afa"/>
        <w:wordWrap w:val="0"/>
      </w:pPr>
      <w:r>
        <w:rPr>
          <w:rStyle w:val="affc"/>
        </w:rPr>
        <w:footnoteRef/>
      </w:r>
      <w:r>
        <w:t xml:space="preserve"> </w:t>
      </w:r>
      <w:r>
        <w:rPr>
          <w:rFonts w:hint="eastAsia"/>
        </w:rPr>
        <w:t>来源：光明网，</w:t>
      </w:r>
      <w:r>
        <w:t>https://m.gmw.cn/baijia/2022-11/17/36167752.html</w:t>
      </w:r>
      <w:r>
        <w:t>，</w:t>
      </w:r>
      <w:r>
        <w:rPr>
          <w:rFonts w:hint="eastAsia"/>
        </w:rPr>
        <w:t>2</w:t>
      </w:r>
      <w:r>
        <w:t>022</w:t>
      </w:r>
      <w:r>
        <w:t>年</w:t>
      </w:r>
      <w:r>
        <w:rPr>
          <w:rFonts w:hint="eastAsia"/>
        </w:rPr>
        <w:t>1</w:t>
      </w:r>
      <w:r>
        <w:t>1</w:t>
      </w:r>
      <w:r>
        <w:t>月</w:t>
      </w:r>
      <w:r>
        <w:rPr>
          <w:rFonts w:hint="eastAsia"/>
        </w:rPr>
        <w:t>1</w:t>
      </w:r>
      <w:r>
        <w:t>7</w:t>
      </w:r>
      <w:r>
        <w:rPr>
          <w:rFonts w:hint="eastAsia"/>
        </w:rPr>
        <w:t>日。</w:t>
      </w:r>
    </w:p>
  </w:footnote>
  <w:footnote w:id="57">
    <w:p w14:paraId="45724CEB" w14:textId="77777777" w:rsidR="006944A4" w:rsidRPr="003E08F1" w:rsidRDefault="006944A4" w:rsidP="00D25758">
      <w:pPr>
        <w:pStyle w:val="afa"/>
        <w:wordWrap w:val="0"/>
      </w:pPr>
      <w:r>
        <w:rPr>
          <w:rStyle w:val="affc"/>
        </w:rPr>
        <w:footnoteRef/>
      </w:r>
      <w:r>
        <w:t xml:space="preserve"> </w:t>
      </w:r>
      <w:r>
        <w:rPr>
          <w:rFonts w:hint="eastAsia"/>
        </w:rPr>
        <w:t>来源：</w:t>
      </w:r>
      <w:proofErr w:type="gramStart"/>
      <w:r>
        <w:rPr>
          <w:rFonts w:hint="eastAsia"/>
        </w:rPr>
        <w:t>腾讯网</w:t>
      </w:r>
      <w:proofErr w:type="gramEnd"/>
      <w:r>
        <w:rPr>
          <w:rFonts w:hint="eastAsia"/>
        </w:rPr>
        <w:t>，</w:t>
      </w:r>
      <w:r w:rsidRPr="003E08F1">
        <w:t>https://new.qq.com/rain/a/20221114A0144500</w:t>
      </w:r>
      <w:r w:rsidRPr="003E08F1">
        <w:t>，</w:t>
      </w:r>
      <w:r w:rsidRPr="003E08F1">
        <w:rPr>
          <w:rFonts w:hint="eastAsia"/>
        </w:rPr>
        <w:t>2</w:t>
      </w:r>
      <w:r w:rsidRPr="003E08F1">
        <w:t>022</w:t>
      </w:r>
      <w:r w:rsidRPr="003E08F1">
        <w:t>年</w:t>
      </w:r>
      <w:r w:rsidRPr="003E08F1">
        <w:rPr>
          <w:rFonts w:hint="eastAsia"/>
        </w:rPr>
        <w:t>1</w:t>
      </w:r>
      <w:r w:rsidRPr="003E08F1">
        <w:t>1</w:t>
      </w:r>
      <w:r w:rsidRPr="003E08F1">
        <w:t>月</w:t>
      </w:r>
      <w:r w:rsidRPr="003E08F1">
        <w:rPr>
          <w:rFonts w:hint="eastAsia"/>
        </w:rPr>
        <w:t>1</w:t>
      </w:r>
      <w:r w:rsidRPr="003E08F1">
        <w:t>4</w:t>
      </w:r>
      <w:r>
        <w:rPr>
          <w:rFonts w:hint="eastAsia"/>
        </w:rPr>
        <w:t>日。</w:t>
      </w:r>
    </w:p>
  </w:footnote>
  <w:footnote w:id="58">
    <w:p w14:paraId="4BCFA8D8" w14:textId="77777777" w:rsidR="006944A4" w:rsidRDefault="006944A4" w:rsidP="008C455E">
      <w:pPr>
        <w:pStyle w:val="afa"/>
        <w:wordWrap w:val="0"/>
      </w:pPr>
      <w:r>
        <w:rPr>
          <w:rStyle w:val="affc"/>
        </w:rPr>
        <w:footnoteRef/>
      </w:r>
      <w:r>
        <w:t xml:space="preserve"> </w:t>
      </w:r>
      <w:r>
        <w:rPr>
          <w:rFonts w:hint="eastAsia"/>
        </w:rPr>
        <w:t>来源：人民网，</w:t>
      </w:r>
      <w:r>
        <w:t>http://ent.people.com.cn/n1/2022/1109/c1012-32562348.html</w:t>
      </w:r>
      <w:r>
        <w:t>，</w:t>
      </w:r>
      <w:r>
        <w:rPr>
          <w:rFonts w:hint="eastAsia"/>
        </w:rPr>
        <w:t>2</w:t>
      </w:r>
      <w:r>
        <w:t>022</w:t>
      </w:r>
      <w:r>
        <w:t>年</w:t>
      </w:r>
      <w:r>
        <w:rPr>
          <w:rFonts w:hint="eastAsia"/>
        </w:rPr>
        <w:t>1</w:t>
      </w:r>
      <w:r>
        <w:t>1</w:t>
      </w:r>
      <w:r>
        <w:t>月</w:t>
      </w:r>
      <w:r>
        <w:rPr>
          <w:rFonts w:hint="eastAsia"/>
        </w:rPr>
        <w:t>9</w:t>
      </w:r>
      <w:r>
        <w:rPr>
          <w:rFonts w:hint="eastAsia"/>
        </w:rPr>
        <w:t>日。</w:t>
      </w:r>
    </w:p>
  </w:footnote>
  <w:footnote w:id="59">
    <w:p w14:paraId="7C38C321" w14:textId="77777777" w:rsidR="006944A4" w:rsidRDefault="006944A4" w:rsidP="008C455E">
      <w:pPr>
        <w:pStyle w:val="afa"/>
        <w:wordWrap w:val="0"/>
      </w:pPr>
      <w:r>
        <w:rPr>
          <w:rStyle w:val="affc"/>
        </w:rPr>
        <w:footnoteRef/>
      </w:r>
      <w:r>
        <w:t xml:space="preserve"> </w:t>
      </w:r>
      <w:r>
        <w:rPr>
          <w:rFonts w:hint="eastAsia"/>
        </w:rPr>
        <w:t>来源：</w:t>
      </w:r>
      <w:proofErr w:type="gramStart"/>
      <w:r w:rsidRPr="00863AFD">
        <w:rPr>
          <w:rFonts w:hint="eastAsia"/>
        </w:rPr>
        <w:t>央广网</w:t>
      </w:r>
      <w:proofErr w:type="gramEnd"/>
      <w:r w:rsidRPr="00863AFD">
        <w:rPr>
          <w:rFonts w:hint="eastAsia"/>
        </w:rPr>
        <w:t>，</w:t>
      </w:r>
      <w:r w:rsidRPr="00863AFD">
        <w:rPr>
          <w:rFonts w:hint="eastAsia"/>
        </w:rPr>
        <w:t>https://tech.cnr.cn/techph/20220926/t20220926_526020323.shtml</w:t>
      </w:r>
      <w:r w:rsidRPr="00863AFD">
        <w:rPr>
          <w:rFonts w:hint="eastAsia"/>
        </w:rPr>
        <w:t>，</w:t>
      </w:r>
      <w:r w:rsidRPr="00863AFD">
        <w:rPr>
          <w:rFonts w:hint="eastAsia"/>
        </w:rPr>
        <w:t>2022</w:t>
      </w:r>
      <w:r w:rsidRPr="00863AFD">
        <w:rPr>
          <w:rFonts w:hint="eastAsia"/>
        </w:rPr>
        <w:t>年</w:t>
      </w:r>
      <w:r w:rsidRPr="00863AFD">
        <w:rPr>
          <w:rFonts w:hint="eastAsia"/>
        </w:rPr>
        <w:t>9</w:t>
      </w:r>
      <w:r w:rsidRPr="00863AFD">
        <w:rPr>
          <w:rFonts w:hint="eastAsia"/>
        </w:rPr>
        <w:t>月</w:t>
      </w:r>
      <w:r w:rsidRPr="00863AFD">
        <w:rPr>
          <w:rFonts w:hint="eastAsia"/>
        </w:rPr>
        <w:t>26</w:t>
      </w:r>
      <w:r w:rsidRPr="00863AFD">
        <w:rPr>
          <w:rFonts w:hint="eastAsia"/>
        </w:rPr>
        <w:t>日</w:t>
      </w:r>
      <w:r>
        <w:rPr>
          <w:rFonts w:hint="eastAsia"/>
        </w:rPr>
        <w:t>。</w:t>
      </w:r>
    </w:p>
  </w:footnote>
  <w:footnote w:id="60">
    <w:p w14:paraId="47CA2A50" w14:textId="77777777" w:rsidR="006944A4" w:rsidRPr="00043042" w:rsidRDefault="006944A4" w:rsidP="00D25758">
      <w:pPr>
        <w:pStyle w:val="afa"/>
        <w:wordWrap w:val="0"/>
      </w:pPr>
      <w:r>
        <w:rPr>
          <w:rStyle w:val="affc"/>
        </w:rPr>
        <w:footnoteRef/>
      </w:r>
      <w:r>
        <w:t xml:space="preserve"> </w:t>
      </w:r>
      <w:r w:rsidRPr="00043042">
        <w:rPr>
          <w:rFonts w:hint="eastAsia"/>
        </w:rPr>
        <w:t>VR</w:t>
      </w:r>
      <w:r w:rsidRPr="00043042">
        <w:rPr>
          <w:rFonts w:hint="eastAsia"/>
        </w:rPr>
        <w:t>：</w:t>
      </w:r>
      <w:r>
        <w:rPr>
          <w:rFonts w:hint="eastAsia"/>
        </w:rPr>
        <w:t>指</w:t>
      </w:r>
      <w:r w:rsidRPr="00043042">
        <w:rPr>
          <w:rFonts w:hint="eastAsia"/>
        </w:rPr>
        <w:t>Virtual Reality</w:t>
      </w:r>
      <w:r w:rsidRPr="00043042">
        <w:rPr>
          <w:rFonts w:hint="eastAsia"/>
        </w:rPr>
        <w:t>，即虚拟现实技术。</w:t>
      </w:r>
    </w:p>
  </w:footnote>
  <w:footnote w:id="61">
    <w:p w14:paraId="31C61C33" w14:textId="77777777" w:rsidR="006944A4" w:rsidRDefault="006944A4" w:rsidP="00D25758">
      <w:pPr>
        <w:pStyle w:val="afa"/>
        <w:wordWrap w:val="0"/>
      </w:pPr>
      <w:r>
        <w:rPr>
          <w:rStyle w:val="affc"/>
        </w:rPr>
        <w:footnoteRef/>
      </w:r>
      <w:r>
        <w:t xml:space="preserve"> </w:t>
      </w:r>
      <w:r>
        <w:rPr>
          <w:rFonts w:hint="eastAsia"/>
        </w:rPr>
        <w:t>数字人：指</w:t>
      </w:r>
      <w:r w:rsidRPr="00A62CCE">
        <w:rPr>
          <w:rFonts w:hint="eastAsia"/>
        </w:rPr>
        <w:t>运用数字技术创造出来的、与人类形象接近的数字化人物形象。</w:t>
      </w:r>
    </w:p>
  </w:footnote>
  <w:footnote w:id="62">
    <w:p w14:paraId="1834A1E7" w14:textId="77777777" w:rsidR="006944A4" w:rsidRPr="00043042" w:rsidRDefault="006944A4" w:rsidP="00D25758">
      <w:pPr>
        <w:pStyle w:val="afa"/>
        <w:wordWrap w:val="0"/>
      </w:pPr>
      <w:r>
        <w:rPr>
          <w:rStyle w:val="affc"/>
        </w:rPr>
        <w:footnoteRef/>
      </w:r>
      <w:r>
        <w:t xml:space="preserve"> </w:t>
      </w:r>
      <w:r w:rsidRPr="00043042">
        <w:rPr>
          <w:rFonts w:hint="eastAsia"/>
        </w:rPr>
        <w:t>AI</w:t>
      </w:r>
      <w:r w:rsidRPr="00043042">
        <w:rPr>
          <w:rFonts w:hint="eastAsia"/>
        </w:rPr>
        <w:t>：</w:t>
      </w:r>
      <w:r>
        <w:rPr>
          <w:rFonts w:hint="eastAsia"/>
        </w:rPr>
        <w:t>指</w:t>
      </w:r>
      <w:r w:rsidRPr="00043042">
        <w:rPr>
          <w:rFonts w:hint="eastAsia"/>
        </w:rPr>
        <w:t>Artificial Intelligence</w:t>
      </w:r>
      <w:r w:rsidRPr="00043042">
        <w:rPr>
          <w:rFonts w:hint="eastAsia"/>
        </w:rPr>
        <w:t>，即人工智能技术。</w:t>
      </w:r>
    </w:p>
  </w:footnote>
  <w:footnote w:id="63">
    <w:p w14:paraId="3633D86F" w14:textId="77777777" w:rsidR="006944A4" w:rsidRDefault="006944A4" w:rsidP="00D25758">
      <w:pPr>
        <w:pStyle w:val="afa"/>
        <w:wordWrap w:val="0"/>
      </w:pPr>
      <w:r>
        <w:rPr>
          <w:rStyle w:val="affc"/>
        </w:rPr>
        <w:footnoteRef/>
      </w:r>
      <w:r>
        <w:t xml:space="preserve"> </w:t>
      </w:r>
      <w:r>
        <w:rPr>
          <w:rFonts w:hint="eastAsia"/>
        </w:rPr>
        <w:t>来源：中国青年网，</w:t>
      </w:r>
      <w:r w:rsidRPr="00050C8A">
        <w:t>https://t.m.youth.cn/transfer/index/url/news.youth.cn/jsxw/202207/t20220706_13826664.htm</w:t>
      </w:r>
      <w:r w:rsidRPr="00050C8A">
        <w:t>，</w:t>
      </w:r>
      <w:r w:rsidRPr="00050C8A">
        <w:rPr>
          <w:rFonts w:hint="eastAsia"/>
        </w:rPr>
        <w:t>2</w:t>
      </w:r>
      <w:r w:rsidRPr="00050C8A">
        <w:t>022</w:t>
      </w:r>
      <w:r w:rsidRPr="00050C8A">
        <w:t>年</w:t>
      </w:r>
      <w:r w:rsidRPr="00050C8A">
        <w:rPr>
          <w:rFonts w:hint="eastAsia"/>
        </w:rPr>
        <w:t>7</w:t>
      </w:r>
      <w:r w:rsidRPr="00050C8A">
        <w:t>月</w:t>
      </w:r>
      <w:r w:rsidRPr="00050C8A">
        <w:rPr>
          <w:rFonts w:hint="eastAsia"/>
        </w:rPr>
        <w:t>6</w:t>
      </w:r>
      <w:r>
        <w:rPr>
          <w:rFonts w:hint="eastAsia"/>
        </w:rPr>
        <w:t>日。</w:t>
      </w:r>
    </w:p>
  </w:footnote>
  <w:footnote w:id="64">
    <w:p w14:paraId="26E215E3" w14:textId="77777777" w:rsidR="006944A4" w:rsidRDefault="006944A4" w:rsidP="00C822F5">
      <w:pPr>
        <w:pStyle w:val="afa"/>
      </w:pPr>
      <w:r>
        <w:rPr>
          <w:rStyle w:val="affc"/>
        </w:rPr>
        <w:footnoteRef/>
      </w:r>
      <w:r>
        <w:t xml:space="preserve"> </w:t>
      </w:r>
      <w:r>
        <w:rPr>
          <w:rFonts w:hint="eastAsia"/>
        </w:rPr>
        <w:t>元宇宙：</w:t>
      </w:r>
      <w:r>
        <w:t>指</w:t>
      </w:r>
      <w:r>
        <w:rPr>
          <w:rFonts w:hint="eastAsia"/>
        </w:rPr>
        <w:t>整合多种新技术而产生的新型虚实相融的互联网应用和社会形态，基于扩展现实技术提供沉浸式体验，基于数字孪生技术生成现实世界的镜像，基于区块链技术搭建经济体系，将虚拟世界与现实世界在经济系统、社交系统、身份系统上密切融合，并且允许每个用户进行内容生产和世界编辑。清华大学新媒体研究中心《</w:t>
      </w:r>
      <w:r>
        <w:rPr>
          <w:rFonts w:hint="eastAsia"/>
        </w:rPr>
        <w:t>2020-2021</w:t>
      </w:r>
      <w:r>
        <w:rPr>
          <w:rFonts w:hint="eastAsia"/>
        </w:rPr>
        <w:t>年元宇宙发展研究报告》。</w:t>
      </w:r>
    </w:p>
  </w:footnote>
  <w:footnote w:id="65">
    <w:p w14:paraId="48F2AACF" w14:textId="77777777" w:rsidR="006944A4" w:rsidRDefault="006944A4" w:rsidP="00963633">
      <w:pPr>
        <w:pStyle w:val="afa"/>
      </w:pPr>
      <w:r>
        <w:rPr>
          <w:rStyle w:val="affc"/>
        </w:rPr>
        <w:footnoteRef/>
      </w:r>
      <w:r>
        <w:t xml:space="preserve"> </w:t>
      </w:r>
      <w:proofErr w:type="gramStart"/>
      <w:r>
        <w:rPr>
          <w:rFonts w:hint="eastAsia"/>
        </w:rPr>
        <w:t>数实融合</w:t>
      </w:r>
      <w:proofErr w:type="gramEnd"/>
      <w:r>
        <w:rPr>
          <w:rFonts w:hint="eastAsia"/>
        </w:rPr>
        <w:t>：指</w:t>
      </w:r>
      <w:r w:rsidRPr="00E214F1">
        <w:rPr>
          <w:rFonts w:hint="eastAsia"/>
        </w:rPr>
        <w:t>“数字世界”与“现实世界”融合交互</w:t>
      </w:r>
      <w:r>
        <w:rPr>
          <w:rFonts w:hint="eastAsia"/>
        </w:rPr>
        <w:t>。“数实融合虚拟音乐世界”指</w:t>
      </w:r>
      <w:r w:rsidRPr="00280855">
        <w:rPr>
          <w:rFonts w:hint="eastAsia"/>
        </w:rPr>
        <w:t>用户以虚拟形象进入数字世界，与他人实时互动，共同观看现实节目展映。</w:t>
      </w:r>
    </w:p>
  </w:footnote>
  <w:footnote w:id="66">
    <w:p w14:paraId="0AB05A71" w14:textId="5D9C9BD2" w:rsidR="006944A4" w:rsidRPr="00EC4D71" w:rsidRDefault="006944A4" w:rsidP="00D25758">
      <w:pPr>
        <w:pStyle w:val="afa"/>
        <w:wordWrap w:val="0"/>
      </w:pPr>
      <w:r>
        <w:rPr>
          <w:rStyle w:val="affc"/>
        </w:rPr>
        <w:footnoteRef/>
      </w:r>
      <w:r>
        <w:t xml:space="preserve"> </w:t>
      </w:r>
      <w:r>
        <w:rPr>
          <w:rFonts w:hint="eastAsia"/>
        </w:rPr>
        <w:t>I</w:t>
      </w:r>
      <w:r w:rsidRPr="00EC4D71">
        <w:rPr>
          <w:rFonts w:hint="eastAsia"/>
        </w:rPr>
        <w:t>P</w:t>
      </w:r>
      <w:r>
        <w:rPr>
          <w:rFonts w:hint="eastAsia"/>
        </w:rPr>
        <w:t>：</w:t>
      </w:r>
      <w:r w:rsidRPr="00EC4D71">
        <w:rPr>
          <w:rFonts w:hint="eastAsia"/>
        </w:rPr>
        <w:t>指</w:t>
      </w:r>
      <w:r w:rsidRPr="00EC4D71">
        <w:rPr>
          <w:rFonts w:hint="eastAsia"/>
        </w:rPr>
        <w:t>Intellectual Property</w:t>
      </w:r>
      <w:r>
        <w:rPr>
          <w:rFonts w:hint="eastAsia"/>
        </w:rPr>
        <w:t>，</w:t>
      </w:r>
      <w:r w:rsidRPr="00EC4D71">
        <w:rPr>
          <w:rFonts w:hint="eastAsia"/>
        </w:rPr>
        <w:t>可译为知识产权。在网络文学领域，</w:t>
      </w:r>
      <w:r>
        <w:rPr>
          <w:rFonts w:hint="eastAsia"/>
        </w:rPr>
        <w:t>IP</w:t>
      </w:r>
      <w:r w:rsidRPr="00EC4D71">
        <w:rPr>
          <w:rFonts w:hint="eastAsia"/>
        </w:rPr>
        <w:t>指在内容创作上具有核心价值和独特吸引力，可深度开发，且拥有相当数量级的粉丝受众，能够脱离单一平台局限实现跨媒介经营的文化产权载体。</w:t>
      </w:r>
    </w:p>
  </w:footnote>
  <w:footnote w:id="67">
    <w:p w14:paraId="2364B1EC" w14:textId="77777777" w:rsidR="006944A4" w:rsidRPr="00F67452" w:rsidRDefault="006944A4" w:rsidP="00D25758">
      <w:pPr>
        <w:pStyle w:val="afa"/>
        <w:wordWrap w:val="0"/>
      </w:pPr>
      <w:r>
        <w:rPr>
          <w:rStyle w:val="affc"/>
        </w:rPr>
        <w:footnoteRef/>
      </w:r>
      <w:r>
        <w:t xml:space="preserve"> </w:t>
      </w:r>
      <w:r>
        <w:rPr>
          <w:rFonts w:hint="eastAsia"/>
        </w:rPr>
        <w:t>来源：人民</w:t>
      </w:r>
      <w:r>
        <w:t>日报，</w:t>
      </w:r>
      <w:r w:rsidRPr="00C957FB">
        <w:t>https://wap.peopleapp.com/article/6864251/6729364</w:t>
      </w:r>
      <w:r w:rsidRPr="00C957FB">
        <w:rPr>
          <w:rFonts w:hint="eastAsia"/>
        </w:rPr>
        <w:t>，</w:t>
      </w:r>
      <w:r w:rsidRPr="00C957FB">
        <w:t>2022</w:t>
      </w:r>
      <w:r w:rsidRPr="00C957FB">
        <w:rPr>
          <w:rFonts w:hint="eastAsia"/>
        </w:rPr>
        <w:t>年</w:t>
      </w:r>
      <w:r w:rsidRPr="00C957FB">
        <w:t>9</w:t>
      </w:r>
      <w:r w:rsidRPr="00C957FB">
        <w:rPr>
          <w:rFonts w:hint="eastAsia"/>
        </w:rPr>
        <w:t>月</w:t>
      </w:r>
      <w:r w:rsidRPr="00C957FB">
        <w:t>13</w:t>
      </w:r>
      <w:r>
        <w:rPr>
          <w:rFonts w:hint="eastAsia"/>
        </w:rPr>
        <w:t>日。</w:t>
      </w:r>
    </w:p>
  </w:footnote>
  <w:footnote w:id="68">
    <w:p w14:paraId="2A8A635D" w14:textId="31CA42D7" w:rsidR="006944A4" w:rsidRPr="000870C2" w:rsidRDefault="006944A4" w:rsidP="00D25758">
      <w:pPr>
        <w:pStyle w:val="afa"/>
        <w:wordWrap w:val="0"/>
      </w:pPr>
      <w:r>
        <w:rPr>
          <w:rStyle w:val="affc"/>
        </w:rPr>
        <w:footnoteRef/>
      </w:r>
      <w:r>
        <w:t xml:space="preserve"> </w:t>
      </w:r>
      <w:r>
        <w:rPr>
          <w:rFonts w:hint="eastAsia"/>
        </w:rPr>
        <w:t>来源：</w:t>
      </w:r>
      <w:r w:rsidRPr="000870C2">
        <w:rPr>
          <w:rFonts w:hint="eastAsia"/>
        </w:rPr>
        <w:t>中国作家网，</w:t>
      </w:r>
      <w:r w:rsidRPr="000870C2">
        <w:rPr>
          <w:rFonts w:hint="eastAsia"/>
        </w:rPr>
        <w:t>http://www.chinawriter.com.cn/n1/</w:t>
      </w:r>
      <w:r>
        <w:rPr>
          <w:rFonts w:hint="eastAsia"/>
        </w:rPr>
        <w:t>2023/0116/c404023-32607584.html</w:t>
      </w:r>
      <w:r>
        <w:rPr>
          <w:rFonts w:hint="eastAsia"/>
        </w:rPr>
        <w:t>，</w:t>
      </w:r>
      <w:r w:rsidRPr="000870C2">
        <w:rPr>
          <w:rFonts w:hint="eastAsia"/>
        </w:rPr>
        <w:t>2023</w:t>
      </w:r>
      <w:r w:rsidRPr="000870C2">
        <w:rPr>
          <w:rFonts w:hint="eastAsia"/>
        </w:rPr>
        <w:t>年</w:t>
      </w:r>
      <w:r w:rsidRPr="000870C2">
        <w:rPr>
          <w:rFonts w:hint="eastAsia"/>
        </w:rPr>
        <w:t>1</w:t>
      </w:r>
      <w:r w:rsidRPr="000870C2">
        <w:rPr>
          <w:rFonts w:hint="eastAsia"/>
        </w:rPr>
        <w:t>月</w:t>
      </w:r>
      <w:r w:rsidRPr="000870C2">
        <w:rPr>
          <w:rFonts w:hint="eastAsia"/>
        </w:rPr>
        <w:t>16</w:t>
      </w:r>
      <w:r w:rsidRPr="000870C2">
        <w:rPr>
          <w:rFonts w:hint="eastAsia"/>
        </w:rPr>
        <w:t>日。</w:t>
      </w:r>
    </w:p>
  </w:footnote>
  <w:footnote w:id="69">
    <w:p w14:paraId="1A12B71C" w14:textId="77777777" w:rsidR="006944A4" w:rsidRPr="000870C2" w:rsidRDefault="006944A4">
      <w:pPr>
        <w:pStyle w:val="afa"/>
      </w:pPr>
      <w:r>
        <w:rPr>
          <w:rStyle w:val="affc"/>
        </w:rPr>
        <w:footnoteRef/>
      </w:r>
      <w:r>
        <w:t xml:space="preserve"> </w:t>
      </w:r>
      <w:r w:rsidRPr="000870C2">
        <w:rPr>
          <w:rFonts w:hint="eastAsia"/>
        </w:rPr>
        <w:t>聚合模式：指聚合平台将自身流量分发给所接入的</w:t>
      </w:r>
      <w:proofErr w:type="gramStart"/>
      <w:r w:rsidRPr="000870C2">
        <w:rPr>
          <w:rFonts w:hint="eastAsia"/>
        </w:rPr>
        <w:t>网约车平台</w:t>
      </w:r>
      <w:proofErr w:type="gramEnd"/>
      <w:r w:rsidRPr="000870C2">
        <w:rPr>
          <w:rFonts w:hint="eastAsia"/>
        </w:rPr>
        <w:t>，由获得分发的</w:t>
      </w:r>
      <w:proofErr w:type="gramStart"/>
      <w:r w:rsidRPr="000870C2">
        <w:rPr>
          <w:rFonts w:hint="eastAsia"/>
        </w:rPr>
        <w:t>网约车平台</w:t>
      </w:r>
      <w:proofErr w:type="gramEnd"/>
      <w:r w:rsidRPr="000870C2">
        <w:rPr>
          <w:rFonts w:hint="eastAsia"/>
        </w:rPr>
        <w:t>提供客运服务的运营模式。</w:t>
      </w:r>
    </w:p>
  </w:footnote>
  <w:footnote w:id="70">
    <w:p w14:paraId="5B077C38" w14:textId="77777777" w:rsidR="006944A4" w:rsidRPr="000870C2" w:rsidRDefault="006944A4">
      <w:pPr>
        <w:pStyle w:val="afa"/>
      </w:pPr>
      <w:r>
        <w:rPr>
          <w:rStyle w:val="affc"/>
        </w:rPr>
        <w:footnoteRef/>
      </w:r>
      <w:r>
        <w:t xml:space="preserve"> </w:t>
      </w:r>
      <w:r w:rsidRPr="000870C2">
        <w:rPr>
          <w:rFonts w:hint="eastAsia"/>
        </w:rPr>
        <w:t>自营模式：</w:t>
      </w:r>
      <w:proofErr w:type="gramStart"/>
      <w:r w:rsidRPr="000870C2">
        <w:rPr>
          <w:rFonts w:hint="eastAsia"/>
        </w:rPr>
        <w:t>指网约车</w:t>
      </w:r>
      <w:proofErr w:type="gramEnd"/>
      <w:r w:rsidRPr="000870C2">
        <w:rPr>
          <w:rFonts w:hint="eastAsia"/>
        </w:rPr>
        <w:t>出行平台自身提供客运服务的运营模式。</w:t>
      </w:r>
    </w:p>
  </w:footnote>
  <w:footnote w:id="71">
    <w:p w14:paraId="49356262" w14:textId="77777777" w:rsidR="006944A4" w:rsidRDefault="006944A4" w:rsidP="00D25758">
      <w:pPr>
        <w:pStyle w:val="afa"/>
        <w:wordWrap w:val="0"/>
        <w:spacing w:before="156"/>
        <w:rPr>
          <w:rFonts w:eastAsiaTheme="minorEastAsia"/>
        </w:rPr>
      </w:pPr>
      <w:r>
        <w:rPr>
          <w:rStyle w:val="affc"/>
        </w:rPr>
        <w:footnoteRef/>
      </w:r>
      <w:r>
        <w:rPr>
          <w:rFonts w:hint="eastAsia"/>
        </w:rPr>
        <w:t xml:space="preserve"> </w:t>
      </w:r>
      <w:r w:rsidRPr="00AF6F8C">
        <w:rPr>
          <w:rFonts w:hint="eastAsia"/>
        </w:rPr>
        <w:t>来源：京东集团</w:t>
      </w:r>
      <w:r w:rsidRPr="00AF6F8C">
        <w:rPr>
          <w:rFonts w:hint="eastAsia"/>
        </w:rPr>
        <w:t>2022</w:t>
      </w:r>
      <w:r w:rsidRPr="00AF6F8C">
        <w:rPr>
          <w:rFonts w:hint="eastAsia"/>
        </w:rPr>
        <w:t>年度第三季度业绩报告，</w:t>
      </w:r>
      <w:r w:rsidRPr="00AF6F8C">
        <w:rPr>
          <w:rFonts w:hint="eastAsia"/>
        </w:rPr>
        <w:t>https://ir.jd.com/system/files-encrypted/nasdaq_kms/assets/2022/11/18/18-19-23/JD.com%20Announces%20Third%20Quarter%202022%20Results.pdf</w:t>
      </w:r>
      <w:r w:rsidRPr="00AF6F8C">
        <w:rPr>
          <w:rFonts w:hint="eastAsia"/>
        </w:rPr>
        <w:t>，</w:t>
      </w:r>
      <w:r w:rsidRPr="00AF6F8C">
        <w:rPr>
          <w:rFonts w:hint="eastAsia"/>
        </w:rPr>
        <w:t>2022</w:t>
      </w:r>
      <w:r w:rsidRPr="00AF6F8C">
        <w:rPr>
          <w:rFonts w:hint="eastAsia"/>
        </w:rPr>
        <w:t>年</w:t>
      </w:r>
      <w:r w:rsidRPr="00AF6F8C">
        <w:rPr>
          <w:rFonts w:hint="eastAsia"/>
        </w:rPr>
        <w:t>11</w:t>
      </w:r>
      <w:r w:rsidRPr="00AF6F8C">
        <w:rPr>
          <w:rFonts w:hint="eastAsia"/>
        </w:rPr>
        <w:t>月</w:t>
      </w:r>
      <w:r w:rsidRPr="00AF6F8C">
        <w:rPr>
          <w:rFonts w:hint="eastAsia"/>
        </w:rPr>
        <w:t>18</w:t>
      </w:r>
      <w:r w:rsidRPr="00AF6F8C">
        <w:rPr>
          <w:rFonts w:hint="eastAsia"/>
        </w:rPr>
        <w:t>日。</w:t>
      </w:r>
    </w:p>
  </w:footnote>
  <w:footnote w:id="72">
    <w:p w14:paraId="4F74289D" w14:textId="27EBB55D" w:rsidR="006944A4" w:rsidRPr="003612C8" w:rsidRDefault="006944A4" w:rsidP="00D25758">
      <w:pPr>
        <w:pStyle w:val="afa"/>
        <w:wordWrap w:val="0"/>
      </w:pPr>
      <w:r>
        <w:rPr>
          <w:rStyle w:val="affc"/>
        </w:rPr>
        <w:footnoteRef/>
      </w:r>
      <w:r>
        <w:t xml:space="preserve"> </w:t>
      </w:r>
      <w:r>
        <w:rPr>
          <w:rFonts w:hint="eastAsia"/>
        </w:rPr>
        <w:t>较低频次：指</w:t>
      </w:r>
      <w:r>
        <w:t>线上健身</w:t>
      </w:r>
      <w:r w:rsidRPr="003612C8">
        <w:rPr>
          <w:rFonts w:hint="eastAsia"/>
        </w:rPr>
        <w:t>每月</w:t>
      </w:r>
      <w:r w:rsidRPr="003612C8">
        <w:rPr>
          <w:rFonts w:hint="eastAsia"/>
        </w:rPr>
        <w:t>1-3</w:t>
      </w:r>
      <w:r>
        <w:rPr>
          <w:rFonts w:hint="eastAsia"/>
        </w:rPr>
        <w:t>次。</w:t>
      </w:r>
    </w:p>
  </w:footnote>
  <w:footnote w:id="73">
    <w:p w14:paraId="52FEF0AE" w14:textId="104886B6" w:rsidR="006944A4" w:rsidRPr="003612C8" w:rsidRDefault="006944A4" w:rsidP="00D25758">
      <w:pPr>
        <w:pStyle w:val="afa"/>
        <w:wordWrap w:val="0"/>
      </w:pPr>
      <w:r>
        <w:rPr>
          <w:rStyle w:val="affc"/>
        </w:rPr>
        <w:footnoteRef/>
      </w:r>
      <w:r>
        <w:t xml:space="preserve"> </w:t>
      </w:r>
      <w:r w:rsidRPr="00F92EA7">
        <w:rPr>
          <w:rFonts w:hint="eastAsia"/>
        </w:rPr>
        <w:t>中频次</w:t>
      </w:r>
      <w:r>
        <w:rPr>
          <w:rFonts w:hint="eastAsia"/>
        </w:rPr>
        <w:t>：指线上</w:t>
      </w:r>
      <w:r>
        <w:t>健身</w:t>
      </w:r>
      <w:r w:rsidRPr="00F92EA7">
        <w:rPr>
          <w:rFonts w:hint="eastAsia"/>
        </w:rPr>
        <w:t>每周</w:t>
      </w:r>
      <w:r w:rsidRPr="00F92EA7">
        <w:rPr>
          <w:rFonts w:hint="eastAsia"/>
        </w:rPr>
        <w:t>1-3</w:t>
      </w:r>
      <w:r w:rsidRPr="00F92EA7">
        <w:rPr>
          <w:rFonts w:hint="eastAsia"/>
        </w:rPr>
        <w:t>次</w:t>
      </w:r>
      <w:r>
        <w:rPr>
          <w:rFonts w:hint="eastAsia"/>
        </w:rPr>
        <w:t>。</w:t>
      </w:r>
    </w:p>
  </w:footnote>
  <w:footnote w:id="74">
    <w:p w14:paraId="338E0E75" w14:textId="0F0FC6D6" w:rsidR="006944A4" w:rsidRPr="00F92EA7" w:rsidRDefault="006944A4" w:rsidP="00D25758">
      <w:pPr>
        <w:pStyle w:val="afa"/>
        <w:wordWrap w:val="0"/>
      </w:pPr>
      <w:r>
        <w:rPr>
          <w:rStyle w:val="affc"/>
        </w:rPr>
        <w:footnoteRef/>
      </w:r>
      <w:r>
        <w:t xml:space="preserve"> </w:t>
      </w:r>
      <w:r>
        <w:rPr>
          <w:rFonts w:hint="eastAsia"/>
        </w:rPr>
        <w:t>高频次</w:t>
      </w:r>
      <w:r>
        <w:t>：</w:t>
      </w:r>
      <w:r>
        <w:rPr>
          <w:rFonts w:hint="eastAsia"/>
        </w:rPr>
        <w:t>指</w:t>
      </w:r>
      <w:r>
        <w:t>线上健身</w:t>
      </w:r>
      <w:r w:rsidRPr="00F92EA7">
        <w:rPr>
          <w:rFonts w:hint="eastAsia"/>
        </w:rPr>
        <w:t>每周</w:t>
      </w:r>
      <w:r w:rsidRPr="00F92EA7">
        <w:rPr>
          <w:rFonts w:hint="eastAsia"/>
        </w:rPr>
        <w:t>4-6</w:t>
      </w:r>
      <w:r w:rsidRPr="00F92EA7">
        <w:rPr>
          <w:rFonts w:hint="eastAsia"/>
        </w:rPr>
        <w:t>次或更多</w:t>
      </w:r>
      <w:r>
        <w:rPr>
          <w:rFonts w:hint="eastAsia"/>
        </w:rPr>
        <w:t>。</w:t>
      </w:r>
    </w:p>
  </w:footnote>
  <w:footnote w:id="75">
    <w:p w14:paraId="200C34FA" w14:textId="77777777" w:rsidR="006944A4" w:rsidRDefault="006944A4" w:rsidP="00D25758">
      <w:pPr>
        <w:pStyle w:val="afa"/>
        <w:wordWrap w:val="0"/>
      </w:pPr>
      <w:r>
        <w:rPr>
          <w:rStyle w:val="affc"/>
        </w:rPr>
        <w:footnoteRef/>
      </w:r>
      <w:r>
        <w:t xml:space="preserve"> </w:t>
      </w:r>
      <w:r>
        <w:rPr>
          <w:rFonts w:hint="eastAsia"/>
        </w:rPr>
        <w:t>来源：国家体育总局，</w:t>
      </w:r>
      <w:r>
        <w:t>https://www.sport.gov.cn/n20001280/n20001265/n20067533/c24498439/content.html</w:t>
      </w:r>
      <w:r>
        <w:rPr>
          <w:rFonts w:hint="eastAsia"/>
        </w:rPr>
        <w:t>，</w:t>
      </w:r>
      <w:r>
        <w:t>2022</w:t>
      </w:r>
      <w:r>
        <w:rPr>
          <w:rFonts w:hint="eastAsia"/>
        </w:rPr>
        <w:t>年</w:t>
      </w:r>
      <w:r>
        <w:t>7</w:t>
      </w:r>
      <w:r>
        <w:rPr>
          <w:rFonts w:hint="eastAsia"/>
        </w:rPr>
        <w:t>月</w:t>
      </w:r>
      <w:r>
        <w:t>18</w:t>
      </w:r>
      <w:r>
        <w:rPr>
          <w:rFonts w:hint="eastAsia"/>
        </w:rPr>
        <w:t>日。</w:t>
      </w:r>
    </w:p>
  </w:footnote>
  <w:footnote w:id="76">
    <w:p w14:paraId="1797636B" w14:textId="77777777" w:rsidR="006944A4" w:rsidRPr="00B80138" w:rsidRDefault="006944A4" w:rsidP="00137CA2">
      <w:pPr>
        <w:pStyle w:val="afa"/>
        <w:wordWrap w:val="0"/>
      </w:pPr>
      <w:r>
        <w:rPr>
          <w:rStyle w:val="affc"/>
        </w:rPr>
        <w:footnoteRef/>
      </w:r>
      <w:r>
        <w:t xml:space="preserve"> </w:t>
      </w:r>
      <w:r>
        <w:rPr>
          <w:rFonts w:hint="eastAsia"/>
        </w:rPr>
        <w:t>互联</w:t>
      </w:r>
      <w:proofErr w:type="gramStart"/>
      <w:r>
        <w:rPr>
          <w:rFonts w:hint="eastAsia"/>
        </w:rPr>
        <w:t>网上市</w:t>
      </w:r>
      <w:proofErr w:type="gramEnd"/>
      <w:r>
        <w:rPr>
          <w:rFonts w:hint="eastAsia"/>
        </w:rPr>
        <w:t>企业：</w:t>
      </w:r>
      <w:r w:rsidRPr="00B80138">
        <w:rPr>
          <w:rFonts w:hint="eastAsia"/>
        </w:rPr>
        <w:t>指在沪深两市、香港以及美国上市的互联网业务营收比例达到</w:t>
      </w:r>
      <w:r w:rsidRPr="00B80138">
        <w:rPr>
          <w:rFonts w:hint="eastAsia"/>
        </w:rPr>
        <w:t>50%</w:t>
      </w:r>
      <w:r w:rsidRPr="00B80138">
        <w:rPr>
          <w:rFonts w:hint="eastAsia"/>
        </w:rPr>
        <w:t>以上的上市企业。其中，互联网业务包括互联网广告和网络营销、个人互联网增值服务、网络游戏、电子商务等。定义的标准同时参考其营收过程是否主要依赖互联网产品，包括移动互联网操作系统、移动互联网</w:t>
      </w:r>
      <w:r w:rsidRPr="00B80138">
        <w:rPr>
          <w:rFonts w:hint="eastAsia"/>
        </w:rPr>
        <w:t>App</w:t>
      </w:r>
      <w:r w:rsidRPr="00B80138">
        <w:rPr>
          <w:rFonts w:hint="eastAsia"/>
        </w:rPr>
        <w:t>和传统</w:t>
      </w:r>
      <w:r w:rsidRPr="00B80138">
        <w:rPr>
          <w:rFonts w:hint="eastAsia"/>
        </w:rPr>
        <w:t>PC</w:t>
      </w:r>
      <w:r w:rsidRPr="00B80138">
        <w:rPr>
          <w:rFonts w:hint="eastAsia"/>
        </w:rPr>
        <w:t>互联网网站等。</w:t>
      </w:r>
    </w:p>
  </w:footnote>
  <w:footnote w:id="77">
    <w:p w14:paraId="678D78E0" w14:textId="77777777" w:rsidR="006944A4" w:rsidRDefault="006944A4" w:rsidP="00B44339">
      <w:pPr>
        <w:pStyle w:val="afa"/>
      </w:pPr>
      <w:r>
        <w:rPr>
          <w:rStyle w:val="affc"/>
        </w:rPr>
        <w:footnoteRef/>
      </w:r>
      <w:r>
        <w:t xml:space="preserve"> </w:t>
      </w:r>
      <w:r>
        <w:rPr>
          <w:rFonts w:hint="eastAsia"/>
        </w:rPr>
        <w:t>该数据含二次上市企业，为未去重数据。</w:t>
      </w:r>
    </w:p>
  </w:footnote>
  <w:footnote w:id="78">
    <w:p w14:paraId="1D87C9AC" w14:textId="76CFFC10" w:rsidR="006944A4" w:rsidRDefault="006944A4" w:rsidP="00707088">
      <w:pPr>
        <w:pStyle w:val="afa"/>
        <w:wordWrap w:val="0"/>
      </w:pPr>
      <w:r>
        <w:rPr>
          <w:rStyle w:val="affc"/>
        </w:rPr>
        <w:footnoteRef/>
      </w:r>
      <w:r>
        <w:rPr>
          <w:rFonts w:hint="eastAsia"/>
        </w:rPr>
        <w:t xml:space="preserve"> </w:t>
      </w:r>
      <w:r>
        <w:rPr>
          <w:rFonts w:hint="eastAsia"/>
        </w:rPr>
        <w:t>互联网</w:t>
      </w:r>
      <w:r>
        <w:t>相关领域：</w:t>
      </w:r>
      <w:r>
        <w:rPr>
          <w:rFonts w:hint="eastAsia"/>
        </w:rPr>
        <w:t>本报告中的互联网相关领域包括企业服务、工业互联网及网络设备制造、电商零售、智能硬件、智慧交通、互联网文体娱乐及传媒、元宇宙、智慧物流、互联网医疗、互联网金融、本地生活服务、工具软件、在线教育，以及互联网农业、互联网房地产等。数据根据网络披露的投融资事件公开资料整理测算，并剔除了金额超过</w:t>
      </w:r>
      <w:r>
        <w:rPr>
          <w:rFonts w:hint="eastAsia"/>
        </w:rPr>
        <w:t>100</w:t>
      </w:r>
      <w:r>
        <w:rPr>
          <w:rFonts w:hint="eastAsia"/>
        </w:rPr>
        <w:t>亿人民币的投融资事件。</w:t>
      </w:r>
    </w:p>
  </w:footnote>
  <w:footnote w:id="79">
    <w:p w14:paraId="0C58F155" w14:textId="77777777" w:rsidR="006944A4" w:rsidRDefault="006944A4" w:rsidP="00D331B5">
      <w:pPr>
        <w:pStyle w:val="afa"/>
      </w:pPr>
      <w:r>
        <w:rPr>
          <w:rStyle w:val="affc"/>
        </w:rPr>
        <w:footnoteRef/>
      </w:r>
      <w:r>
        <w:t xml:space="preserve"> </w:t>
      </w:r>
      <w:r>
        <w:rPr>
          <w:rFonts w:hint="eastAsia"/>
        </w:rPr>
        <w:t>本报告中的早期投融资事件指</w:t>
      </w:r>
      <w:r>
        <w:rPr>
          <w:rFonts w:hint="eastAsia"/>
          <w:color w:val="000000" w:themeColor="text1"/>
          <w:spacing w:val="2"/>
          <w:szCs w:val="21"/>
        </w:rPr>
        <w:t>种子轮、天使轮及</w:t>
      </w:r>
      <w:r>
        <w:rPr>
          <w:color w:val="000000" w:themeColor="text1"/>
          <w:spacing w:val="2"/>
          <w:szCs w:val="21"/>
        </w:rPr>
        <w:t>A</w:t>
      </w:r>
      <w:r>
        <w:rPr>
          <w:rFonts w:hint="eastAsia"/>
          <w:color w:val="000000" w:themeColor="text1"/>
          <w:spacing w:val="2"/>
          <w:szCs w:val="21"/>
        </w:rPr>
        <w:t>轮的</w:t>
      </w:r>
      <w:r>
        <w:rPr>
          <w:rFonts w:hint="eastAsia"/>
        </w:rPr>
        <w:t>投融资事件</w:t>
      </w:r>
      <w:r>
        <w:rPr>
          <w:rFonts w:hint="eastAsia"/>
          <w:color w:val="000000" w:themeColor="text1"/>
          <w:spacing w:val="2"/>
          <w:szCs w:val="21"/>
        </w:rPr>
        <w:t>。</w:t>
      </w:r>
    </w:p>
  </w:footnote>
  <w:footnote w:id="80">
    <w:p w14:paraId="4B2F061F" w14:textId="77777777" w:rsidR="006944A4" w:rsidRDefault="006944A4" w:rsidP="00D331B5">
      <w:pPr>
        <w:pStyle w:val="afa"/>
      </w:pPr>
      <w:r>
        <w:rPr>
          <w:rStyle w:val="affc"/>
        </w:rPr>
        <w:footnoteRef/>
      </w:r>
      <w:r>
        <w:t xml:space="preserve"> </w:t>
      </w:r>
      <w:r>
        <w:rPr>
          <w:rFonts w:hint="eastAsia"/>
        </w:rPr>
        <w:t>本报告中的高额投融资事件</w:t>
      </w:r>
      <w:proofErr w:type="gramStart"/>
      <w:r>
        <w:rPr>
          <w:rFonts w:hint="eastAsia"/>
        </w:rPr>
        <w:t>指</w:t>
      </w:r>
      <w:r>
        <w:rPr>
          <w:rFonts w:hint="eastAsia"/>
          <w:color w:val="000000" w:themeColor="text1"/>
          <w:spacing w:val="2"/>
          <w:szCs w:val="21"/>
        </w:rPr>
        <w:t>金额</w:t>
      </w:r>
      <w:proofErr w:type="gramEnd"/>
      <w:r>
        <w:rPr>
          <w:rFonts w:hint="eastAsia"/>
          <w:color w:val="000000" w:themeColor="text1"/>
          <w:spacing w:val="2"/>
          <w:szCs w:val="21"/>
        </w:rPr>
        <w:t>数超过</w:t>
      </w:r>
      <w:r>
        <w:rPr>
          <w:color w:val="000000" w:themeColor="text1"/>
          <w:spacing w:val="2"/>
          <w:szCs w:val="21"/>
        </w:rPr>
        <w:t>10</w:t>
      </w:r>
      <w:r>
        <w:rPr>
          <w:rFonts w:hint="eastAsia"/>
          <w:color w:val="000000" w:themeColor="text1"/>
          <w:spacing w:val="2"/>
          <w:szCs w:val="21"/>
        </w:rPr>
        <w:t>亿人民币，但不超过</w:t>
      </w:r>
      <w:r>
        <w:rPr>
          <w:rFonts w:hint="eastAsia"/>
          <w:color w:val="000000" w:themeColor="text1"/>
          <w:spacing w:val="2"/>
          <w:szCs w:val="21"/>
        </w:rPr>
        <w:t>100</w:t>
      </w:r>
      <w:r>
        <w:rPr>
          <w:rFonts w:hint="eastAsia"/>
          <w:color w:val="000000" w:themeColor="text1"/>
          <w:spacing w:val="2"/>
          <w:szCs w:val="21"/>
        </w:rPr>
        <w:t>亿人民币</w:t>
      </w:r>
      <w:r>
        <w:rPr>
          <w:rFonts w:hint="eastAsia"/>
        </w:rPr>
        <w:t>的投融资事件</w:t>
      </w:r>
      <w:r>
        <w:rPr>
          <w:rFonts w:hint="eastAsia"/>
          <w:color w:val="000000" w:themeColor="text1"/>
          <w:spacing w:val="2"/>
          <w:szCs w:val="21"/>
        </w:rPr>
        <w:t>。</w:t>
      </w:r>
    </w:p>
  </w:footnote>
  <w:footnote w:id="81">
    <w:p w14:paraId="4E76C9AF" w14:textId="77777777" w:rsidR="006944A4" w:rsidRDefault="006944A4" w:rsidP="00B239C1">
      <w:pPr>
        <w:pStyle w:val="afa"/>
        <w:wordWrap w:val="0"/>
      </w:pPr>
      <w:r>
        <w:rPr>
          <w:rStyle w:val="affc"/>
        </w:rPr>
        <w:footnoteRef/>
      </w:r>
      <w:r>
        <w:t xml:space="preserve"> </w:t>
      </w:r>
      <w:r>
        <w:rPr>
          <w:rFonts w:hint="eastAsia"/>
        </w:rPr>
        <w:t>来源：中国政府网，</w:t>
      </w:r>
      <w:r>
        <w:rPr>
          <w:rFonts w:hint="eastAsia"/>
        </w:rPr>
        <w:t>http://www.gov.cn/zhengce/2022-12/14/content_5732067.htm</w:t>
      </w:r>
      <w:r>
        <w:rPr>
          <w:rFonts w:hint="eastAsia"/>
        </w:rPr>
        <w:t>，</w:t>
      </w:r>
      <w:r>
        <w:rPr>
          <w:rFonts w:hint="eastAsia"/>
        </w:rPr>
        <w:t>2022</w:t>
      </w:r>
      <w:r>
        <w:rPr>
          <w:rFonts w:hint="eastAsia"/>
        </w:rPr>
        <w:t>年</w:t>
      </w:r>
      <w:r>
        <w:rPr>
          <w:rFonts w:hint="eastAsia"/>
        </w:rPr>
        <w:t>12</w:t>
      </w:r>
      <w:r>
        <w:rPr>
          <w:rFonts w:hint="eastAsia"/>
        </w:rPr>
        <w:t>月</w:t>
      </w:r>
      <w:r>
        <w:rPr>
          <w:rFonts w:hint="eastAsia"/>
        </w:rPr>
        <w:t>14</w:t>
      </w:r>
      <w:r>
        <w:rPr>
          <w:rFonts w:hint="eastAsia"/>
        </w:rPr>
        <w:t>日。</w:t>
      </w:r>
    </w:p>
  </w:footnote>
  <w:footnote w:id="82">
    <w:p w14:paraId="3E242C1F" w14:textId="216A0F9E" w:rsidR="006944A4" w:rsidRDefault="006944A4" w:rsidP="00B239C1">
      <w:pPr>
        <w:pStyle w:val="afa"/>
        <w:wordWrap w:val="0"/>
      </w:pPr>
      <w:r>
        <w:rPr>
          <w:rStyle w:val="affc"/>
        </w:rPr>
        <w:footnoteRef/>
      </w:r>
      <w:r>
        <w:t xml:space="preserve"> </w:t>
      </w:r>
      <w:r>
        <w:rPr>
          <w:rFonts w:hint="eastAsia"/>
        </w:rPr>
        <w:t>来源：中国政府网，</w:t>
      </w:r>
      <w:r w:rsidRPr="001B2090">
        <w:t>http://www.gov.cn/xinwen/2023-01/19/content_5737929.htm</w:t>
      </w:r>
      <w:r w:rsidRPr="001B2090">
        <w:rPr>
          <w:rFonts w:hint="eastAsia"/>
        </w:rPr>
        <w:t>，</w:t>
      </w:r>
      <w:r w:rsidRPr="001B2090">
        <w:rPr>
          <w:rFonts w:hint="eastAsia"/>
        </w:rPr>
        <w:t>2023</w:t>
      </w:r>
      <w:r w:rsidRPr="001B2090">
        <w:rPr>
          <w:rFonts w:hint="eastAsia"/>
        </w:rPr>
        <w:t>年</w:t>
      </w:r>
      <w:r w:rsidRPr="001B2090">
        <w:rPr>
          <w:rFonts w:hint="eastAsia"/>
        </w:rPr>
        <w:t>1</w:t>
      </w:r>
      <w:r w:rsidRPr="001B2090">
        <w:rPr>
          <w:rFonts w:hint="eastAsia"/>
        </w:rPr>
        <w:t>月</w:t>
      </w:r>
      <w:r w:rsidRPr="001B2090">
        <w:rPr>
          <w:rFonts w:hint="eastAsia"/>
        </w:rPr>
        <w:t>19</w:t>
      </w:r>
      <w:r>
        <w:rPr>
          <w:rFonts w:hint="eastAsia"/>
        </w:rPr>
        <w:t>日。</w:t>
      </w:r>
    </w:p>
  </w:footnote>
  <w:footnote w:id="83">
    <w:p w14:paraId="0CBD6A2C" w14:textId="54E74986" w:rsidR="006944A4" w:rsidRDefault="006944A4" w:rsidP="00B239C1">
      <w:pPr>
        <w:pStyle w:val="afa"/>
        <w:wordWrap w:val="0"/>
      </w:pPr>
      <w:r>
        <w:rPr>
          <w:rStyle w:val="affc"/>
        </w:rPr>
        <w:footnoteRef/>
      </w:r>
      <w:r>
        <w:t xml:space="preserve"> </w:t>
      </w:r>
      <w:r>
        <w:rPr>
          <w:rFonts w:hint="eastAsia"/>
        </w:rPr>
        <w:t>来源：中国工业互联网研究院《中国工业互联网产业经济发展白皮书（</w:t>
      </w:r>
      <w:r>
        <w:rPr>
          <w:rFonts w:hint="eastAsia"/>
        </w:rPr>
        <w:t>2022</w:t>
      </w:r>
      <w:r>
        <w:rPr>
          <w:rFonts w:hint="eastAsia"/>
        </w:rPr>
        <w:t>年）》，</w:t>
      </w:r>
      <w:r>
        <w:rPr>
          <w:rFonts w:hint="eastAsia"/>
        </w:rPr>
        <w:t>2022</w:t>
      </w:r>
      <w:r>
        <w:rPr>
          <w:rFonts w:hint="eastAsia"/>
        </w:rPr>
        <w:t>年</w:t>
      </w:r>
      <w:r>
        <w:rPr>
          <w:rFonts w:hint="eastAsia"/>
        </w:rPr>
        <w:t>11</w:t>
      </w:r>
      <w:r>
        <w:rPr>
          <w:rFonts w:hint="eastAsia"/>
        </w:rPr>
        <w:t>月。</w:t>
      </w:r>
    </w:p>
  </w:footnote>
  <w:footnote w:id="84">
    <w:p w14:paraId="599EC358" w14:textId="77777777" w:rsidR="006944A4" w:rsidRDefault="006944A4" w:rsidP="00B239C1">
      <w:pPr>
        <w:pStyle w:val="afa"/>
        <w:wordWrap w:val="0"/>
      </w:pPr>
      <w:r>
        <w:rPr>
          <w:rStyle w:val="affc"/>
        </w:rPr>
        <w:footnoteRef/>
      </w:r>
      <w:r>
        <w:t xml:space="preserve"> </w:t>
      </w:r>
      <w:r>
        <w:rPr>
          <w:rFonts w:hint="eastAsia"/>
        </w:rPr>
        <w:t>来源：中国政府网，</w:t>
      </w:r>
      <w:r w:rsidRPr="001B2090">
        <w:t>http://www.gov.cn/xinwen/2023-01/19/content_5737929.htm</w:t>
      </w:r>
      <w:r w:rsidRPr="001B2090">
        <w:rPr>
          <w:rFonts w:hint="eastAsia"/>
        </w:rPr>
        <w:t>，</w:t>
      </w:r>
      <w:r w:rsidRPr="001B2090">
        <w:rPr>
          <w:rFonts w:hint="eastAsia"/>
        </w:rPr>
        <w:t>2023</w:t>
      </w:r>
      <w:r w:rsidRPr="001B2090">
        <w:rPr>
          <w:rFonts w:hint="eastAsia"/>
        </w:rPr>
        <w:t>年</w:t>
      </w:r>
      <w:r w:rsidRPr="001B2090">
        <w:rPr>
          <w:rFonts w:hint="eastAsia"/>
        </w:rPr>
        <w:t>1</w:t>
      </w:r>
      <w:r w:rsidRPr="001B2090">
        <w:rPr>
          <w:rFonts w:hint="eastAsia"/>
        </w:rPr>
        <w:t>月</w:t>
      </w:r>
      <w:r w:rsidRPr="001B2090">
        <w:rPr>
          <w:rFonts w:hint="eastAsia"/>
        </w:rPr>
        <w:t>19</w:t>
      </w:r>
      <w:r>
        <w:rPr>
          <w:rFonts w:hint="eastAsia"/>
        </w:rPr>
        <w:t>日。</w:t>
      </w:r>
    </w:p>
  </w:footnote>
  <w:footnote w:id="85">
    <w:p w14:paraId="3AB8EB00" w14:textId="77777777" w:rsidR="006944A4" w:rsidRPr="001E1AFC" w:rsidRDefault="006944A4" w:rsidP="00D25758">
      <w:pPr>
        <w:pStyle w:val="afa"/>
        <w:wordWrap w:val="0"/>
      </w:pPr>
      <w:r>
        <w:rPr>
          <w:rStyle w:val="affc"/>
        </w:rPr>
        <w:footnoteRef/>
      </w:r>
      <w:r>
        <w:t xml:space="preserve"> </w:t>
      </w:r>
      <w:r>
        <w:rPr>
          <w:rFonts w:hint="eastAsia"/>
        </w:rPr>
        <w:t>长三角三省一市：</w:t>
      </w:r>
      <w:r w:rsidRPr="001E1AFC">
        <w:rPr>
          <w:rFonts w:hint="eastAsia"/>
        </w:rPr>
        <w:t>指长三角地区的江苏省、浙江省、安徽省以及上海市</w:t>
      </w:r>
      <w:r>
        <w:rPr>
          <w:rFonts w:hint="eastAsia"/>
        </w:rPr>
        <w:t>。</w:t>
      </w:r>
    </w:p>
  </w:footnote>
  <w:footnote w:id="86">
    <w:p w14:paraId="186967A5" w14:textId="77777777" w:rsidR="006944A4" w:rsidRPr="005A3AA0" w:rsidRDefault="006944A4" w:rsidP="00BD519B">
      <w:pPr>
        <w:pStyle w:val="afa"/>
        <w:wordWrap w:val="0"/>
      </w:pPr>
      <w:r>
        <w:rPr>
          <w:rStyle w:val="affc"/>
        </w:rPr>
        <w:footnoteRef/>
      </w:r>
      <w:r>
        <w:t xml:space="preserve"> </w:t>
      </w:r>
      <w:r>
        <w:rPr>
          <w:rFonts w:hint="eastAsia"/>
        </w:rPr>
        <w:t>来源：河北省工业和信息化厅，</w:t>
      </w:r>
      <w:r w:rsidRPr="005A3AA0">
        <w:t>http://gxt.hebei.gov.cn/hbgyhxxht/xwzx32/stdt65/909439/index.html</w:t>
      </w:r>
      <w:r w:rsidRPr="005A3AA0">
        <w:rPr>
          <w:rFonts w:hint="eastAsia"/>
        </w:rPr>
        <w:t>，</w:t>
      </w:r>
      <w:r w:rsidRPr="005A3AA0">
        <w:rPr>
          <w:rFonts w:hint="eastAsia"/>
        </w:rPr>
        <w:t>2022</w:t>
      </w:r>
      <w:r w:rsidRPr="005A3AA0">
        <w:rPr>
          <w:rFonts w:hint="eastAsia"/>
        </w:rPr>
        <w:t>年</w:t>
      </w:r>
      <w:r w:rsidRPr="005A3AA0">
        <w:rPr>
          <w:rFonts w:hint="eastAsia"/>
        </w:rPr>
        <w:t>7</w:t>
      </w:r>
      <w:r w:rsidRPr="005A3AA0">
        <w:rPr>
          <w:rFonts w:hint="eastAsia"/>
        </w:rPr>
        <w:t>月</w:t>
      </w:r>
      <w:r>
        <w:rPr>
          <w:rFonts w:hint="eastAsia"/>
        </w:rPr>
        <w:t>2</w:t>
      </w:r>
      <w:r w:rsidRPr="005A3AA0">
        <w:rPr>
          <w:rFonts w:hint="eastAsia"/>
        </w:rPr>
        <w:t>6</w:t>
      </w:r>
      <w:r>
        <w:rPr>
          <w:rFonts w:hint="eastAsia"/>
        </w:rPr>
        <w:t>日。</w:t>
      </w:r>
    </w:p>
  </w:footnote>
  <w:footnote w:id="87">
    <w:p w14:paraId="49CF2388" w14:textId="77777777" w:rsidR="006944A4" w:rsidRDefault="006944A4" w:rsidP="00D25758">
      <w:pPr>
        <w:pStyle w:val="afa"/>
        <w:wordWrap w:val="0"/>
      </w:pPr>
      <w:r>
        <w:rPr>
          <w:rStyle w:val="affc"/>
        </w:rPr>
        <w:footnoteRef/>
      </w:r>
      <w:r>
        <w:t xml:space="preserve"> </w:t>
      </w:r>
      <w:r>
        <w:rPr>
          <w:rFonts w:hint="eastAsia"/>
        </w:rPr>
        <w:t>来源：上海市经济和信息化委员会，</w:t>
      </w:r>
      <w:r>
        <w:t>http://sheitc.sh.gov.cn/zxxx/20221009/acf988a965c241ef8248f943268a1c9d.html</w:t>
      </w:r>
      <w:r>
        <w:t>，</w:t>
      </w:r>
      <w:r>
        <w:t>2022</w:t>
      </w:r>
      <w:r>
        <w:rPr>
          <w:rFonts w:hint="eastAsia"/>
        </w:rPr>
        <w:t>年</w:t>
      </w:r>
      <w:r>
        <w:rPr>
          <w:rFonts w:hint="eastAsia"/>
        </w:rPr>
        <w:t>10</w:t>
      </w:r>
      <w:r>
        <w:rPr>
          <w:rFonts w:hint="eastAsia"/>
        </w:rPr>
        <w:t>月</w:t>
      </w:r>
      <w:r>
        <w:rPr>
          <w:rFonts w:hint="eastAsia"/>
        </w:rPr>
        <w:t>9</w:t>
      </w:r>
      <w:r>
        <w:rPr>
          <w:rFonts w:hint="eastAsia"/>
        </w:rPr>
        <w:t>日。</w:t>
      </w:r>
    </w:p>
  </w:footnote>
  <w:footnote w:id="88">
    <w:p w14:paraId="2A92F339" w14:textId="77777777" w:rsidR="006944A4" w:rsidRDefault="006944A4" w:rsidP="00D25758">
      <w:pPr>
        <w:pStyle w:val="afa"/>
        <w:wordWrap w:val="0"/>
      </w:pPr>
      <w:r>
        <w:rPr>
          <w:rStyle w:val="affc"/>
        </w:rPr>
        <w:footnoteRef/>
      </w:r>
      <w:r>
        <w:t xml:space="preserve"> </w:t>
      </w:r>
      <w:r>
        <w:rPr>
          <w:rFonts w:hint="eastAsia"/>
        </w:rPr>
        <w:t>来源：四川省经济和信息化厅，</w:t>
      </w:r>
      <w:r>
        <w:t>https://jxt.sc.gov.cn//scjxt/jxtz/2022/4/27/8571fc22a69e40ddb303b87e72122807.shtml</w:t>
      </w:r>
      <w:r>
        <w:rPr>
          <w:rFonts w:hint="eastAsia"/>
        </w:rPr>
        <w:t>，</w:t>
      </w:r>
      <w:r>
        <w:rPr>
          <w:rFonts w:hint="eastAsia"/>
        </w:rPr>
        <w:t>2022</w:t>
      </w:r>
      <w:r>
        <w:rPr>
          <w:rFonts w:hint="eastAsia"/>
        </w:rPr>
        <w:t>年</w:t>
      </w:r>
      <w:r>
        <w:rPr>
          <w:rFonts w:hint="eastAsia"/>
        </w:rPr>
        <w:t>4</w:t>
      </w:r>
      <w:r>
        <w:rPr>
          <w:rFonts w:hint="eastAsia"/>
        </w:rPr>
        <w:t>月</w:t>
      </w:r>
      <w:r>
        <w:rPr>
          <w:rFonts w:hint="eastAsia"/>
        </w:rPr>
        <w:t>27</w:t>
      </w:r>
      <w:r>
        <w:rPr>
          <w:rFonts w:hint="eastAsia"/>
        </w:rPr>
        <w:t>日。</w:t>
      </w:r>
    </w:p>
  </w:footnote>
  <w:footnote w:id="89">
    <w:p w14:paraId="62472B13" w14:textId="0650C6FA" w:rsidR="006944A4" w:rsidRPr="007F0C1A" w:rsidRDefault="006944A4" w:rsidP="00D25758">
      <w:pPr>
        <w:pStyle w:val="afa"/>
        <w:wordWrap w:val="0"/>
      </w:pPr>
      <w:r>
        <w:rPr>
          <w:rStyle w:val="affc"/>
        </w:rPr>
        <w:footnoteRef/>
      </w:r>
      <w:r>
        <w:t xml:space="preserve"> 5G+</w:t>
      </w:r>
      <w:r>
        <w:rPr>
          <w:rFonts w:hint="eastAsia"/>
        </w:rPr>
        <w:t>工业互联网</w:t>
      </w:r>
      <w:r>
        <w:t>应用</w:t>
      </w:r>
      <w:r>
        <w:rPr>
          <w:rFonts w:hint="eastAsia"/>
        </w:rPr>
        <w:t>：</w:t>
      </w:r>
      <w:r>
        <w:t>来源于</w:t>
      </w:r>
      <w:r>
        <w:rPr>
          <w:rFonts w:hint="eastAsia"/>
        </w:rPr>
        <w:t>工业</w:t>
      </w:r>
      <w:r>
        <w:t>和信息化部第二批</w:t>
      </w:r>
      <w:r w:rsidRPr="007F0C1A">
        <w:rPr>
          <w:rFonts w:hint="eastAsia"/>
        </w:rPr>
        <w:t>“</w:t>
      </w:r>
      <w:r w:rsidRPr="007F0C1A">
        <w:rPr>
          <w:rFonts w:hint="eastAsia"/>
        </w:rPr>
        <w:t>5G+</w:t>
      </w:r>
      <w:r w:rsidRPr="007F0C1A">
        <w:rPr>
          <w:rFonts w:hint="eastAsia"/>
        </w:rPr>
        <w:t>工业互联网”十个典型应用场景和五个重点行业实践</w:t>
      </w:r>
      <w:r>
        <w:rPr>
          <w:rFonts w:hint="eastAsia"/>
        </w:rPr>
        <w:t>、各地经信</w:t>
      </w:r>
      <w:r>
        <w:t>部门</w:t>
      </w:r>
      <w:r>
        <w:rPr>
          <w:rFonts w:hint="eastAsia"/>
        </w:rPr>
        <w:t>官网、电信运营商标杆案例</w:t>
      </w:r>
      <w:r>
        <w:t>等。</w:t>
      </w:r>
    </w:p>
  </w:footnote>
  <w:footnote w:id="90">
    <w:p w14:paraId="62898AE0" w14:textId="77777777" w:rsidR="006944A4" w:rsidRDefault="006944A4" w:rsidP="00D25758">
      <w:pPr>
        <w:pStyle w:val="afa"/>
        <w:wordWrap w:val="0"/>
      </w:pPr>
      <w:r>
        <w:rPr>
          <w:rStyle w:val="affc"/>
        </w:rPr>
        <w:footnoteRef/>
      </w:r>
      <w:r>
        <w:t xml:space="preserve"> </w:t>
      </w:r>
      <w:r>
        <w:rPr>
          <w:rFonts w:hint="eastAsia"/>
        </w:rPr>
        <w:t>来源：工业和信息化部，</w:t>
      </w:r>
      <w:r>
        <w:rPr>
          <w:rFonts w:hint="eastAsia"/>
        </w:rPr>
        <w:t>https://www.miit.gov.cn/xwdt/gxdt/ldhd/art/2022/art_6970ff573ac74f969b7530c40a5c1c6e.html</w:t>
      </w:r>
      <w:r>
        <w:rPr>
          <w:rFonts w:hint="eastAsia"/>
        </w:rPr>
        <w:t>，</w:t>
      </w:r>
      <w:r>
        <w:rPr>
          <w:rFonts w:hint="eastAsia"/>
        </w:rPr>
        <w:t>2022</w:t>
      </w:r>
      <w:r>
        <w:rPr>
          <w:rFonts w:hint="eastAsia"/>
        </w:rPr>
        <w:t>年</w:t>
      </w:r>
      <w:r>
        <w:rPr>
          <w:rFonts w:hint="eastAsia"/>
        </w:rPr>
        <w:t>11</w:t>
      </w:r>
      <w:r>
        <w:rPr>
          <w:rFonts w:hint="eastAsia"/>
        </w:rPr>
        <w:t>月</w:t>
      </w:r>
      <w:r>
        <w:rPr>
          <w:rFonts w:hint="eastAsia"/>
        </w:rPr>
        <w:t>20</w:t>
      </w:r>
      <w:r>
        <w:rPr>
          <w:rFonts w:hint="eastAsia"/>
        </w:rPr>
        <w:t>日。</w:t>
      </w:r>
    </w:p>
  </w:footnote>
  <w:footnote w:id="91">
    <w:p w14:paraId="51A1A3EB" w14:textId="77777777" w:rsidR="006944A4" w:rsidRPr="00A126E3" w:rsidRDefault="006944A4" w:rsidP="00707088">
      <w:pPr>
        <w:pStyle w:val="afa"/>
        <w:wordWrap w:val="0"/>
      </w:pPr>
      <w:r>
        <w:rPr>
          <w:rStyle w:val="affc"/>
        </w:rPr>
        <w:footnoteRef/>
      </w:r>
      <w:r>
        <w:t xml:space="preserve"> </w:t>
      </w:r>
      <w:r>
        <w:rPr>
          <w:rFonts w:hint="eastAsia"/>
        </w:rPr>
        <w:t>VOC</w:t>
      </w:r>
      <w:r>
        <w:rPr>
          <w:rFonts w:hint="eastAsia"/>
        </w:rPr>
        <w:t>：</w:t>
      </w:r>
      <w:r w:rsidRPr="00A126E3">
        <w:rPr>
          <w:rFonts w:hint="eastAsia"/>
        </w:rPr>
        <w:t>指</w:t>
      </w:r>
      <w:r w:rsidRPr="00A126E3">
        <w:rPr>
          <w:rFonts w:hint="eastAsia"/>
        </w:rPr>
        <w:t>Volatile Organic Compounds</w:t>
      </w:r>
      <w:r w:rsidRPr="00A126E3">
        <w:rPr>
          <w:rFonts w:hint="eastAsia"/>
        </w:rPr>
        <w:t>，即挥发性有机化合物。</w:t>
      </w:r>
    </w:p>
  </w:footnote>
  <w:footnote w:id="92">
    <w:p w14:paraId="411A4178" w14:textId="77777777" w:rsidR="006944A4" w:rsidRDefault="006944A4" w:rsidP="00707088">
      <w:pPr>
        <w:pStyle w:val="afa"/>
        <w:wordWrap w:val="0"/>
      </w:pPr>
      <w:r>
        <w:rPr>
          <w:rStyle w:val="affc"/>
        </w:rPr>
        <w:footnoteRef/>
      </w:r>
      <w:r>
        <w:t xml:space="preserve"> </w:t>
      </w:r>
      <w:r>
        <w:rPr>
          <w:rFonts w:hint="eastAsia"/>
        </w:rPr>
        <w:t>MEC</w:t>
      </w:r>
      <w:r>
        <w:rPr>
          <w:rFonts w:hint="eastAsia"/>
        </w:rPr>
        <w:t>：指</w:t>
      </w:r>
      <w:r>
        <w:rPr>
          <w:rFonts w:hint="eastAsia"/>
        </w:rPr>
        <w:t>Mobile Edge Computing</w:t>
      </w:r>
      <w:r>
        <w:rPr>
          <w:rFonts w:hint="eastAsia"/>
        </w:rPr>
        <w:t>，即移动边缘计算。</w:t>
      </w:r>
    </w:p>
  </w:footnote>
  <w:footnote w:id="93">
    <w:p w14:paraId="274E5CEE" w14:textId="77777777" w:rsidR="006944A4" w:rsidRDefault="006944A4" w:rsidP="00707088">
      <w:pPr>
        <w:pStyle w:val="afa"/>
        <w:wordWrap w:val="0"/>
      </w:pPr>
      <w:r>
        <w:rPr>
          <w:rStyle w:val="affc"/>
        </w:rPr>
        <w:footnoteRef/>
      </w:r>
      <w:r>
        <w:t xml:space="preserve"> </w:t>
      </w:r>
      <w:r>
        <w:rPr>
          <w:rFonts w:hint="eastAsia"/>
        </w:rPr>
        <w:t>AGV</w:t>
      </w:r>
      <w:r>
        <w:rPr>
          <w:rFonts w:hint="eastAsia"/>
        </w:rPr>
        <w:t>：指</w:t>
      </w:r>
      <w:r>
        <w:rPr>
          <w:rFonts w:hint="eastAsia"/>
        </w:rPr>
        <w:t>Automated Guided Vehicle</w:t>
      </w:r>
      <w:r>
        <w:rPr>
          <w:rFonts w:hint="eastAsia"/>
        </w:rPr>
        <w:t>，即装备有电磁或光学等自动导航装置，能够</w:t>
      </w:r>
      <w:proofErr w:type="gramStart"/>
      <w:r>
        <w:rPr>
          <w:rFonts w:hint="eastAsia"/>
        </w:rPr>
        <w:t>沿规定</w:t>
      </w:r>
      <w:proofErr w:type="gramEnd"/>
      <w:r>
        <w:rPr>
          <w:rFonts w:hint="eastAsia"/>
        </w:rPr>
        <w:t>的导航路径行驶，具有安全保护以及各种移</w:t>
      </w:r>
      <w:proofErr w:type="gramStart"/>
      <w:r>
        <w:rPr>
          <w:rFonts w:hint="eastAsia"/>
        </w:rPr>
        <w:t>载功能</w:t>
      </w:r>
      <w:proofErr w:type="gramEnd"/>
      <w:r>
        <w:rPr>
          <w:rFonts w:hint="eastAsia"/>
        </w:rPr>
        <w:t>的运输车。</w:t>
      </w:r>
    </w:p>
  </w:footnote>
  <w:footnote w:id="94">
    <w:p w14:paraId="044FE31E" w14:textId="40F161BF" w:rsidR="006944A4" w:rsidRDefault="006944A4" w:rsidP="00707088">
      <w:pPr>
        <w:pStyle w:val="afa"/>
        <w:wordWrap w:val="0"/>
      </w:pPr>
      <w:r>
        <w:rPr>
          <w:rStyle w:val="affc"/>
        </w:rPr>
        <w:footnoteRef/>
      </w:r>
      <w:r>
        <w:t xml:space="preserve"> </w:t>
      </w:r>
      <w:proofErr w:type="spellStart"/>
      <w:r>
        <w:rPr>
          <w:rFonts w:hint="eastAsia"/>
        </w:rPr>
        <w:t>A</w:t>
      </w:r>
      <w:r>
        <w:t>o</w:t>
      </w:r>
      <w:r>
        <w:rPr>
          <w:rFonts w:hint="eastAsia"/>
        </w:rPr>
        <w:t>A</w:t>
      </w:r>
      <w:proofErr w:type="spellEnd"/>
      <w:r>
        <w:rPr>
          <w:rFonts w:hint="eastAsia"/>
        </w:rPr>
        <w:t>：指</w:t>
      </w:r>
      <w:r>
        <w:rPr>
          <w:rFonts w:hint="eastAsia"/>
        </w:rPr>
        <w:t>Angle of Arrival</w:t>
      </w:r>
      <w:r>
        <w:rPr>
          <w:rFonts w:hint="eastAsia"/>
        </w:rPr>
        <w:t>，即到达角度定位。</w:t>
      </w:r>
    </w:p>
  </w:footnote>
  <w:footnote w:id="95">
    <w:p w14:paraId="1F3CF7BC" w14:textId="1CA1869B" w:rsidR="006944A4" w:rsidRPr="00DA6111" w:rsidRDefault="006944A4">
      <w:pPr>
        <w:pStyle w:val="afa"/>
      </w:pPr>
      <w:r>
        <w:rPr>
          <w:rStyle w:val="affc"/>
        </w:rPr>
        <w:footnoteRef/>
      </w:r>
      <w:r>
        <w:t xml:space="preserve"> </w:t>
      </w:r>
      <w:r>
        <w:rPr>
          <w:rFonts w:hint="eastAsia"/>
        </w:rPr>
        <w:t>来源：中共中央党校（</w:t>
      </w:r>
      <w:r>
        <w:rPr>
          <w:rFonts w:hint="eastAsia"/>
        </w:rPr>
        <w:t>国家行政学院）</w:t>
      </w:r>
      <w:r w:rsidRPr="005D6A1B">
        <w:rPr>
          <w:rFonts w:hint="eastAsia"/>
        </w:rPr>
        <w:t>电子政务研究中心。</w:t>
      </w:r>
    </w:p>
  </w:footnote>
  <w:footnote w:id="96">
    <w:p w14:paraId="07C8A269" w14:textId="1C0FFC0A" w:rsidR="006944A4" w:rsidRDefault="006944A4" w:rsidP="00D25758">
      <w:pPr>
        <w:pStyle w:val="afa"/>
        <w:wordWrap w:val="0"/>
      </w:pPr>
      <w:r>
        <w:rPr>
          <w:rStyle w:val="affc"/>
        </w:rPr>
        <w:footnoteRef/>
      </w:r>
      <w:r>
        <w:t xml:space="preserve"> </w:t>
      </w:r>
      <w:r>
        <w:rPr>
          <w:rFonts w:hint="eastAsia"/>
        </w:rPr>
        <w:t>来源：《国务院关于数字经济发展情况的报告》，</w:t>
      </w:r>
      <w:r w:rsidRPr="0060505F">
        <w:t>http://www.npc.gov.cn/npc/c30834/202211/dd847f6232c94c73a8b59526d61b4728.shtml</w:t>
      </w:r>
      <w:r w:rsidRPr="0060505F">
        <w:rPr>
          <w:rFonts w:hint="eastAsia"/>
        </w:rPr>
        <w:t>，</w:t>
      </w:r>
      <w:r w:rsidRPr="0060505F">
        <w:rPr>
          <w:rFonts w:hint="eastAsia"/>
        </w:rPr>
        <w:t>2022</w:t>
      </w:r>
      <w:r w:rsidRPr="0060505F">
        <w:rPr>
          <w:rFonts w:hint="eastAsia"/>
        </w:rPr>
        <w:t>年</w:t>
      </w:r>
      <w:r w:rsidRPr="0060505F">
        <w:rPr>
          <w:rFonts w:hint="eastAsia"/>
        </w:rPr>
        <w:t>11</w:t>
      </w:r>
      <w:r w:rsidRPr="0060505F">
        <w:rPr>
          <w:rFonts w:hint="eastAsia"/>
        </w:rPr>
        <w:t>月</w:t>
      </w:r>
      <w:r w:rsidRPr="0060505F">
        <w:rPr>
          <w:rFonts w:hint="eastAsia"/>
        </w:rPr>
        <w:t>14</w:t>
      </w:r>
      <w:r>
        <w:rPr>
          <w:rFonts w:hint="eastAsia"/>
        </w:rPr>
        <w:t>日。</w:t>
      </w:r>
    </w:p>
  </w:footnote>
  <w:footnote w:id="97">
    <w:p w14:paraId="4678F16B" w14:textId="77777777" w:rsidR="006944A4" w:rsidRDefault="006944A4" w:rsidP="00D25758">
      <w:pPr>
        <w:pStyle w:val="afa"/>
        <w:wordWrap w:val="0"/>
      </w:pPr>
      <w:r>
        <w:rPr>
          <w:rStyle w:val="affc"/>
        </w:rPr>
        <w:footnoteRef/>
      </w:r>
      <w:r>
        <w:t xml:space="preserve"> </w:t>
      </w:r>
      <w:r>
        <w:rPr>
          <w:rFonts w:hint="eastAsia"/>
        </w:rPr>
        <w:t>来源：</w:t>
      </w:r>
      <w:r>
        <w:rPr>
          <w:rFonts w:hint="eastAsia"/>
        </w:rPr>
        <w:t>Gartner</w:t>
      </w:r>
      <w:r>
        <w:rPr>
          <w:rFonts w:hint="eastAsia"/>
        </w:rPr>
        <w:t>《</w:t>
      </w:r>
      <w:r>
        <w:rPr>
          <w:rFonts w:hint="eastAsia"/>
        </w:rPr>
        <w:t>2022</w:t>
      </w:r>
      <w:r>
        <w:rPr>
          <w:rFonts w:hint="eastAsia"/>
        </w:rPr>
        <w:t>年中国智慧城市和可持续发展技术成熟度曲线》，</w:t>
      </w:r>
      <w:r>
        <w:t>https://www.gartner.com/cn/newsroom/press-releases/2022-smartcity-hc</w:t>
      </w:r>
      <w:r>
        <w:rPr>
          <w:rFonts w:hint="eastAsia"/>
        </w:rPr>
        <w:t>。</w:t>
      </w:r>
    </w:p>
  </w:footnote>
  <w:footnote w:id="98">
    <w:p w14:paraId="425F4E89" w14:textId="0BD89149" w:rsidR="006944A4" w:rsidRPr="006D0699" w:rsidRDefault="006944A4" w:rsidP="00D25758">
      <w:pPr>
        <w:pStyle w:val="afa"/>
        <w:wordWrap w:val="0"/>
      </w:pPr>
      <w:r>
        <w:rPr>
          <w:rStyle w:val="affc"/>
        </w:rPr>
        <w:footnoteRef/>
      </w:r>
      <w:r>
        <w:t xml:space="preserve"> </w:t>
      </w:r>
      <w:r>
        <w:rPr>
          <w:rFonts w:hint="eastAsia"/>
        </w:rPr>
        <w:t>来源：福州网信，</w:t>
      </w:r>
      <w:r w:rsidRPr="00E246F2">
        <w:t>http://fzcac.fznews.com.cn/node/19504/20220720/62d7c13565f4d.shtml</w:t>
      </w:r>
      <w:r w:rsidRPr="00E246F2">
        <w:rPr>
          <w:rFonts w:hint="eastAsia"/>
        </w:rPr>
        <w:t>，</w:t>
      </w:r>
      <w:r w:rsidRPr="00E246F2">
        <w:rPr>
          <w:rFonts w:hint="eastAsia"/>
        </w:rPr>
        <w:t>2022</w:t>
      </w:r>
      <w:r w:rsidRPr="00E246F2">
        <w:rPr>
          <w:rFonts w:hint="eastAsia"/>
        </w:rPr>
        <w:t>年</w:t>
      </w:r>
      <w:r w:rsidRPr="00E246F2">
        <w:rPr>
          <w:rFonts w:hint="eastAsia"/>
        </w:rPr>
        <w:t>7</w:t>
      </w:r>
      <w:r w:rsidRPr="00E246F2">
        <w:rPr>
          <w:rFonts w:hint="eastAsia"/>
        </w:rPr>
        <w:t>月</w:t>
      </w:r>
      <w:r w:rsidRPr="00E246F2">
        <w:rPr>
          <w:rFonts w:hint="eastAsia"/>
        </w:rPr>
        <w:t>20</w:t>
      </w:r>
      <w:r>
        <w:rPr>
          <w:rFonts w:hint="eastAsia"/>
        </w:rPr>
        <w:t>日。</w:t>
      </w:r>
    </w:p>
  </w:footnote>
  <w:footnote w:id="99">
    <w:p w14:paraId="28D2679F" w14:textId="77777777" w:rsidR="006944A4" w:rsidRDefault="006944A4" w:rsidP="00D25758">
      <w:pPr>
        <w:pStyle w:val="afa"/>
        <w:wordWrap w:val="0"/>
      </w:pPr>
      <w:r>
        <w:rPr>
          <w:rStyle w:val="affc"/>
        </w:rPr>
        <w:footnoteRef/>
      </w:r>
      <w:r>
        <w:t xml:space="preserve"> </w:t>
      </w:r>
      <w:r>
        <w:rPr>
          <w:rFonts w:hint="eastAsia"/>
        </w:rPr>
        <w:t>来源：广东省政务服务数据管理局，</w:t>
      </w:r>
      <w:r>
        <w:t>http://zfsg.gd.gov.cn/xxfb/ywsd/content/post_3921651.html</w:t>
      </w:r>
      <w:r>
        <w:rPr>
          <w:rFonts w:hint="eastAsia"/>
        </w:rPr>
        <w:t>，</w:t>
      </w:r>
      <w:r>
        <w:t>2022</w:t>
      </w:r>
      <w:r>
        <w:rPr>
          <w:rFonts w:hint="eastAsia"/>
        </w:rPr>
        <w:t>年</w:t>
      </w:r>
      <w:r>
        <w:t>4</w:t>
      </w:r>
      <w:r>
        <w:rPr>
          <w:rFonts w:hint="eastAsia"/>
        </w:rPr>
        <w:t>月</w:t>
      </w:r>
      <w:r>
        <w:t>29</w:t>
      </w:r>
      <w:r>
        <w:rPr>
          <w:rFonts w:hint="eastAsia"/>
        </w:rPr>
        <w:t>日。</w:t>
      </w:r>
    </w:p>
  </w:footnote>
  <w:footnote w:id="100">
    <w:p w14:paraId="2ADDF8C2" w14:textId="77777777" w:rsidR="006944A4" w:rsidRDefault="006944A4" w:rsidP="00D25758">
      <w:pPr>
        <w:pStyle w:val="afa"/>
        <w:wordWrap w:val="0"/>
      </w:pPr>
      <w:r>
        <w:rPr>
          <w:rStyle w:val="affc"/>
        </w:rPr>
        <w:footnoteRef/>
      </w:r>
      <w:r>
        <w:t xml:space="preserve"> </w:t>
      </w:r>
      <w:r>
        <w:rPr>
          <w:rFonts w:hint="eastAsia"/>
        </w:rPr>
        <w:t>来源：新华网，</w:t>
      </w:r>
      <w:r>
        <w:t>http://gs.news.cn/zhuanti/2022-11/16/c_1129133047.htm</w:t>
      </w:r>
      <w:r>
        <w:rPr>
          <w:rFonts w:hint="eastAsia"/>
        </w:rPr>
        <w:t>，</w:t>
      </w:r>
      <w:r>
        <w:rPr>
          <w:rFonts w:hint="eastAsia"/>
        </w:rPr>
        <w:t>2022</w:t>
      </w:r>
      <w:r>
        <w:rPr>
          <w:rFonts w:hint="eastAsia"/>
        </w:rPr>
        <w:t>年</w:t>
      </w:r>
      <w:r>
        <w:rPr>
          <w:rFonts w:hint="eastAsia"/>
        </w:rPr>
        <w:t>11</w:t>
      </w:r>
      <w:r>
        <w:rPr>
          <w:rFonts w:hint="eastAsia"/>
        </w:rPr>
        <w:t>月</w:t>
      </w:r>
      <w:r>
        <w:rPr>
          <w:rFonts w:hint="eastAsia"/>
        </w:rPr>
        <w:t>16</w:t>
      </w:r>
      <w:r>
        <w:rPr>
          <w:rFonts w:hint="eastAsia"/>
        </w:rPr>
        <w:t>日。</w:t>
      </w:r>
    </w:p>
  </w:footnote>
  <w:footnote w:id="101">
    <w:p w14:paraId="4101F244" w14:textId="2D513246" w:rsidR="006944A4" w:rsidRPr="00DA6111" w:rsidRDefault="006944A4" w:rsidP="00D25758">
      <w:pPr>
        <w:pStyle w:val="afa"/>
        <w:wordWrap w:val="0"/>
      </w:pPr>
      <w:r>
        <w:rPr>
          <w:rStyle w:val="affc"/>
        </w:rPr>
        <w:footnoteRef/>
      </w:r>
      <w:r>
        <w:t xml:space="preserve"> </w:t>
      </w:r>
      <w:r>
        <w:rPr>
          <w:rFonts w:hint="eastAsia"/>
        </w:rPr>
        <w:t>来源：</w:t>
      </w:r>
      <w:r w:rsidRPr="005D6A1B">
        <w:rPr>
          <w:rFonts w:hint="eastAsia"/>
        </w:rPr>
        <w:t>全国一体化政务服务平台数据来源均为中共中央党校（</w:t>
      </w:r>
      <w:r w:rsidRPr="005D6A1B">
        <w:rPr>
          <w:rFonts w:hint="eastAsia"/>
        </w:rPr>
        <w:t>国家行政学院）电子政务研究中心</w:t>
      </w:r>
      <w:r>
        <w:rPr>
          <w:rFonts w:hint="eastAsia"/>
        </w:rPr>
        <w:t>。</w:t>
      </w:r>
    </w:p>
  </w:footnote>
  <w:footnote w:id="102">
    <w:p w14:paraId="209CF495" w14:textId="77777777" w:rsidR="006944A4" w:rsidRDefault="006944A4" w:rsidP="00707088">
      <w:pPr>
        <w:pStyle w:val="afa"/>
        <w:wordWrap w:val="0"/>
      </w:pPr>
      <w:r>
        <w:rPr>
          <w:rStyle w:val="affc"/>
        </w:rPr>
        <w:footnoteRef/>
      </w:r>
      <w:r>
        <w:t xml:space="preserve"> </w:t>
      </w:r>
      <w:r>
        <w:rPr>
          <w:rFonts w:hint="eastAsia"/>
        </w:rPr>
        <w:t>政府网站：指各级人民政府及其部门、派出机构和承担行政职能的事业单位在互联网上开办的，具备信息发布、解读回应、办事服务、互动交流等功能的网站。</w:t>
      </w:r>
    </w:p>
  </w:footnote>
  <w:footnote w:id="103">
    <w:p w14:paraId="405FC442" w14:textId="77777777" w:rsidR="006944A4" w:rsidRDefault="006944A4" w:rsidP="00707088">
      <w:pPr>
        <w:pStyle w:val="afa"/>
        <w:wordWrap w:val="0"/>
      </w:pPr>
      <w:r>
        <w:rPr>
          <w:rStyle w:val="affc"/>
        </w:rPr>
        <w:footnoteRef/>
      </w:r>
      <w:r>
        <w:t xml:space="preserve"> </w:t>
      </w:r>
      <w:r>
        <w:rPr>
          <w:rFonts w:hint="eastAsia"/>
        </w:rPr>
        <w:t>政府门户网站：指县级及以上各级人民政府、国务院部门开设的政府门户网站。乡镇、街道原则上</w:t>
      </w:r>
      <w:proofErr w:type="gramStart"/>
      <w:r>
        <w:rPr>
          <w:rFonts w:hint="eastAsia"/>
        </w:rPr>
        <w:t>不</w:t>
      </w:r>
      <w:proofErr w:type="gramEnd"/>
      <w:r>
        <w:rPr>
          <w:rFonts w:hint="eastAsia"/>
        </w:rPr>
        <w:t>开设政府门户网站，确有特殊需求的特殊处理。</w:t>
      </w:r>
    </w:p>
  </w:footnote>
  <w:footnote w:id="104">
    <w:p w14:paraId="34F8E06F" w14:textId="77777777" w:rsidR="006944A4" w:rsidRDefault="006944A4" w:rsidP="00707088">
      <w:pPr>
        <w:pStyle w:val="afa"/>
        <w:wordWrap w:val="0"/>
      </w:pPr>
      <w:r>
        <w:rPr>
          <w:rStyle w:val="affc"/>
        </w:rPr>
        <w:footnoteRef/>
      </w:r>
      <w:r>
        <w:t xml:space="preserve"> </w:t>
      </w:r>
      <w:r>
        <w:rPr>
          <w:rFonts w:hint="eastAsia"/>
        </w:rPr>
        <w:t>部门网站：指省级、地市级政府部门，以及实行全系统垂直管理部门设在地方的县处级以上机构开设的本单位网站。县级政府部门原则上</w:t>
      </w:r>
      <w:proofErr w:type="gramStart"/>
      <w:r>
        <w:rPr>
          <w:rFonts w:hint="eastAsia"/>
        </w:rPr>
        <w:t>不</w:t>
      </w:r>
      <w:proofErr w:type="gramEnd"/>
      <w:r>
        <w:rPr>
          <w:rFonts w:hint="eastAsia"/>
        </w:rPr>
        <w:t>开设政府网站，确有特殊需求的特殊处理。</w:t>
      </w:r>
    </w:p>
  </w:footnote>
  <w:footnote w:id="105">
    <w:p w14:paraId="4AC6CE9A" w14:textId="77777777" w:rsidR="006944A4" w:rsidRDefault="006944A4" w:rsidP="00707088">
      <w:pPr>
        <w:pStyle w:val="afa"/>
        <w:wordWrap w:val="0"/>
      </w:pPr>
      <w:r>
        <w:rPr>
          <w:rStyle w:val="affc"/>
        </w:rPr>
        <w:footnoteRef/>
      </w:r>
      <w:r>
        <w:t xml:space="preserve"> </w:t>
      </w:r>
      <w:r>
        <w:rPr>
          <w:rFonts w:hint="eastAsia"/>
        </w:rPr>
        <w:t>省（</w:t>
      </w:r>
      <w:r>
        <w:rPr>
          <w:rFonts w:hint="eastAsia"/>
        </w:rPr>
        <w:t>区、市）：此处指省级行政单位，包括省、自治区和直辖市，不包含港澳台。</w:t>
      </w:r>
    </w:p>
  </w:footnote>
  <w:footnote w:id="106">
    <w:p w14:paraId="47F0C056" w14:textId="77777777" w:rsidR="006944A4" w:rsidRDefault="006944A4" w:rsidP="00707088">
      <w:pPr>
        <w:pStyle w:val="afa"/>
        <w:wordWrap w:val="0"/>
      </w:pPr>
      <w:r>
        <w:rPr>
          <w:rStyle w:val="affc"/>
        </w:rPr>
        <w:footnoteRef/>
      </w:r>
      <w:r>
        <w:t xml:space="preserve"> </w:t>
      </w:r>
      <w:r>
        <w:rPr>
          <w:rFonts w:hint="eastAsia"/>
        </w:rPr>
        <w:t>表中数据不含各部委政府网站数量。</w:t>
      </w:r>
    </w:p>
  </w:footnote>
  <w:footnote w:id="107">
    <w:p w14:paraId="7A0F8DA3" w14:textId="77777777" w:rsidR="006944A4" w:rsidRDefault="006944A4" w:rsidP="006321C7">
      <w:pPr>
        <w:pStyle w:val="afa"/>
      </w:pPr>
      <w:r>
        <w:rPr>
          <w:rStyle w:val="affc"/>
        </w:rPr>
        <w:footnoteRef/>
      </w:r>
      <w:r>
        <w:t xml:space="preserve"> </w:t>
      </w:r>
      <w:r>
        <w:rPr>
          <w:rFonts w:hint="eastAsia"/>
        </w:rPr>
        <w:t>该数据包括中国政府网。</w:t>
      </w:r>
    </w:p>
  </w:footnote>
  <w:footnote w:id="108">
    <w:p w14:paraId="6DCEFE5F" w14:textId="77777777" w:rsidR="006944A4" w:rsidRDefault="006944A4" w:rsidP="00794F1F">
      <w:pPr>
        <w:pStyle w:val="afa"/>
        <w:wordWrap w:val="0"/>
      </w:pPr>
      <w:r>
        <w:rPr>
          <w:rStyle w:val="affc"/>
        </w:rPr>
        <w:footnoteRef/>
      </w:r>
      <w:r>
        <w:t xml:space="preserve"> </w:t>
      </w:r>
      <w:r>
        <w:rPr>
          <w:rFonts w:hint="eastAsia"/>
        </w:rPr>
        <w:t>图中各行政级别政府网站栏目数量分布只包括图示三大分类，其他小栏目未包含。</w:t>
      </w:r>
    </w:p>
  </w:footnote>
  <w:footnote w:id="109">
    <w:p w14:paraId="09CAAD47" w14:textId="77777777" w:rsidR="006944A4" w:rsidRDefault="006944A4" w:rsidP="00707088">
      <w:pPr>
        <w:pStyle w:val="afa"/>
        <w:wordWrap w:val="0"/>
      </w:pPr>
      <w:r>
        <w:rPr>
          <w:rStyle w:val="affc"/>
        </w:rPr>
        <w:footnoteRef/>
      </w:r>
      <w:r>
        <w:t xml:space="preserve"> </w:t>
      </w:r>
      <w:r>
        <w:rPr>
          <w:rFonts w:hint="eastAsia"/>
        </w:rPr>
        <w:t>首页文章更新量：指各政府网站首页文章更新数量。</w:t>
      </w:r>
    </w:p>
  </w:footnote>
  <w:footnote w:id="110">
    <w:p w14:paraId="0AA5C6DD" w14:textId="2208B9F5" w:rsidR="006944A4" w:rsidRDefault="006944A4">
      <w:pPr>
        <w:pStyle w:val="afa"/>
      </w:pPr>
      <w:r>
        <w:rPr>
          <w:rStyle w:val="affc"/>
        </w:rPr>
        <w:footnoteRef/>
      </w:r>
      <w:r>
        <w:t xml:space="preserve"> </w:t>
      </w:r>
      <w:r>
        <w:rPr>
          <w:rFonts w:hint="eastAsia"/>
        </w:rPr>
        <w:t>来源：</w:t>
      </w:r>
      <w:proofErr w:type="gramStart"/>
      <w:r>
        <w:rPr>
          <w:rFonts w:hint="eastAsia"/>
        </w:rPr>
        <w:t>微信</w:t>
      </w:r>
      <w:r w:rsidRPr="00AB0BE7">
        <w:rPr>
          <w:rFonts w:hint="eastAsia"/>
        </w:rPr>
        <w:t>《</w:t>
      </w:r>
      <w:r w:rsidRPr="00AB0BE7">
        <w:rPr>
          <w:rFonts w:hint="eastAsia"/>
        </w:rPr>
        <w:t>2023</w:t>
      </w:r>
      <w:r w:rsidRPr="00AB0BE7">
        <w:rPr>
          <w:rFonts w:hint="eastAsia"/>
        </w:rPr>
        <w:t>行业突围与复苏潜力报告》</w:t>
      </w:r>
      <w:proofErr w:type="gramEnd"/>
      <w:r>
        <w:rPr>
          <w:rFonts w:hint="eastAsia"/>
        </w:rPr>
        <w:t>。</w:t>
      </w:r>
    </w:p>
  </w:footnote>
  <w:footnote w:id="111">
    <w:p w14:paraId="37AC1031" w14:textId="39894464" w:rsidR="006944A4" w:rsidRDefault="006944A4" w:rsidP="00480ADB">
      <w:pPr>
        <w:pStyle w:val="afa"/>
        <w:wordWrap w:val="0"/>
      </w:pPr>
      <w:r>
        <w:rPr>
          <w:rStyle w:val="affc"/>
        </w:rPr>
        <w:footnoteRef/>
      </w:r>
      <w:r>
        <w:t xml:space="preserve"> </w:t>
      </w:r>
      <w:r>
        <w:rPr>
          <w:rFonts w:hint="eastAsia"/>
        </w:rPr>
        <w:t>来源：</w:t>
      </w:r>
      <w:r>
        <w:t>工业和信息化部，</w:t>
      </w:r>
      <w:r w:rsidRPr="00480ADB">
        <w:t>https://www.miit.gov.cn/zwgk/jytafwgk/art/2021/art_1c23a5d8acdf4a5d881e53ea5e538cb5.html</w:t>
      </w:r>
      <w:r w:rsidRPr="00480ADB">
        <w:rPr>
          <w:rFonts w:hint="eastAsia"/>
        </w:rPr>
        <w:t>，</w:t>
      </w:r>
      <w:r w:rsidRPr="00480ADB">
        <w:t>2021</w:t>
      </w:r>
      <w:r w:rsidRPr="00480ADB">
        <w:rPr>
          <w:rFonts w:hint="eastAsia"/>
        </w:rPr>
        <w:t>年</w:t>
      </w:r>
      <w:r w:rsidRPr="00480ADB">
        <w:t>9</w:t>
      </w:r>
      <w:r w:rsidRPr="00480ADB">
        <w:rPr>
          <w:rFonts w:hint="eastAsia"/>
        </w:rPr>
        <w:t>月</w:t>
      </w:r>
      <w:r w:rsidRPr="00480ADB">
        <w:t>29</w:t>
      </w:r>
      <w:r>
        <w:rPr>
          <w:rFonts w:hint="eastAsia"/>
        </w:rPr>
        <w:t>日</w:t>
      </w:r>
      <w:r>
        <w:t>。</w:t>
      </w:r>
    </w:p>
  </w:footnote>
  <w:footnote w:id="112">
    <w:p w14:paraId="329AF65B" w14:textId="413BA7AE" w:rsidR="006944A4" w:rsidRDefault="006944A4" w:rsidP="00707088">
      <w:pPr>
        <w:pStyle w:val="afa"/>
        <w:wordWrap w:val="0"/>
      </w:pPr>
      <w:r>
        <w:rPr>
          <w:rStyle w:val="affc"/>
        </w:rPr>
        <w:footnoteRef/>
      </w:r>
      <w:r>
        <w:t xml:space="preserve"> </w:t>
      </w:r>
      <w:r w:rsidRPr="003F3ECD">
        <w:rPr>
          <w:rFonts w:hint="eastAsia"/>
        </w:rPr>
        <w:t>根据</w:t>
      </w:r>
      <w:proofErr w:type="gramStart"/>
      <w:r w:rsidRPr="003F3ECD">
        <w:rPr>
          <w:rFonts w:hint="eastAsia"/>
        </w:rPr>
        <w:t>中央网信办</w:t>
      </w:r>
      <w:proofErr w:type="gramEnd"/>
      <w:r w:rsidRPr="003F3ECD">
        <w:rPr>
          <w:rFonts w:hint="eastAsia"/>
        </w:rPr>
        <w:t>（国家互联网信息办公室）违法和不良信息举报中心</w:t>
      </w:r>
      <w:r w:rsidRPr="003F3ECD">
        <w:rPr>
          <w:rFonts w:hint="eastAsia"/>
        </w:rPr>
        <w:t>20</w:t>
      </w:r>
      <w:r>
        <w:t>22</w:t>
      </w:r>
      <w:r w:rsidRPr="003F3ECD">
        <w:rPr>
          <w:rFonts w:hint="eastAsia"/>
        </w:rPr>
        <w:t>年全年月报数据加总得出。</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6B637" w14:textId="77777777" w:rsidR="006944A4" w:rsidRDefault="006944A4">
    <w:pPr>
      <w:ind w:left="420" w:firstLineChars="0" w:firstLine="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C0238" w14:textId="77777777" w:rsidR="006944A4" w:rsidRDefault="006944A4">
    <w:pPr>
      <w:ind w:left="420" w:firstLineChars="0" w:firstLine="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37C9D" w14:textId="77777777" w:rsidR="006944A4" w:rsidRDefault="006944A4">
    <w:pPr>
      <w:pStyle w:val="af8"/>
      <w:ind w:firstLine="360"/>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4C4C4F" w14:textId="77777777" w:rsidR="006944A4" w:rsidRDefault="006944A4">
    <w:pPr>
      <w:pStyle w:val="af8"/>
      <w:spacing w:line="240" w:lineRule="auto"/>
      <w:ind w:firstLineChars="0" w:firstLine="0"/>
      <w:jc w:val="left"/>
    </w:pPr>
    <w:r>
      <w:rPr>
        <w:noProof/>
      </w:rPr>
      <w:drawing>
        <wp:inline distT="0" distB="0" distL="0" distR="0" wp14:anchorId="29631D4A" wp14:editId="5A677932">
          <wp:extent cx="2137410" cy="174625"/>
          <wp:effectExtent l="19050" t="0" r="0" b="0"/>
          <wp:docPr id="3" name="图片 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图片 1"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C203E6" w14:textId="77777777" w:rsidR="006944A4" w:rsidRDefault="006944A4">
    <w:pPr>
      <w:pStyle w:val="af8"/>
      <w:spacing w:line="240" w:lineRule="auto"/>
      <w:ind w:firstLineChars="0" w:firstLine="0"/>
      <w:jc w:val="right"/>
    </w:pPr>
    <w:r>
      <w:rPr>
        <w:noProof/>
      </w:rPr>
      <w:drawing>
        <wp:inline distT="0" distB="0" distL="0" distR="0" wp14:anchorId="4EA160C9" wp14:editId="200ACEE5">
          <wp:extent cx="2137410" cy="174625"/>
          <wp:effectExtent l="19050" t="0" r="0" b="0"/>
          <wp:docPr id="7" name="图片 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 name="图片 1"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6311E2" w14:textId="77777777" w:rsidR="006944A4" w:rsidRDefault="006944A4">
    <w:pPr>
      <w:pStyle w:val="af8"/>
      <w:ind w:firstLine="360"/>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3E58A" w14:textId="77777777" w:rsidR="006944A4" w:rsidRDefault="006944A4">
    <w:pPr>
      <w:pStyle w:val="af8"/>
      <w:spacing w:line="240" w:lineRule="auto"/>
      <w:ind w:firstLineChars="0" w:firstLine="0"/>
      <w:jc w:val="left"/>
    </w:pPr>
    <w:r>
      <w:rPr>
        <w:noProof/>
      </w:rPr>
      <w:drawing>
        <wp:inline distT="0" distB="0" distL="0" distR="0" wp14:anchorId="7E9B04AD" wp14:editId="1C0F63AD">
          <wp:extent cx="2137410" cy="174625"/>
          <wp:effectExtent l="19050" t="0" r="0" b="0"/>
          <wp:docPr id="10" name="图片 10"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 name="图片 79"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576D07" w14:textId="77777777" w:rsidR="006944A4" w:rsidRDefault="006944A4">
    <w:pPr>
      <w:pStyle w:val="af8"/>
      <w:spacing w:line="240" w:lineRule="auto"/>
      <w:ind w:firstLineChars="0" w:firstLine="0"/>
      <w:jc w:val="right"/>
    </w:pPr>
    <w:r>
      <w:rPr>
        <w:noProof/>
      </w:rPr>
      <w:drawing>
        <wp:inline distT="0" distB="0" distL="0" distR="0" wp14:anchorId="156F9D05" wp14:editId="75E792FE">
          <wp:extent cx="2137410" cy="174625"/>
          <wp:effectExtent l="19050" t="0" r="0" b="0"/>
          <wp:docPr id="20" name="图片 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 name="图片 1"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E08E7" w14:textId="77777777" w:rsidR="006944A4" w:rsidRDefault="006944A4">
    <w:pPr>
      <w:pStyle w:val="af8"/>
      <w:ind w:firstLine="360"/>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04690" w14:textId="77777777" w:rsidR="006944A4" w:rsidRDefault="006944A4">
    <w:pPr>
      <w:pStyle w:val="af8"/>
      <w:spacing w:line="240" w:lineRule="auto"/>
      <w:ind w:firstLineChars="0" w:firstLine="0"/>
      <w:jc w:val="left"/>
    </w:pPr>
    <w:r>
      <w:rPr>
        <w:noProof/>
      </w:rPr>
      <w:drawing>
        <wp:inline distT="0" distB="0" distL="0" distR="0" wp14:anchorId="497CFB7F" wp14:editId="5AC924E8">
          <wp:extent cx="2137410" cy="174625"/>
          <wp:effectExtent l="19050" t="0" r="0" b="0"/>
          <wp:docPr id="21" name="图片 2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 name="图片 82"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7A030" w14:textId="77777777" w:rsidR="006944A4" w:rsidRDefault="006944A4">
    <w:pPr>
      <w:pStyle w:val="af8"/>
      <w:spacing w:line="240" w:lineRule="auto"/>
      <w:ind w:firstLineChars="0" w:firstLine="0"/>
      <w:jc w:val="right"/>
    </w:pPr>
    <w:r>
      <w:rPr>
        <w:noProof/>
      </w:rPr>
      <w:drawing>
        <wp:inline distT="0" distB="0" distL="0" distR="0" wp14:anchorId="7199B617" wp14:editId="30EB7A15">
          <wp:extent cx="2137410" cy="174625"/>
          <wp:effectExtent l="19050" t="0" r="0" b="0"/>
          <wp:docPr id="23" name="图片 23"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 name="图片 83"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6F025" w14:textId="77777777" w:rsidR="006944A4" w:rsidRDefault="006944A4">
    <w:pPr>
      <w:pStyle w:val="af8"/>
      <w:ind w:firstLine="360"/>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DD538B" w14:textId="77777777" w:rsidR="006944A4" w:rsidRDefault="006944A4">
    <w:pPr>
      <w:pStyle w:val="af8"/>
      <w:spacing w:line="240" w:lineRule="auto"/>
      <w:ind w:firstLineChars="0" w:firstLine="0"/>
      <w:jc w:val="left"/>
    </w:pPr>
    <w:r>
      <w:rPr>
        <w:noProof/>
      </w:rPr>
      <w:drawing>
        <wp:inline distT="0" distB="0" distL="0" distR="0" wp14:anchorId="1E80A6C1" wp14:editId="4889F754">
          <wp:extent cx="2137410" cy="174625"/>
          <wp:effectExtent l="19050" t="0" r="0" b="0"/>
          <wp:docPr id="24" name="图片 24"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图片 84"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99EC3" w14:textId="77777777" w:rsidR="006944A4" w:rsidRDefault="006944A4">
    <w:pPr>
      <w:pStyle w:val="af8"/>
      <w:spacing w:line="240" w:lineRule="auto"/>
      <w:ind w:firstLineChars="0" w:firstLine="0"/>
      <w:jc w:val="right"/>
    </w:pPr>
    <w:r>
      <w:rPr>
        <w:noProof/>
      </w:rPr>
      <w:drawing>
        <wp:inline distT="0" distB="0" distL="0" distR="0" wp14:anchorId="6FE23AB6" wp14:editId="54F35938">
          <wp:extent cx="2137410" cy="174625"/>
          <wp:effectExtent l="19050" t="0" r="0" b="0"/>
          <wp:docPr id="27" name="图片 27"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图片 86"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BF47B" w14:textId="77777777" w:rsidR="006944A4" w:rsidRDefault="006944A4">
    <w:pPr>
      <w:pStyle w:val="af8"/>
      <w:ind w:firstLine="360"/>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73D5F" w14:textId="77777777" w:rsidR="006944A4" w:rsidRDefault="006944A4">
    <w:pPr>
      <w:pStyle w:val="af8"/>
      <w:spacing w:line="240" w:lineRule="auto"/>
      <w:ind w:firstLineChars="0" w:firstLine="0"/>
      <w:jc w:val="left"/>
    </w:pPr>
    <w:r>
      <w:rPr>
        <w:noProof/>
      </w:rPr>
      <w:drawing>
        <wp:inline distT="0" distB="0" distL="0" distR="0" wp14:anchorId="1146EBE7" wp14:editId="68D4B018">
          <wp:extent cx="2137410" cy="174625"/>
          <wp:effectExtent l="19050" t="0" r="0" b="0"/>
          <wp:docPr id="224" name="图片 224"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图片 84"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9A06C8" w14:textId="77777777" w:rsidR="006944A4" w:rsidRDefault="006944A4">
    <w:pPr>
      <w:pStyle w:val="af8"/>
      <w:spacing w:line="240" w:lineRule="auto"/>
      <w:ind w:firstLineChars="0" w:firstLine="0"/>
      <w:jc w:val="right"/>
    </w:pPr>
    <w:r>
      <w:rPr>
        <w:noProof/>
      </w:rPr>
      <w:drawing>
        <wp:inline distT="0" distB="0" distL="0" distR="0" wp14:anchorId="427464E1" wp14:editId="064EF59E">
          <wp:extent cx="2137410" cy="174625"/>
          <wp:effectExtent l="19050" t="0" r="0" b="0"/>
          <wp:docPr id="226" name="图片 226"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图片 86"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F649E" w14:textId="77777777" w:rsidR="006944A4" w:rsidRDefault="006944A4">
    <w:pPr>
      <w:pStyle w:val="af8"/>
      <w:ind w:firstLine="36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D74A1C"/>
    <w:multiLevelType w:val="multilevel"/>
    <w:tmpl w:val="04D74A1C"/>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 w15:restartNumberingAfterBreak="0">
    <w:nsid w:val="052A4B9B"/>
    <w:multiLevelType w:val="multilevel"/>
    <w:tmpl w:val="6CE4256D"/>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 w15:restartNumberingAfterBreak="0">
    <w:nsid w:val="0A6F7263"/>
    <w:multiLevelType w:val="multilevel"/>
    <w:tmpl w:val="0A6F726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3" w15:restartNumberingAfterBreak="0">
    <w:nsid w:val="10071328"/>
    <w:multiLevelType w:val="multilevel"/>
    <w:tmpl w:val="10071328"/>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 w15:restartNumberingAfterBreak="0">
    <w:nsid w:val="12A31F01"/>
    <w:multiLevelType w:val="multilevel"/>
    <w:tmpl w:val="12A31F01"/>
    <w:lvl w:ilvl="0">
      <w:start w:val="1"/>
      <w:numFmt w:val="chineseCountingThousand"/>
      <w:lvlText w:val="（%1）"/>
      <w:lvlJc w:val="left"/>
      <w:pPr>
        <w:ind w:left="562"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5" w15:restartNumberingAfterBreak="0">
    <w:nsid w:val="16F57766"/>
    <w:multiLevelType w:val="multilevel"/>
    <w:tmpl w:val="16F57766"/>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6" w15:restartNumberingAfterBreak="0">
    <w:nsid w:val="18DB3580"/>
    <w:multiLevelType w:val="hybridMultilevel"/>
    <w:tmpl w:val="FF32EB6C"/>
    <w:lvl w:ilvl="0" w:tplc="0409000F">
      <w:start w:val="1"/>
      <w:numFmt w:val="decimal"/>
      <w:lvlText w:val="%1."/>
      <w:lvlJc w:val="left"/>
      <w:pPr>
        <w:ind w:left="840" w:hanging="420"/>
      </w:pPr>
    </w:lvl>
    <w:lvl w:ilvl="1" w:tplc="04090019" w:tentative="1">
      <w:start w:val="1"/>
      <w:numFmt w:val="lowerLetter"/>
      <w:lvlText w:val="%2)"/>
      <w:lvlJc w:val="left"/>
      <w:pPr>
        <w:ind w:left="1260" w:hanging="420"/>
      </w:pPr>
    </w:lvl>
    <w:lvl w:ilvl="2" w:tplc="0409001B" w:tentative="1">
      <w:start w:val="1"/>
      <w:numFmt w:val="lowerRoman"/>
      <w:lvlText w:val="%3."/>
      <w:lvlJc w:val="right"/>
      <w:pPr>
        <w:ind w:left="1680" w:hanging="420"/>
      </w:pPr>
    </w:lvl>
    <w:lvl w:ilvl="3" w:tplc="0409000F" w:tentative="1">
      <w:start w:val="1"/>
      <w:numFmt w:val="decimal"/>
      <w:lvlText w:val="%4."/>
      <w:lvlJc w:val="left"/>
      <w:pPr>
        <w:ind w:left="2100" w:hanging="420"/>
      </w:pPr>
    </w:lvl>
    <w:lvl w:ilvl="4" w:tplc="04090019" w:tentative="1">
      <w:start w:val="1"/>
      <w:numFmt w:val="lowerLetter"/>
      <w:lvlText w:val="%5)"/>
      <w:lvlJc w:val="left"/>
      <w:pPr>
        <w:ind w:left="2520" w:hanging="420"/>
      </w:pPr>
    </w:lvl>
    <w:lvl w:ilvl="5" w:tplc="0409001B" w:tentative="1">
      <w:start w:val="1"/>
      <w:numFmt w:val="lowerRoman"/>
      <w:lvlText w:val="%6."/>
      <w:lvlJc w:val="right"/>
      <w:pPr>
        <w:ind w:left="2940" w:hanging="420"/>
      </w:pPr>
    </w:lvl>
    <w:lvl w:ilvl="6" w:tplc="0409000F" w:tentative="1">
      <w:start w:val="1"/>
      <w:numFmt w:val="decimal"/>
      <w:lvlText w:val="%7."/>
      <w:lvlJc w:val="left"/>
      <w:pPr>
        <w:ind w:left="3360" w:hanging="420"/>
      </w:pPr>
    </w:lvl>
    <w:lvl w:ilvl="7" w:tplc="04090019" w:tentative="1">
      <w:start w:val="1"/>
      <w:numFmt w:val="lowerLetter"/>
      <w:lvlText w:val="%8)"/>
      <w:lvlJc w:val="left"/>
      <w:pPr>
        <w:ind w:left="3780" w:hanging="420"/>
      </w:pPr>
    </w:lvl>
    <w:lvl w:ilvl="8" w:tplc="0409001B" w:tentative="1">
      <w:start w:val="1"/>
      <w:numFmt w:val="lowerRoman"/>
      <w:lvlText w:val="%9."/>
      <w:lvlJc w:val="right"/>
      <w:pPr>
        <w:ind w:left="4200" w:hanging="420"/>
      </w:pPr>
    </w:lvl>
  </w:abstractNum>
  <w:abstractNum w:abstractNumId="7" w15:restartNumberingAfterBreak="0">
    <w:nsid w:val="18FB033C"/>
    <w:multiLevelType w:val="multilevel"/>
    <w:tmpl w:val="18FB033C"/>
    <w:lvl w:ilvl="0">
      <w:start w:val="1"/>
      <w:numFmt w:val="chineseCountingThousand"/>
      <w:lvlText w:val="%1、"/>
      <w:lvlJc w:val="left"/>
      <w:pPr>
        <w:ind w:left="420" w:hanging="420"/>
      </w:pPr>
      <w:rPr>
        <w:rFonts w:ascii="黑体" w:eastAsia="黑体" w:hAnsi="黑体"/>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8" w15:restartNumberingAfterBreak="0">
    <w:nsid w:val="1FCD4666"/>
    <w:multiLevelType w:val="multilevel"/>
    <w:tmpl w:val="1FCD4666"/>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9" w15:restartNumberingAfterBreak="0">
    <w:nsid w:val="20A512FC"/>
    <w:multiLevelType w:val="hybridMultilevel"/>
    <w:tmpl w:val="45C05146"/>
    <w:lvl w:ilvl="0" w:tplc="978EB46C">
      <w:start w:val="1"/>
      <w:numFmt w:val="japaneseCounting"/>
      <w:lvlText w:val="（%1）"/>
      <w:lvlJc w:val="left"/>
      <w:pPr>
        <w:ind w:left="965" w:hanging="765"/>
      </w:pPr>
      <w:rPr>
        <w:rFonts w:hint="default"/>
      </w:rPr>
    </w:lvl>
    <w:lvl w:ilvl="1" w:tplc="04090019" w:tentative="1">
      <w:start w:val="1"/>
      <w:numFmt w:val="lowerLetter"/>
      <w:lvlText w:val="%2)"/>
      <w:lvlJc w:val="left"/>
      <w:pPr>
        <w:ind w:left="1040" w:hanging="420"/>
      </w:pPr>
    </w:lvl>
    <w:lvl w:ilvl="2" w:tplc="0409001B" w:tentative="1">
      <w:start w:val="1"/>
      <w:numFmt w:val="lowerRoman"/>
      <w:lvlText w:val="%3."/>
      <w:lvlJc w:val="right"/>
      <w:pPr>
        <w:ind w:left="1460" w:hanging="420"/>
      </w:pPr>
    </w:lvl>
    <w:lvl w:ilvl="3" w:tplc="0409000F" w:tentative="1">
      <w:start w:val="1"/>
      <w:numFmt w:val="decimal"/>
      <w:lvlText w:val="%4."/>
      <w:lvlJc w:val="left"/>
      <w:pPr>
        <w:ind w:left="1880" w:hanging="420"/>
      </w:pPr>
    </w:lvl>
    <w:lvl w:ilvl="4" w:tplc="04090019" w:tentative="1">
      <w:start w:val="1"/>
      <w:numFmt w:val="lowerLetter"/>
      <w:lvlText w:val="%5)"/>
      <w:lvlJc w:val="left"/>
      <w:pPr>
        <w:ind w:left="2300" w:hanging="420"/>
      </w:pPr>
    </w:lvl>
    <w:lvl w:ilvl="5" w:tplc="0409001B" w:tentative="1">
      <w:start w:val="1"/>
      <w:numFmt w:val="lowerRoman"/>
      <w:lvlText w:val="%6."/>
      <w:lvlJc w:val="right"/>
      <w:pPr>
        <w:ind w:left="2720" w:hanging="420"/>
      </w:pPr>
    </w:lvl>
    <w:lvl w:ilvl="6" w:tplc="0409000F" w:tentative="1">
      <w:start w:val="1"/>
      <w:numFmt w:val="decimal"/>
      <w:lvlText w:val="%7."/>
      <w:lvlJc w:val="left"/>
      <w:pPr>
        <w:ind w:left="3140" w:hanging="420"/>
      </w:pPr>
    </w:lvl>
    <w:lvl w:ilvl="7" w:tplc="04090019" w:tentative="1">
      <w:start w:val="1"/>
      <w:numFmt w:val="lowerLetter"/>
      <w:lvlText w:val="%8)"/>
      <w:lvlJc w:val="left"/>
      <w:pPr>
        <w:ind w:left="3560" w:hanging="420"/>
      </w:pPr>
    </w:lvl>
    <w:lvl w:ilvl="8" w:tplc="0409001B" w:tentative="1">
      <w:start w:val="1"/>
      <w:numFmt w:val="lowerRoman"/>
      <w:lvlText w:val="%9."/>
      <w:lvlJc w:val="right"/>
      <w:pPr>
        <w:ind w:left="3980" w:hanging="420"/>
      </w:pPr>
    </w:lvl>
  </w:abstractNum>
  <w:abstractNum w:abstractNumId="10" w15:restartNumberingAfterBreak="0">
    <w:nsid w:val="24E344BD"/>
    <w:multiLevelType w:val="multilevel"/>
    <w:tmpl w:val="24E344BD"/>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1" w15:restartNumberingAfterBreak="0">
    <w:nsid w:val="276B61B7"/>
    <w:multiLevelType w:val="multilevel"/>
    <w:tmpl w:val="276B61B7"/>
    <w:lvl w:ilvl="0">
      <w:start w:val="1"/>
      <w:numFmt w:val="chineseCountingThousand"/>
      <w:lvlText w:val="%1、"/>
      <w:lvlJc w:val="left"/>
      <w:pPr>
        <w:ind w:left="420" w:hanging="420"/>
      </w:pPr>
      <w:rPr>
        <w:rFonts w:ascii="黑体" w:eastAsia="黑体" w:hAnsi="黑体"/>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2" w15:restartNumberingAfterBreak="0">
    <w:nsid w:val="2E4A7BB0"/>
    <w:multiLevelType w:val="multilevel"/>
    <w:tmpl w:val="2E4A7BB0"/>
    <w:lvl w:ilvl="0">
      <w:start w:val="1"/>
      <w:numFmt w:val="chineseCountingThousand"/>
      <w:lvlText w:val="%1、"/>
      <w:lvlJc w:val="left"/>
      <w:pPr>
        <w:ind w:left="420" w:hanging="420"/>
      </w:pPr>
      <w:rPr>
        <w:rFonts w:ascii="黑体" w:eastAsia="黑体" w:hAnsi="黑体"/>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3" w15:restartNumberingAfterBreak="0">
    <w:nsid w:val="3BFC6F53"/>
    <w:multiLevelType w:val="multilevel"/>
    <w:tmpl w:val="3BFC6F5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4" w15:restartNumberingAfterBreak="0">
    <w:nsid w:val="3DE7078D"/>
    <w:multiLevelType w:val="multilevel"/>
    <w:tmpl w:val="3DE7078D"/>
    <w:lvl w:ilvl="0">
      <w:start w:val="1"/>
      <w:numFmt w:val="chineseCountingThousand"/>
      <w:lvlText w:val="第%1章"/>
      <w:lvlJc w:val="left"/>
      <w:pPr>
        <w:ind w:left="1129" w:hanging="420"/>
      </w:pPr>
      <w:rPr>
        <w:rFonts w:hint="default"/>
      </w:rPr>
    </w:lvl>
    <w:lvl w:ilvl="1">
      <w:start w:val="1"/>
      <w:numFmt w:val="japaneseCounting"/>
      <w:lvlText w:val="%2、"/>
      <w:lvlJc w:val="left"/>
      <w:pPr>
        <w:ind w:left="1140" w:hanging="720"/>
      </w:pPr>
      <w:rPr>
        <w:rFonts w:eastAsia="黑体" w:hint="default"/>
        <w:b w:val="0"/>
      </w:r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5" w15:restartNumberingAfterBreak="0">
    <w:nsid w:val="3FEB6893"/>
    <w:multiLevelType w:val="multilevel"/>
    <w:tmpl w:val="3FEB6893"/>
    <w:lvl w:ilvl="0">
      <w:start w:val="1"/>
      <w:numFmt w:val="chineseCountingThousand"/>
      <w:lvlText w:val="%1、"/>
      <w:lvlJc w:val="left"/>
      <w:pPr>
        <w:ind w:left="420" w:hanging="420"/>
      </w:pPr>
      <w:rPr>
        <w:rFonts w:ascii="黑体" w:eastAsia="黑体" w:hAnsi="黑体"/>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6" w15:restartNumberingAfterBreak="0">
    <w:nsid w:val="422A0591"/>
    <w:multiLevelType w:val="hybridMultilevel"/>
    <w:tmpl w:val="7C16ED74"/>
    <w:lvl w:ilvl="0" w:tplc="FC2CE256">
      <w:start w:val="1"/>
      <w:numFmt w:val="japaneseCounting"/>
      <w:lvlText w:val="（%1）"/>
      <w:lvlJc w:val="left"/>
      <w:pPr>
        <w:ind w:left="1500" w:hanging="1080"/>
      </w:pPr>
      <w:rPr>
        <w:rFonts w:hint="default"/>
      </w:rPr>
    </w:lvl>
    <w:lvl w:ilvl="1" w:tplc="04090019" w:tentative="1">
      <w:start w:val="1"/>
      <w:numFmt w:val="lowerLetter"/>
      <w:lvlText w:val="%2)"/>
      <w:lvlJc w:val="left"/>
      <w:pPr>
        <w:ind w:left="1260" w:hanging="420"/>
      </w:pPr>
    </w:lvl>
    <w:lvl w:ilvl="2" w:tplc="0409001B" w:tentative="1">
      <w:start w:val="1"/>
      <w:numFmt w:val="lowerRoman"/>
      <w:lvlText w:val="%3."/>
      <w:lvlJc w:val="right"/>
      <w:pPr>
        <w:ind w:left="1680" w:hanging="420"/>
      </w:pPr>
    </w:lvl>
    <w:lvl w:ilvl="3" w:tplc="0409000F" w:tentative="1">
      <w:start w:val="1"/>
      <w:numFmt w:val="decimal"/>
      <w:lvlText w:val="%4."/>
      <w:lvlJc w:val="left"/>
      <w:pPr>
        <w:ind w:left="2100" w:hanging="420"/>
      </w:pPr>
    </w:lvl>
    <w:lvl w:ilvl="4" w:tplc="04090019" w:tentative="1">
      <w:start w:val="1"/>
      <w:numFmt w:val="lowerLetter"/>
      <w:lvlText w:val="%5)"/>
      <w:lvlJc w:val="left"/>
      <w:pPr>
        <w:ind w:left="2520" w:hanging="420"/>
      </w:pPr>
    </w:lvl>
    <w:lvl w:ilvl="5" w:tplc="0409001B" w:tentative="1">
      <w:start w:val="1"/>
      <w:numFmt w:val="lowerRoman"/>
      <w:lvlText w:val="%6."/>
      <w:lvlJc w:val="right"/>
      <w:pPr>
        <w:ind w:left="2940" w:hanging="420"/>
      </w:pPr>
    </w:lvl>
    <w:lvl w:ilvl="6" w:tplc="0409000F" w:tentative="1">
      <w:start w:val="1"/>
      <w:numFmt w:val="decimal"/>
      <w:lvlText w:val="%7."/>
      <w:lvlJc w:val="left"/>
      <w:pPr>
        <w:ind w:left="3360" w:hanging="420"/>
      </w:pPr>
    </w:lvl>
    <w:lvl w:ilvl="7" w:tplc="04090019" w:tentative="1">
      <w:start w:val="1"/>
      <w:numFmt w:val="lowerLetter"/>
      <w:lvlText w:val="%8)"/>
      <w:lvlJc w:val="left"/>
      <w:pPr>
        <w:ind w:left="3780" w:hanging="420"/>
      </w:pPr>
    </w:lvl>
    <w:lvl w:ilvl="8" w:tplc="0409001B" w:tentative="1">
      <w:start w:val="1"/>
      <w:numFmt w:val="lowerRoman"/>
      <w:lvlText w:val="%9."/>
      <w:lvlJc w:val="right"/>
      <w:pPr>
        <w:ind w:left="4200" w:hanging="420"/>
      </w:pPr>
    </w:lvl>
  </w:abstractNum>
  <w:abstractNum w:abstractNumId="17" w15:restartNumberingAfterBreak="0">
    <w:nsid w:val="436669A8"/>
    <w:multiLevelType w:val="multilevel"/>
    <w:tmpl w:val="436669A8"/>
    <w:lvl w:ilvl="0">
      <w:start w:val="1"/>
      <w:numFmt w:val="chineseCountingThousand"/>
      <w:lvlText w:val="%1、"/>
      <w:lvlJc w:val="left"/>
      <w:pPr>
        <w:ind w:left="420" w:hanging="420"/>
      </w:pPr>
      <w:rPr>
        <w:rFonts w:ascii="黑体" w:eastAsia="黑体" w:hAnsi="黑体"/>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8" w15:restartNumberingAfterBreak="0">
    <w:nsid w:val="53250A70"/>
    <w:multiLevelType w:val="multilevel"/>
    <w:tmpl w:val="3BFC6F5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9" w15:restartNumberingAfterBreak="0">
    <w:nsid w:val="56442B18"/>
    <w:multiLevelType w:val="multilevel"/>
    <w:tmpl w:val="56442B18"/>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0" w15:restartNumberingAfterBreak="0">
    <w:nsid w:val="58D4106A"/>
    <w:multiLevelType w:val="multilevel"/>
    <w:tmpl w:val="58D4106A"/>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1" w15:restartNumberingAfterBreak="0">
    <w:nsid w:val="5AF66AE9"/>
    <w:multiLevelType w:val="multilevel"/>
    <w:tmpl w:val="5AF66AE9"/>
    <w:lvl w:ilvl="0">
      <w:start w:val="1"/>
      <w:numFmt w:val="bullet"/>
      <w:lvlText w:val="◇"/>
      <w:lvlJc w:val="left"/>
      <w:pPr>
        <w:tabs>
          <w:tab w:val="left" w:pos="420"/>
        </w:tabs>
        <w:ind w:left="420" w:hanging="420"/>
      </w:pPr>
      <w:rPr>
        <w:rFonts w:ascii="宋体" w:eastAsia="宋体" w:hAnsi="宋体" w:hint="eastAsia"/>
      </w:rPr>
    </w:lvl>
    <w:lvl w:ilvl="1">
      <w:start w:val="1"/>
      <w:numFmt w:val="bullet"/>
      <w:lvlText w:val=""/>
      <w:lvlJc w:val="left"/>
      <w:pPr>
        <w:tabs>
          <w:tab w:val="left" w:pos="840"/>
        </w:tabs>
        <w:ind w:left="840" w:hanging="420"/>
      </w:pPr>
      <w:rPr>
        <w:rFonts w:ascii="Bookshelf Symbol 7" w:hAnsi="Bookshelf Symbol 7" w:hint="default"/>
      </w:rPr>
    </w:lvl>
    <w:lvl w:ilvl="2">
      <w:start w:val="1"/>
      <w:numFmt w:val="bullet"/>
      <w:lvlText w:val=""/>
      <w:lvlJc w:val="left"/>
      <w:pPr>
        <w:tabs>
          <w:tab w:val="left" w:pos="1260"/>
        </w:tabs>
        <w:ind w:left="1260" w:hanging="420"/>
      </w:pPr>
      <w:rPr>
        <w:rFonts w:ascii="Bookshelf Symbol 7" w:hAnsi="Bookshelf Symbol 7" w:hint="default"/>
      </w:rPr>
    </w:lvl>
    <w:lvl w:ilvl="3">
      <w:start w:val="1"/>
      <w:numFmt w:val="bullet"/>
      <w:lvlText w:val=""/>
      <w:lvlJc w:val="left"/>
      <w:pPr>
        <w:tabs>
          <w:tab w:val="left" w:pos="1680"/>
        </w:tabs>
        <w:ind w:left="1680" w:hanging="420"/>
      </w:pPr>
      <w:rPr>
        <w:rFonts w:ascii="Bookshelf Symbol 7" w:hAnsi="Bookshelf Symbol 7" w:hint="default"/>
      </w:rPr>
    </w:lvl>
    <w:lvl w:ilvl="4">
      <w:start w:val="1"/>
      <w:numFmt w:val="bullet"/>
      <w:lvlText w:val=""/>
      <w:lvlJc w:val="left"/>
      <w:pPr>
        <w:tabs>
          <w:tab w:val="left" w:pos="2100"/>
        </w:tabs>
        <w:ind w:left="2100" w:hanging="420"/>
      </w:pPr>
      <w:rPr>
        <w:rFonts w:ascii="Bookshelf Symbol 7" w:hAnsi="Bookshelf Symbol 7" w:hint="default"/>
      </w:rPr>
    </w:lvl>
    <w:lvl w:ilvl="5">
      <w:start w:val="1"/>
      <w:numFmt w:val="bullet"/>
      <w:lvlText w:val=""/>
      <w:lvlJc w:val="left"/>
      <w:pPr>
        <w:tabs>
          <w:tab w:val="left" w:pos="2520"/>
        </w:tabs>
        <w:ind w:left="2520" w:hanging="420"/>
      </w:pPr>
      <w:rPr>
        <w:rFonts w:ascii="Bookshelf Symbol 7" w:hAnsi="Bookshelf Symbol 7" w:hint="default"/>
      </w:rPr>
    </w:lvl>
    <w:lvl w:ilvl="6">
      <w:start w:val="1"/>
      <w:numFmt w:val="bullet"/>
      <w:lvlText w:val=""/>
      <w:lvlJc w:val="left"/>
      <w:pPr>
        <w:tabs>
          <w:tab w:val="left" w:pos="2940"/>
        </w:tabs>
        <w:ind w:left="2940" w:hanging="420"/>
      </w:pPr>
      <w:rPr>
        <w:rFonts w:ascii="Bookshelf Symbol 7" w:hAnsi="Bookshelf Symbol 7" w:hint="default"/>
      </w:rPr>
    </w:lvl>
    <w:lvl w:ilvl="7">
      <w:start w:val="1"/>
      <w:numFmt w:val="bullet"/>
      <w:lvlText w:val=""/>
      <w:lvlJc w:val="left"/>
      <w:pPr>
        <w:tabs>
          <w:tab w:val="left" w:pos="3360"/>
        </w:tabs>
        <w:ind w:left="3360" w:hanging="420"/>
      </w:pPr>
      <w:rPr>
        <w:rFonts w:ascii="Bookshelf Symbol 7" w:hAnsi="Bookshelf Symbol 7" w:hint="default"/>
      </w:rPr>
    </w:lvl>
    <w:lvl w:ilvl="8">
      <w:start w:val="1"/>
      <w:numFmt w:val="bullet"/>
      <w:lvlText w:val=""/>
      <w:lvlJc w:val="left"/>
      <w:pPr>
        <w:tabs>
          <w:tab w:val="left" w:pos="3780"/>
        </w:tabs>
        <w:ind w:left="3780" w:hanging="420"/>
      </w:pPr>
      <w:rPr>
        <w:rFonts w:ascii="Bookshelf Symbol 7" w:hAnsi="Bookshelf Symbol 7" w:hint="default"/>
      </w:rPr>
    </w:lvl>
  </w:abstractNum>
  <w:abstractNum w:abstractNumId="22" w15:restartNumberingAfterBreak="0">
    <w:nsid w:val="5C113831"/>
    <w:multiLevelType w:val="multilevel"/>
    <w:tmpl w:val="5C113831"/>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3" w15:restartNumberingAfterBreak="0">
    <w:nsid w:val="61391290"/>
    <w:multiLevelType w:val="multilevel"/>
    <w:tmpl w:val="61391290"/>
    <w:lvl w:ilvl="0">
      <w:start w:val="1"/>
      <w:numFmt w:val="chineseCountingThousand"/>
      <w:lvlText w:val="%1、"/>
      <w:lvlJc w:val="left"/>
      <w:pPr>
        <w:ind w:left="420" w:hanging="420"/>
      </w:pPr>
      <w:rPr>
        <w:rFonts w:ascii="黑体" w:eastAsia="黑体"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4" w15:restartNumberingAfterBreak="0">
    <w:nsid w:val="68514B93"/>
    <w:multiLevelType w:val="multilevel"/>
    <w:tmpl w:val="68514B9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5" w15:restartNumberingAfterBreak="0">
    <w:nsid w:val="6C0C495A"/>
    <w:multiLevelType w:val="multilevel"/>
    <w:tmpl w:val="6C0C495A"/>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6" w15:restartNumberingAfterBreak="0">
    <w:nsid w:val="6C0E2AD9"/>
    <w:multiLevelType w:val="multilevel"/>
    <w:tmpl w:val="6C0E2AD9"/>
    <w:lvl w:ilvl="0">
      <w:start w:val="1"/>
      <w:numFmt w:val="chineseCountingThousand"/>
      <w:lvlText w:val="%1、"/>
      <w:lvlJc w:val="left"/>
      <w:pPr>
        <w:ind w:left="420" w:hanging="420"/>
      </w:pPr>
      <w:rPr>
        <w:rFonts w:ascii="黑体" w:eastAsia="黑体"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7" w15:restartNumberingAfterBreak="0">
    <w:nsid w:val="6CE4256D"/>
    <w:multiLevelType w:val="multilevel"/>
    <w:tmpl w:val="6CE4256D"/>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8" w15:restartNumberingAfterBreak="0">
    <w:nsid w:val="6FD50A44"/>
    <w:multiLevelType w:val="multilevel"/>
    <w:tmpl w:val="6FD50A44"/>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9" w15:restartNumberingAfterBreak="0">
    <w:nsid w:val="70703E97"/>
    <w:multiLevelType w:val="multilevel"/>
    <w:tmpl w:val="70703E97"/>
    <w:lvl w:ilvl="0">
      <w:start w:val="1"/>
      <w:numFmt w:val="bullet"/>
      <w:lvlText w:val="◇"/>
      <w:lvlJc w:val="left"/>
      <w:pPr>
        <w:ind w:left="420" w:hanging="420"/>
      </w:pPr>
      <w:rPr>
        <w:rFonts w:ascii="宋体" w:eastAsia="宋体" w:hAnsi="宋体" w:hint="eastAsia"/>
        <w:lang w:val="en-US"/>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30" w15:restartNumberingAfterBreak="0">
    <w:nsid w:val="73C93535"/>
    <w:multiLevelType w:val="hybridMultilevel"/>
    <w:tmpl w:val="D444CDE8"/>
    <w:lvl w:ilvl="0" w:tplc="FC2CE256">
      <w:start w:val="1"/>
      <w:numFmt w:val="japaneseCounting"/>
      <w:lvlText w:val="（%1）"/>
      <w:lvlJc w:val="left"/>
      <w:pPr>
        <w:ind w:left="1500" w:hanging="1080"/>
      </w:pPr>
      <w:rPr>
        <w:rFonts w:hint="default"/>
      </w:rPr>
    </w:lvl>
    <w:lvl w:ilvl="1" w:tplc="04090019" w:tentative="1">
      <w:start w:val="1"/>
      <w:numFmt w:val="lowerLetter"/>
      <w:lvlText w:val="%2)"/>
      <w:lvlJc w:val="left"/>
      <w:pPr>
        <w:ind w:left="1260" w:hanging="420"/>
      </w:pPr>
    </w:lvl>
    <w:lvl w:ilvl="2" w:tplc="0409001B" w:tentative="1">
      <w:start w:val="1"/>
      <w:numFmt w:val="lowerRoman"/>
      <w:lvlText w:val="%3."/>
      <w:lvlJc w:val="right"/>
      <w:pPr>
        <w:ind w:left="1680" w:hanging="420"/>
      </w:pPr>
    </w:lvl>
    <w:lvl w:ilvl="3" w:tplc="0409000F" w:tentative="1">
      <w:start w:val="1"/>
      <w:numFmt w:val="decimal"/>
      <w:lvlText w:val="%4."/>
      <w:lvlJc w:val="left"/>
      <w:pPr>
        <w:ind w:left="2100" w:hanging="420"/>
      </w:pPr>
    </w:lvl>
    <w:lvl w:ilvl="4" w:tplc="04090019" w:tentative="1">
      <w:start w:val="1"/>
      <w:numFmt w:val="lowerLetter"/>
      <w:lvlText w:val="%5)"/>
      <w:lvlJc w:val="left"/>
      <w:pPr>
        <w:ind w:left="2520" w:hanging="420"/>
      </w:pPr>
    </w:lvl>
    <w:lvl w:ilvl="5" w:tplc="0409001B" w:tentative="1">
      <w:start w:val="1"/>
      <w:numFmt w:val="lowerRoman"/>
      <w:lvlText w:val="%6."/>
      <w:lvlJc w:val="right"/>
      <w:pPr>
        <w:ind w:left="2940" w:hanging="420"/>
      </w:pPr>
    </w:lvl>
    <w:lvl w:ilvl="6" w:tplc="0409000F" w:tentative="1">
      <w:start w:val="1"/>
      <w:numFmt w:val="decimal"/>
      <w:lvlText w:val="%7."/>
      <w:lvlJc w:val="left"/>
      <w:pPr>
        <w:ind w:left="3360" w:hanging="420"/>
      </w:pPr>
    </w:lvl>
    <w:lvl w:ilvl="7" w:tplc="04090019" w:tentative="1">
      <w:start w:val="1"/>
      <w:numFmt w:val="lowerLetter"/>
      <w:lvlText w:val="%8)"/>
      <w:lvlJc w:val="left"/>
      <w:pPr>
        <w:ind w:left="3780" w:hanging="420"/>
      </w:pPr>
    </w:lvl>
    <w:lvl w:ilvl="8" w:tplc="0409001B" w:tentative="1">
      <w:start w:val="1"/>
      <w:numFmt w:val="lowerRoman"/>
      <w:lvlText w:val="%9."/>
      <w:lvlJc w:val="right"/>
      <w:pPr>
        <w:ind w:left="4200" w:hanging="420"/>
      </w:pPr>
    </w:lvl>
  </w:abstractNum>
  <w:abstractNum w:abstractNumId="31" w15:restartNumberingAfterBreak="0">
    <w:nsid w:val="74485101"/>
    <w:multiLevelType w:val="multilevel"/>
    <w:tmpl w:val="74485101"/>
    <w:lvl w:ilvl="0">
      <w:start w:val="1"/>
      <w:numFmt w:val="bullet"/>
      <w:lvlText w:val="◇"/>
      <w:lvlJc w:val="left"/>
      <w:pPr>
        <w:ind w:left="840" w:hanging="420"/>
      </w:pPr>
      <w:rPr>
        <w:rFonts w:ascii="宋体" w:eastAsia="宋体" w:hAnsi="宋体" w:hint="eastAsia"/>
      </w:rPr>
    </w:lvl>
    <w:lvl w:ilvl="1">
      <w:start w:val="1"/>
      <w:numFmt w:val="bullet"/>
      <w:lvlText w:val=""/>
      <w:lvlJc w:val="left"/>
      <w:pPr>
        <w:ind w:left="1260" w:hanging="420"/>
      </w:pPr>
      <w:rPr>
        <w:rFonts w:ascii="Wingdings" w:hAnsi="Wingdings" w:hint="default"/>
      </w:rPr>
    </w:lvl>
    <w:lvl w:ilvl="2">
      <w:start w:val="1"/>
      <w:numFmt w:val="bullet"/>
      <w:lvlText w:val=""/>
      <w:lvlJc w:val="left"/>
      <w:pPr>
        <w:ind w:left="1680" w:hanging="420"/>
      </w:pPr>
      <w:rPr>
        <w:rFonts w:ascii="Wingdings" w:hAnsi="Wingdings" w:hint="default"/>
      </w:rPr>
    </w:lvl>
    <w:lvl w:ilvl="3">
      <w:start w:val="1"/>
      <w:numFmt w:val="bullet"/>
      <w:lvlText w:val=""/>
      <w:lvlJc w:val="left"/>
      <w:pPr>
        <w:ind w:left="2100" w:hanging="420"/>
      </w:pPr>
      <w:rPr>
        <w:rFonts w:ascii="Wingdings" w:hAnsi="Wingdings" w:hint="default"/>
      </w:rPr>
    </w:lvl>
    <w:lvl w:ilvl="4">
      <w:start w:val="1"/>
      <w:numFmt w:val="bullet"/>
      <w:lvlText w:val=""/>
      <w:lvlJc w:val="left"/>
      <w:pPr>
        <w:ind w:left="2520" w:hanging="420"/>
      </w:pPr>
      <w:rPr>
        <w:rFonts w:ascii="Wingdings" w:hAnsi="Wingdings" w:hint="default"/>
      </w:rPr>
    </w:lvl>
    <w:lvl w:ilvl="5">
      <w:start w:val="1"/>
      <w:numFmt w:val="bullet"/>
      <w:lvlText w:val=""/>
      <w:lvlJc w:val="left"/>
      <w:pPr>
        <w:ind w:left="2940" w:hanging="420"/>
      </w:pPr>
      <w:rPr>
        <w:rFonts w:ascii="Wingdings" w:hAnsi="Wingdings" w:hint="default"/>
      </w:rPr>
    </w:lvl>
    <w:lvl w:ilvl="6">
      <w:start w:val="1"/>
      <w:numFmt w:val="bullet"/>
      <w:lvlText w:val=""/>
      <w:lvlJc w:val="left"/>
      <w:pPr>
        <w:ind w:left="3360" w:hanging="420"/>
      </w:pPr>
      <w:rPr>
        <w:rFonts w:ascii="Wingdings" w:hAnsi="Wingdings" w:hint="default"/>
      </w:rPr>
    </w:lvl>
    <w:lvl w:ilvl="7">
      <w:start w:val="1"/>
      <w:numFmt w:val="bullet"/>
      <w:lvlText w:val=""/>
      <w:lvlJc w:val="left"/>
      <w:pPr>
        <w:ind w:left="3780" w:hanging="420"/>
      </w:pPr>
      <w:rPr>
        <w:rFonts w:ascii="Wingdings" w:hAnsi="Wingdings" w:hint="default"/>
      </w:rPr>
    </w:lvl>
    <w:lvl w:ilvl="8">
      <w:start w:val="1"/>
      <w:numFmt w:val="bullet"/>
      <w:lvlText w:val=""/>
      <w:lvlJc w:val="left"/>
      <w:pPr>
        <w:ind w:left="4200" w:hanging="420"/>
      </w:pPr>
      <w:rPr>
        <w:rFonts w:ascii="Wingdings" w:hAnsi="Wingdings" w:hint="default"/>
      </w:rPr>
    </w:lvl>
  </w:abstractNum>
  <w:abstractNum w:abstractNumId="32" w15:restartNumberingAfterBreak="0">
    <w:nsid w:val="7FB64495"/>
    <w:multiLevelType w:val="multilevel"/>
    <w:tmpl w:val="7FB64495"/>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num w:numId="1" w16cid:durableId="757798818">
    <w:abstractNumId w:val="29"/>
  </w:num>
  <w:num w:numId="2" w16cid:durableId="962344144">
    <w:abstractNumId w:val="14"/>
  </w:num>
  <w:num w:numId="3" w16cid:durableId="1337656459">
    <w:abstractNumId w:val="11"/>
  </w:num>
  <w:num w:numId="4" w16cid:durableId="1283268696">
    <w:abstractNumId w:val="19"/>
  </w:num>
  <w:num w:numId="5" w16cid:durableId="148790408">
    <w:abstractNumId w:val="28"/>
  </w:num>
  <w:num w:numId="6" w16cid:durableId="1362591670">
    <w:abstractNumId w:val="0"/>
  </w:num>
  <w:num w:numId="7" w16cid:durableId="24831967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60835032">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92749920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97085971">
    <w:abstractNumId w:val="7"/>
  </w:num>
  <w:num w:numId="11" w16cid:durableId="1468090463">
    <w:abstractNumId w:val="32"/>
  </w:num>
  <w:num w:numId="12" w16cid:durableId="1545168162">
    <w:abstractNumId w:val="22"/>
  </w:num>
  <w:num w:numId="13" w16cid:durableId="1768773153">
    <w:abstractNumId w:val="24"/>
  </w:num>
  <w:num w:numId="14" w16cid:durableId="998923348">
    <w:abstractNumId w:val="20"/>
  </w:num>
  <w:num w:numId="15" w16cid:durableId="1928995122">
    <w:abstractNumId w:val="25"/>
  </w:num>
  <w:num w:numId="16" w16cid:durableId="588582664">
    <w:abstractNumId w:val="23"/>
  </w:num>
  <w:num w:numId="17" w16cid:durableId="356469965">
    <w:abstractNumId w:val="13"/>
  </w:num>
  <w:num w:numId="18" w16cid:durableId="889613708">
    <w:abstractNumId w:val="4"/>
  </w:num>
  <w:num w:numId="19" w16cid:durableId="2038770082">
    <w:abstractNumId w:val="12"/>
  </w:num>
  <w:num w:numId="20" w16cid:durableId="640118991">
    <w:abstractNumId w:val="27"/>
  </w:num>
  <w:num w:numId="21" w16cid:durableId="1396778557">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62157546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9273453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26559200">
    <w:abstractNumId w:val="17"/>
  </w:num>
  <w:num w:numId="25" w16cid:durableId="954293821">
    <w:abstractNumId w:val="10"/>
  </w:num>
  <w:num w:numId="26" w16cid:durableId="869028319">
    <w:abstractNumId w:val="31"/>
  </w:num>
  <w:num w:numId="27" w16cid:durableId="1728213669">
    <w:abstractNumId w:val="21"/>
  </w:num>
  <w:num w:numId="28" w16cid:durableId="1447189450">
    <w:abstractNumId w:val="30"/>
  </w:num>
  <w:num w:numId="29" w16cid:durableId="2057310291">
    <w:abstractNumId w:val="1"/>
  </w:num>
  <w:num w:numId="30" w16cid:durableId="1500461804">
    <w:abstractNumId w:val="16"/>
  </w:num>
  <w:num w:numId="31" w16cid:durableId="1089229680">
    <w:abstractNumId w:val="6"/>
  </w:num>
  <w:num w:numId="32" w16cid:durableId="2099863086">
    <w:abstractNumId w:val="9"/>
  </w:num>
  <w:num w:numId="33" w16cid:durableId="2024550905">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bordersDoNotSurroundHeader/>
  <w:bordersDoNotSurroundFooter/>
  <w:hideSpellingErrors/>
  <w:activeWritingStyle w:appName="MSWord" w:lang="en-US" w:vendorID="64" w:dllVersion="6" w:nlCheck="1" w:checkStyle="0"/>
  <w:activeWritingStyle w:appName="MSWord" w:lang="zh-CN" w:vendorID="64" w:dllVersion="5" w:nlCheck="1" w:checkStyle="1"/>
  <w:activeWritingStyle w:appName="MSWord" w:lang="zh-CN" w:vendorID="64" w:dllVersion="0" w:nlCheck="1" w:checkStyle="1"/>
  <w:activeWritingStyle w:appName="MSWord" w:lang="en-US" w:vendorID="64" w:dllVersion="4096" w:nlCheck="1" w:checkStyle="0"/>
  <w:proofState w:spelling="clean" w:grammar="clean"/>
  <w:stylePaneFormatFilter w:val="5025" w:allStyles="1"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0"/>
  <w:trackRevisions/>
  <w:defaultTabStop w:val="420"/>
  <w:evenAndOddHeaders/>
  <w:drawingGridHorizontalSpacing w:val="105"/>
  <w:drawingGridVerticalSpacing w:val="156"/>
  <w:displayHorizontalDrawingGridEvery w:val="2"/>
  <w:displayVerticalDrawingGridEvery w:val="2"/>
  <w:noPunctuationKerning/>
  <w:characterSpacingControl w:val="compressPunctuation"/>
  <w:hdrShapeDefaults>
    <o:shapedefaults v:ext="edit" spidmax="2050" fillcolor="white">
      <v:fill color="white"/>
    </o:shapedefaults>
  </w:hdrShapeDefaults>
  <w:footnotePr>
    <w:footnote w:id="-1"/>
    <w:footnote w:id="0"/>
    <w:footnote w:id="1"/>
  </w:footnotePr>
  <w:endnotePr>
    <w:endnote w:id="-1"/>
    <w:endnote w:id="0"/>
  </w:endnotePr>
  <w:compat>
    <w:spaceForUL/>
    <w:balanceSingleByteDoubleByteWidth/>
    <w:doNotLeaveBackslashAlone/>
    <w:ulTrailSpace/>
    <w:doNotExpandShiftReturn/>
    <w:adjustLineHeightInTable/>
    <w:doNotWrapTextWithPunct/>
    <w:doNotUseEastAsianBreakRules/>
    <w:useFELayout/>
    <w:doNotUseIndentAsNumberingTabStop/>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commondata" w:val="eyJoZGlkIjoiNWZjYTZiNjI1NGExYmE4MGExYWMxNzIxZmIwNWNmYmYifQ=="/>
    <w:docVar w:name="KSO_WPS_MARK_KEY" w:val="ccf76c3b-0eba-4d01-b2c4-f44ec10cfd7e"/>
  </w:docVars>
  <w:rsids>
    <w:rsidRoot w:val="007B2AF0"/>
    <w:rsid w:val="00000013"/>
    <w:rsid w:val="000004D5"/>
    <w:rsid w:val="000006AF"/>
    <w:rsid w:val="000007F8"/>
    <w:rsid w:val="000008E7"/>
    <w:rsid w:val="00000F23"/>
    <w:rsid w:val="00001103"/>
    <w:rsid w:val="00001327"/>
    <w:rsid w:val="000014D8"/>
    <w:rsid w:val="0000163B"/>
    <w:rsid w:val="00001798"/>
    <w:rsid w:val="000017BA"/>
    <w:rsid w:val="0000190B"/>
    <w:rsid w:val="00001A2A"/>
    <w:rsid w:val="00001AB1"/>
    <w:rsid w:val="00001C9B"/>
    <w:rsid w:val="00001FED"/>
    <w:rsid w:val="0000206E"/>
    <w:rsid w:val="00002A4B"/>
    <w:rsid w:val="00002AF4"/>
    <w:rsid w:val="00002C91"/>
    <w:rsid w:val="00002DFD"/>
    <w:rsid w:val="00002ECC"/>
    <w:rsid w:val="0000312E"/>
    <w:rsid w:val="00003269"/>
    <w:rsid w:val="00003457"/>
    <w:rsid w:val="00003672"/>
    <w:rsid w:val="000036FA"/>
    <w:rsid w:val="000038B7"/>
    <w:rsid w:val="000038F9"/>
    <w:rsid w:val="00003AB4"/>
    <w:rsid w:val="00003AE8"/>
    <w:rsid w:val="00003E58"/>
    <w:rsid w:val="00003EEA"/>
    <w:rsid w:val="00003F6F"/>
    <w:rsid w:val="00004047"/>
    <w:rsid w:val="0000410A"/>
    <w:rsid w:val="000041CD"/>
    <w:rsid w:val="000042BD"/>
    <w:rsid w:val="0000460F"/>
    <w:rsid w:val="00004936"/>
    <w:rsid w:val="00004A7D"/>
    <w:rsid w:val="00004F83"/>
    <w:rsid w:val="0000534A"/>
    <w:rsid w:val="000054A4"/>
    <w:rsid w:val="0000559F"/>
    <w:rsid w:val="000057A6"/>
    <w:rsid w:val="00005B6C"/>
    <w:rsid w:val="00005CA2"/>
    <w:rsid w:val="00005F0B"/>
    <w:rsid w:val="00005FFA"/>
    <w:rsid w:val="00006E11"/>
    <w:rsid w:val="00006E92"/>
    <w:rsid w:val="00006ED9"/>
    <w:rsid w:val="000073D9"/>
    <w:rsid w:val="000074F0"/>
    <w:rsid w:val="0000762F"/>
    <w:rsid w:val="00007661"/>
    <w:rsid w:val="000078A4"/>
    <w:rsid w:val="00007E38"/>
    <w:rsid w:val="000100A2"/>
    <w:rsid w:val="000106E8"/>
    <w:rsid w:val="00010A3C"/>
    <w:rsid w:val="00010C2D"/>
    <w:rsid w:val="00010FDE"/>
    <w:rsid w:val="000110A5"/>
    <w:rsid w:val="000114D4"/>
    <w:rsid w:val="000115CC"/>
    <w:rsid w:val="00011736"/>
    <w:rsid w:val="00011764"/>
    <w:rsid w:val="000117A0"/>
    <w:rsid w:val="00011920"/>
    <w:rsid w:val="00011B10"/>
    <w:rsid w:val="000120BF"/>
    <w:rsid w:val="0001211C"/>
    <w:rsid w:val="000124D3"/>
    <w:rsid w:val="00012531"/>
    <w:rsid w:val="000125A8"/>
    <w:rsid w:val="00012721"/>
    <w:rsid w:val="0001291C"/>
    <w:rsid w:val="000129A7"/>
    <w:rsid w:val="00012CB9"/>
    <w:rsid w:val="000130FE"/>
    <w:rsid w:val="000134FD"/>
    <w:rsid w:val="000138EB"/>
    <w:rsid w:val="000146DC"/>
    <w:rsid w:val="000146F1"/>
    <w:rsid w:val="00014788"/>
    <w:rsid w:val="00014899"/>
    <w:rsid w:val="00014B75"/>
    <w:rsid w:val="00014FBC"/>
    <w:rsid w:val="00014FE5"/>
    <w:rsid w:val="00014FF2"/>
    <w:rsid w:val="00015103"/>
    <w:rsid w:val="000154C5"/>
    <w:rsid w:val="00015935"/>
    <w:rsid w:val="00015B36"/>
    <w:rsid w:val="00015BF0"/>
    <w:rsid w:val="00015C18"/>
    <w:rsid w:val="00015FEB"/>
    <w:rsid w:val="000161D1"/>
    <w:rsid w:val="00016432"/>
    <w:rsid w:val="00016552"/>
    <w:rsid w:val="0001658A"/>
    <w:rsid w:val="00016740"/>
    <w:rsid w:val="00016A05"/>
    <w:rsid w:val="00016DBA"/>
    <w:rsid w:val="00016F70"/>
    <w:rsid w:val="0001713F"/>
    <w:rsid w:val="000171FB"/>
    <w:rsid w:val="00017536"/>
    <w:rsid w:val="00017752"/>
    <w:rsid w:val="00017C86"/>
    <w:rsid w:val="00017CE8"/>
    <w:rsid w:val="00017EA3"/>
    <w:rsid w:val="00017F91"/>
    <w:rsid w:val="00020394"/>
    <w:rsid w:val="00020732"/>
    <w:rsid w:val="0002079A"/>
    <w:rsid w:val="00020810"/>
    <w:rsid w:val="000209FB"/>
    <w:rsid w:val="00020AA3"/>
    <w:rsid w:val="00020BAD"/>
    <w:rsid w:val="00020C67"/>
    <w:rsid w:val="000211FA"/>
    <w:rsid w:val="000212F1"/>
    <w:rsid w:val="000213A7"/>
    <w:rsid w:val="00021E0E"/>
    <w:rsid w:val="00022065"/>
    <w:rsid w:val="0002217C"/>
    <w:rsid w:val="000221D9"/>
    <w:rsid w:val="0002221A"/>
    <w:rsid w:val="00022231"/>
    <w:rsid w:val="00022271"/>
    <w:rsid w:val="000222E2"/>
    <w:rsid w:val="00022906"/>
    <w:rsid w:val="0002296A"/>
    <w:rsid w:val="0002317A"/>
    <w:rsid w:val="0002346F"/>
    <w:rsid w:val="00023882"/>
    <w:rsid w:val="00023BF7"/>
    <w:rsid w:val="00023E37"/>
    <w:rsid w:val="0002456A"/>
    <w:rsid w:val="00024891"/>
    <w:rsid w:val="0002494F"/>
    <w:rsid w:val="00024BD9"/>
    <w:rsid w:val="00024F81"/>
    <w:rsid w:val="00025051"/>
    <w:rsid w:val="000250AB"/>
    <w:rsid w:val="000253D1"/>
    <w:rsid w:val="0002574F"/>
    <w:rsid w:val="00025822"/>
    <w:rsid w:val="0002597B"/>
    <w:rsid w:val="000259A1"/>
    <w:rsid w:val="000259D7"/>
    <w:rsid w:val="00025BBD"/>
    <w:rsid w:val="00025D5D"/>
    <w:rsid w:val="00025DC0"/>
    <w:rsid w:val="0002611B"/>
    <w:rsid w:val="000262A5"/>
    <w:rsid w:val="000262C1"/>
    <w:rsid w:val="00026674"/>
    <w:rsid w:val="000266F6"/>
    <w:rsid w:val="00026AE0"/>
    <w:rsid w:val="00027156"/>
    <w:rsid w:val="000271C4"/>
    <w:rsid w:val="000272A4"/>
    <w:rsid w:val="000272E7"/>
    <w:rsid w:val="000273AB"/>
    <w:rsid w:val="00027689"/>
    <w:rsid w:val="00027993"/>
    <w:rsid w:val="00027BC1"/>
    <w:rsid w:val="00027CA6"/>
    <w:rsid w:val="00027E7A"/>
    <w:rsid w:val="00027EC2"/>
    <w:rsid w:val="00027F2F"/>
    <w:rsid w:val="000300D1"/>
    <w:rsid w:val="0003018B"/>
    <w:rsid w:val="000302E2"/>
    <w:rsid w:val="00030680"/>
    <w:rsid w:val="00030743"/>
    <w:rsid w:val="00030A47"/>
    <w:rsid w:val="00030DEA"/>
    <w:rsid w:val="00031232"/>
    <w:rsid w:val="000317F9"/>
    <w:rsid w:val="0003185C"/>
    <w:rsid w:val="00031BC0"/>
    <w:rsid w:val="00031EBD"/>
    <w:rsid w:val="00031ED5"/>
    <w:rsid w:val="00031F37"/>
    <w:rsid w:val="00031FD0"/>
    <w:rsid w:val="000327B3"/>
    <w:rsid w:val="00032EBD"/>
    <w:rsid w:val="000330DD"/>
    <w:rsid w:val="00033131"/>
    <w:rsid w:val="00033227"/>
    <w:rsid w:val="000332F7"/>
    <w:rsid w:val="00033355"/>
    <w:rsid w:val="00033618"/>
    <w:rsid w:val="00033C57"/>
    <w:rsid w:val="00033D32"/>
    <w:rsid w:val="00033E39"/>
    <w:rsid w:val="0003400D"/>
    <w:rsid w:val="000342A0"/>
    <w:rsid w:val="000344A2"/>
    <w:rsid w:val="00034678"/>
    <w:rsid w:val="000346AC"/>
    <w:rsid w:val="00034765"/>
    <w:rsid w:val="00034F2C"/>
    <w:rsid w:val="000350CF"/>
    <w:rsid w:val="00035275"/>
    <w:rsid w:val="000353A9"/>
    <w:rsid w:val="000357CB"/>
    <w:rsid w:val="0003580F"/>
    <w:rsid w:val="00035978"/>
    <w:rsid w:val="00035A48"/>
    <w:rsid w:val="00035AA9"/>
    <w:rsid w:val="00036346"/>
    <w:rsid w:val="000365BD"/>
    <w:rsid w:val="0003667B"/>
    <w:rsid w:val="000366B6"/>
    <w:rsid w:val="0003671B"/>
    <w:rsid w:val="00036AE5"/>
    <w:rsid w:val="00036B91"/>
    <w:rsid w:val="00037A0D"/>
    <w:rsid w:val="00037A38"/>
    <w:rsid w:val="00037E71"/>
    <w:rsid w:val="00037F2B"/>
    <w:rsid w:val="00037FD3"/>
    <w:rsid w:val="00040519"/>
    <w:rsid w:val="000406C6"/>
    <w:rsid w:val="00040D23"/>
    <w:rsid w:val="00040F19"/>
    <w:rsid w:val="00040F75"/>
    <w:rsid w:val="00041286"/>
    <w:rsid w:val="00041560"/>
    <w:rsid w:val="00041829"/>
    <w:rsid w:val="00041AEA"/>
    <w:rsid w:val="00041B2D"/>
    <w:rsid w:val="00041BDA"/>
    <w:rsid w:val="00041DE2"/>
    <w:rsid w:val="00041DF9"/>
    <w:rsid w:val="00041F1A"/>
    <w:rsid w:val="00041F92"/>
    <w:rsid w:val="00042156"/>
    <w:rsid w:val="00042293"/>
    <w:rsid w:val="00042317"/>
    <w:rsid w:val="00042B80"/>
    <w:rsid w:val="00042D7C"/>
    <w:rsid w:val="00042F4B"/>
    <w:rsid w:val="00043042"/>
    <w:rsid w:val="0004330D"/>
    <w:rsid w:val="00043312"/>
    <w:rsid w:val="000433CF"/>
    <w:rsid w:val="000434EC"/>
    <w:rsid w:val="00043552"/>
    <w:rsid w:val="00043576"/>
    <w:rsid w:val="000435A3"/>
    <w:rsid w:val="000439C5"/>
    <w:rsid w:val="00043BFB"/>
    <w:rsid w:val="00043E51"/>
    <w:rsid w:val="00043FC3"/>
    <w:rsid w:val="00044024"/>
    <w:rsid w:val="00044302"/>
    <w:rsid w:val="000445CD"/>
    <w:rsid w:val="00044B29"/>
    <w:rsid w:val="00044EFE"/>
    <w:rsid w:val="0004509B"/>
    <w:rsid w:val="000454DD"/>
    <w:rsid w:val="0004562D"/>
    <w:rsid w:val="00045724"/>
    <w:rsid w:val="000458CF"/>
    <w:rsid w:val="00045923"/>
    <w:rsid w:val="0004596B"/>
    <w:rsid w:val="0004598A"/>
    <w:rsid w:val="00045A53"/>
    <w:rsid w:val="00045AE7"/>
    <w:rsid w:val="00045CEE"/>
    <w:rsid w:val="00045D02"/>
    <w:rsid w:val="00045EC6"/>
    <w:rsid w:val="0004601F"/>
    <w:rsid w:val="000460D3"/>
    <w:rsid w:val="00046154"/>
    <w:rsid w:val="00046485"/>
    <w:rsid w:val="00046528"/>
    <w:rsid w:val="000466BE"/>
    <w:rsid w:val="0004685C"/>
    <w:rsid w:val="0004691E"/>
    <w:rsid w:val="00046AF9"/>
    <w:rsid w:val="00047409"/>
    <w:rsid w:val="0004764B"/>
    <w:rsid w:val="000476D7"/>
    <w:rsid w:val="0004776D"/>
    <w:rsid w:val="00047ACB"/>
    <w:rsid w:val="00047D37"/>
    <w:rsid w:val="00047E91"/>
    <w:rsid w:val="00047EDF"/>
    <w:rsid w:val="00047F93"/>
    <w:rsid w:val="00047FB3"/>
    <w:rsid w:val="00050235"/>
    <w:rsid w:val="000502FD"/>
    <w:rsid w:val="000509B7"/>
    <w:rsid w:val="00050CCE"/>
    <w:rsid w:val="000511EC"/>
    <w:rsid w:val="00051358"/>
    <w:rsid w:val="00051BF0"/>
    <w:rsid w:val="00051D31"/>
    <w:rsid w:val="00052013"/>
    <w:rsid w:val="00052166"/>
    <w:rsid w:val="000523FB"/>
    <w:rsid w:val="00052477"/>
    <w:rsid w:val="000524F5"/>
    <w:rsid w:val="000526AA"/>
    <w:rsid w:val="000528B8"/>
    <w:rsid w:val="000529C3"/>
    <w:rsid w:val="00052A01"/>
    <w:rsid w:val="00052B92"/>
    <w:rsid w:val="00053323"/>
    <w:rsid w:val="000533A3"/>
    <w:rsid w:val="00053583"/>
    <w:rsid w:val="00053696"/>
    <w:rsid w:val="000537C9"/>
    <w:rsid w:val="00053B2F"/>
    <w:rsid w:val="00053D67"/>
    <w:rsid w:val="00053F93"/>
    <w:rsid w:val="00053FC0"/>
    <w:rsid w:val="00054196"/>
    <w:rsid w:val="0005427F"/>
    <w:rsid w:val="0005461A"/>
    <w:rsid w:val="00054738"/>
    <w:rsid w:val="00054B7F"/>
    <w:rsid w:val="00055063"/>
    <w:rsid w:val="00055260"/>
    <w:rsid w:val="00055542"/>
    <w:rsid w:val="000556E3"/>
    <w:rsid w:val="00055C89"/>
    <w:rsid w:val="00055C9B"/>
    <w:rsid w:val="00055E80"/>
    <w:rsid w:val="00055FAB"/>
    <w:rsid w:val="00056027"/>
    <w:rsid w:val="0005611A"/>
    <w:rsid w:val="00056338"/>
    <w:rsid w:val="000563FB"/>
    <w:rsid w:val="000566E1"/>
    <w:rsid w:val="00056787"/>
    <w:rsid w:val="00056CA0"/>
    <w:rsid w:val="00056CC5"/>
    <w:rsid w:val="00057016"/>
    <w:rsid w:val="0005707C"/>
    <w:rsid w:val="00057241"/>
    <w:rsid w:val="000573F8"/>
    <w:rsid w:val="0005741E"/>
    <w:rsid w:val="00057658"/>
    <w:rsid w:val="000578D3"/>
    <w:rsid w:val="000579D3"/>
    <w:rsid w:val="00057C11"/>
    <w:rsid w:val="00057FF2"/>
    <w:rsid w:val="00060121"/>
    <w:rsid w:val="0006044E"/>
    <w:rsid w:val="0006063F"/>
    <w:rsid w:val="00060B0B"/>
    <w:rsid w:val="00060D3B"/>
    <w:rsid w:val="00060DD5"/>
    <w:rsid w:val="00061079"/>
    <w:rsid w:val="0006123B"/>
    <w:rsid w:val="000613AD"/>
    <w:rsid w:val="000613D0"/>
    <w:rsid w:val="00061469"/>
    <w:rsid w:val="00061C2B"/>
    <w:rsid w:val="00061D4E"/>
    <w:rsid w:val="00061E13"/>
    <w:rsid w:val="00061E64"/>
    <w:rsid w:val="0006211C"/>
    <w:rsid w:val="00062283"/>
    <w:rsid w:val="000627E5"/>
    <w:rsid w:val="00062C4A"/>
    <w:rsid w:val="00062C4D"/>
    <w:rsid w:val="00063191"/>
    <w:rsid w:val="000633D0"/>
    <w:rsid w:val="000635F8"/>
    <w:rsid w:val="000639C3"/>
    <w:rsid w:val="00063D05"/>
    <w:rsid w:val="000642C6"/>
    <w:rsid w:val="0006458B"/>
    <w:rsid w:val="00064AD1"/>
    <w:rsid w:val="00064B2C"/>
    <w:rsid w:val="00064BC9"/>
    <w:rsid w:val="00064E16"/>
    <w:rsid w:val="00064FD0"/>
    <w:rsid w:val="000650E0"/>
    <w:rsid w:val="00065266"/>
    <w:rsid w:val="00065407"/>
    <w:rsid w:val="000656AE"/>
    <w:rsid w:val="00065991"/>
    <w:rsid w:val="00065AD9"/>
    <w:rsid w:val="00065AF5"/>
    <w:rsid w:val="000660F1"/>
    <w:rsid w:val="00066235"/>
    <w:rsid w:val="000663B2"/>
    <w:rsid w:val="000665B8"/>
    <w:rsid w:val="0006677B"/>
    <w:rsid w:val="000669AB"/>
    <w:rsid w:val="00066C9D"/>
    <w:rsid w:val="0006703B"/>
    <w:rsid w:val="000670A3"/>
    <w:rsid w:val="00067272"/>
    <w:rsid w:val="00067360"/>
    <w:rsid w:val="000678DE"/>
    <w:rsid w:val="00067A65"/>
    <w:rsid w:val="00067C4E"/>
    <w:rsid w:val="00067CC0"/>
    <w:rsid w:val="00067E21"/>
    <w:rsid w:val="00070081"/>
    <w:rsid w:val="000700CB"/>
    <w:rsid w:val="0007014D"/>
    <w:rsid w:val="0007024F"/>
    <w:rsid w:val="000703C0"/>
    <w:rsid w:val="000705FF"/>
    <w:rsid w:val="000708A1"/>
    <w:rsid w:val="00070AE2"/>
    <w:rsid w:val="00070FC5"/>
    <w:rsid w:val="00070FD5"/>
    <w:rsid w:val="0007113D"/>
    <w:rsid w:val="0007113E"/>
    <w:rsid w:val="00071274"/>
    <w:rsid w:val="000714E0"/>
    <w:rsid w:val="000718D3"/>
    <w:rsid w:val="00071B60"/>
    <w:rsid w:val="00071FFB"/>
    <w:rsid w:val="000723C6"/>
    <w:rsid w:val="000724F6"/>
    <w:rsid w:val="00072616"/>
    <w:rsid w:val="00072995"/>
    <w:rsid w:val="00072A58"/>
    <w:rsid w:val="00072A97"/>
    <w:rsid w:val="00072C84"/>
    <w:rsid w:val="00072CE6"/>
    <w:rsid w:val="00072D08"/>
    <w:rsid w:val="00072F04"/>
    <w:rsid w:val="00072F33"/>
    <w:rsid w:val="0007305E"/>
    <w:rsid w:val="00073278"/>
    <w:rsid w:val="000732F0"/>
    <w:rsid w:val="000733AC"/>
    <w:rsid w:val="000733F4"/>
    <w:rsid w:val="0007359B"/>
    <w:rsid w:val="000735C5"/>
    <w:rsid w:val="0007375E"/>
    <w:rsid w:val="00073BDC"/>
    <w:rsid w:val="00073FAD"/>
    <w:rsid w:val="000749EA"/>
    <w:rsid w:val="00074B55"/>
    <w:rsid w:val="00074C38"/>
    <w:rsid w:val="00074CFB"/>
    <w:rsid w:val="00074DE1"/>
    <w:rsid w:val="00075A7C"/>
    <w:rsid w:val="00075B02"/>
    <w:rsid w:val="00075CA1"/>
    <w:rsid w:val="0007602C"/>
    <w:rsid w:val="00076129"/>
    <w:rsid w:val="00076519"/>
    <w:rsid w:val="00076AEB"/>
    <w:rsid w:val="00076C4C"/>
    <w:rsid w:val="00076D1E"/>
    <w:rsid w:val="00076F8B"/>
    <w:rsid w:val="00077159"/>
    <w:rsid w:val="00077306"/>
    <w:rsid w:val="000774FC"/>
    <w:rsid w:val="0007765E"/>
    <w:rsid w:val="0007775D"/>
    <w:rsid w:val="000777AA"/>
    <w:rsid w:val="0007784B"/>
    <w:rsid w:val="00077B91"/>
    <w:rsid w:val="00077D87"/>
    <w:rsid w:val="00077F8A"/>
    <w:rsid w:val="00080056"/>
    <w:rsid w:val="000801D3"/>
    <w:rsid w:val="00080454"/>
    <w:rsid w:val="00080702"/>
    <w:rsid w:val="00080731"/>
    <w:rsid w:val="00080796"/>
    <w:rsid w:val="000807CD"/>
    <w:rsid w:val="0008099F"/>
    <w:rsid w:val="00080A7F"/>
    <w:rsid w:val="00080EA4"/>
    <w:rsid w:val="00081020"/>
    <w:rsid w:val="00081047"/>
    <w:rsid w:val="00081319"/>
    <w:rsid w:val="0008186D"/>
    <w:rsid w:val="000826CB"/>
    <w:rsid w:val="0008282E"/>
    <w:rsid w:val="00082960"/>
    <w:rsid w:val="00082A81"/>
    <w:rsid w:val="00082B4B"/>
    <w:rsid w:val="00082C6F"/>
    <w:rsid w:val="00082F35"/>
    <w:rsid w:val="00082F62"/>
    <w:rsid w:val="00083272"/>
    <w:rsid w:val="00083A1B"/>
    <w:rsid w:val="00083A5E"/>
    <w:rsid w:val="00083EA2"/>
    <w:rsid w:val="00083F0D"/>
    <w:rsid w:val="000841C0"/>
    <w:rsid w:val="000846D9"/>
    <w:rsid w:val="00084755"/>
    <w:rsid w:val="000848CF"/>
    <w:rsid w:val="00084C84"/>
    <w:rsid w:val="00084CEF"/>
    <w:rsid w:val="00084D38"/>
    <w:rsid w:val="00084D77"/>
    <w:rsid w:val="0008502A"/>
    <w:rsid w:val="00085037"/>
    <w:rsid w:val="0008515B"/>
    <w:rsid w:val="000853D5"/>
    <w:rsid w:val="000854D1"/>
    <w:rsid w:val="000854E2"/>
    <w:rsid w:val="000855D9"/>
    <w:rsid w:val="00085617"/>
    <w:rsid w:val="0008570F"/>
    <w:rsid w:val="00085A4E"/>
    <w:rsid w:val="00085BFD"/>
    <w:rsid w:val="00085E52"/>
    <w:rsid w:val="00085E57"/>
    <w:rsid w:val="00085F42"/>
    <w:rsid w:val="0008603E"/>
    <w:rsid w:val="000861C3"/>
    <w:rsid w:val="00086325"/>
    <w:rsid w:val="000866CE"/>
    <w:rsid w:val="00086878"/>
    <w:rsid w:val="000868BC"/>
    <w:rsid w:val="00086A52"/>
    <w:rsid w:val="00086AB8"/>
    <w:rsid w:val="00086E1B"/>
    <w:rsid w:val="000870C2"/>
    <w:rsid w:val="000879FF"/>
    <w:rsid w:val="00087E76"/>
    <w:rsid w:val="000901EC"/>
    <w:rsid w:val="00090213"/>
    <w:rsid w:val="00090500"/>
    <w:rsid w:val="000905E3"/>
    <w:rsid w:val="00090745"/>
    <w:rsid w:val="000909F7"/>
    <w:rsid w:val="00090B52"/>
    <w:rsid w:val="00090DDA"/>
    <w:rsid w:val="00090FAA"/>
    <w:rsid w:val="00091343"/>
    <w:rsid w:val="0009161C"/>
    <w:rsid w:val="00091790"/>
    <w:rsid w:val="000917AE"/>
    <w:rsid w:val="000917D1"/>
    <w:rsid w:val="0009194A"/>
    <w:rsid w:val="00091979"/>
    <w:rsid w:val="00091CF5"/>
    <w:rsid w:val="00091E9C"/>
    <w:rsid w:val="00091EDD"/>
    <w:rsid w:val="000924C6"/>
    <w:rsid w:val="000926FD"/>
    <w:rsid w:val="00092757"/>
    <w:rsid w:val="000927E8"/>
    <w:rsid w:val="0009282E"/>
    <w:rsid w:val="00092A55"/>
    <w:rsid w:val="00092C99"/>
    <w:rsid w:val="00092E2F"/>
    <w:rsid w:val="00092F45"/>
    <w:rsid w:val="00093035"/>
    <w:rsid w:val="00093073"/>
    <w:rsid w:val="0009310C"/>
    <w:rsid w:val="00093121"/>
    <w:rsid w:val="000933E2"/>
    <w:rsid w:val="0009345B"/>
    <w:rsid w:val="00093588"/>
    <w:rsid w:val="00093A62"/>
    <w:rsid w:val="00093B4F"/>
    <w:rsid w:val="00093D73"/>
    <w:rsid w:val="00093D9C"/>
    <w:rsid w:val="00093DED"/>
    <w:rsid w:val="0009417A"/>
    <w:rsid w:val="000944B0"/>
    <w:rsid w:val="00094565"/>
    <w:rsid w:val="000945C3"/>
    <w:rsid w:val="00094646"/>
    <w:rsid w:val="0009464D"/>
    <w:rsid w:val="000946AD"/>
    <w:rsid w:val="00094749"/>
    <w:rsid w:val="00094836"/>
    <w:rsid w:val="00094AD9"/>
    <w:rsid w:val="00094EC8"/>
    <w:rsid w:val="00094EE7"/>
    <w:rsid w:val="00094F1C"/>
    <w:rsid w:val="00094F82"/>
    <w:rsid w:val="00095006"/>
    <w:rsid w:val="000951A8"/>
    <w:rsid w:val="00095954"/>
    <w:rsid w:val="00095987"/>
    <w:rsid w:val="00095A18"/>
    <w:rsid w:val="00095B10"/>
    <w:rsid w:val="00095BAE"/>
    <w:rsid w:val="00095D72"/>
    <w:rsid w:val="00095D93"/>
    <w:rsid w:val="000960CA"/>
    <w:rsid w:val="000962E0"/>
    <w:rsid w:val="00096360"/>
    <w:rsid w:val="00096413"/>
    <w:rsid w:val="000965F5"/>
    <w:rsid w:val="00096762"/>
    <w:rsid w:val="00096C7B"/>
    <w:rsid w:val="0009704E"/>
    <w:rsid w:val="000970C8"/>
    <w:rsid w:val="000972E9"/>
    <w:rsid w:val="00097345"/>
    <w:rsid w:val="0009763A"/>
    <w:rsid w:val="000977BF"/>
    <w:rsid w:val="00097B00"/>
    <w:rsid w:val="00097B6A"/>
    <w:rsid w:val="00097D2C"/>
    <w:rsid w:val="00097D9C"/>
    <w:rsid w:val="00097DBF"/>
    <w:rsid w:val="000A0215"/>
    <w:rsid w:val="000A04B5"/>
    <w:rsid w:val="000A0697"/>
    <w:rsid w:val="000A0858"/>
    <w:rsid w:val="000A0CDB"/>
    <w:rsid w:val="000A0EC2"/>
    <w:rsid w:val="000A12D4"/>
    <w:rsid w:val="000A14E3"/>
    <w:rsid w:val="000A1723"/>
    <w:rsid w:val="000A17FB"/>
    <w:rsid w:val="000A18C7"/>
    <w:rsid w:val="000A1A05"/>
    <w:rsid w:val="000A1A24"/>
    <w:rsid w:val="000A1B95"/>
    <w:rsid w:val="000A1E70"/>
    <w:rsid w:val="000A1E7B"/>
    <w:rsid w:val="000A1EAE"/>
    <w:rsid w:val="000A2146"/>
    <w:rsid w:val="000A224A"/>
    <w:rsid w:val="000A2336"/>
    <w:rsid w:val="000A23E3"/>
    <w:rsid w:val="000A2572"/>
    <w:rsid w:val="000A25DC"/>
    <w:rsid w:val="000A2BD9"/>
    <w:rsid w:val="000A2FF8"/>
    <w:rsid w:val="000A327F"/>
    <w:rsid w:val="000A3355"/>
    <w:rsid w:val="000A3386"/>
    <w:rsid w:val="000A3610"/>
    <w:rsid w:val="000A3AAE"/>
    <w:rsid w:val="000A3CB1"/>
    <w:rsid w:val="000A4115"/>
    <w:rsid w:val="000A4B02"/>
    <w:rsid w:val="000A4F69"/>
    <w:rsid w:val="000A5268"/>
    <w:rsid w:val="000A53E6"/>
    <w:rsid w:val="000A53FE"/>
    <w:rsid w:val="000A5566"/>
    <w:rsid w:val="000A5921"/>
    <w:rsid w:val="000A5ECE"/>
    <w:rsid w:val="000A5F64"/>
    <w:rsid w:val="000A613F"/>
    <w:rsid w:val="000A65CF"/>
    <w:rsid w:val="000A66D9"/>
    <w:rsid w:val="000A69A1"/>
    <w:rsid w:val="000A6FF4"/>
    <w:rsid w:val="000A7125"/>
    <w:rsid w:val="000A7145"/>
    <w:rsid w:val="000A723F"/>
    <w:rsid w:val="000A72A6"/>
    <w:rsid w:val="000A73E8"/>
    <w:rsid w:val="000A75A5"/>
    <w:rsid w:val="000A7618"/>
    <w:rsid w:val="000A784F"/>
    <w:rsid w:val="000B007C"/>
    <w:rsid w:val="000B0241"/>
    <w:rsid w:val="000B0277"/>
    <w:rsid w:val="000B037A"/>
    <w:rsid w:val="000B0395"/>
    <w:rsid w:val="000B03FB"/>
    <w:rsid w:val="000B06FD"/>
    <w:rsid w:val="000B0EC4"/>
    <w:rsid w:val="000B11A6"/>
    <w:rsid w:val="000B14A0"/>
    <w:rsid w:val="000B19FD"/>
    <w:rsid w:val="000B1AC2"/>
    <w:rsid w:val="000B1B0E"/>
    <w:rsid w:val="000B1B41"/>
    <w:rsid w:val="000B1D24"/>
    <w:rsid w:val="000B1EBF"/>
    <w:rsid w:val="000B209B"/>
    <w:rsid w:val="000B20F3"/>
    <w:rsid w:val="000B2245"/>
    <w:rsid w:val="000B2378"/>
    <w:rsid w:val="000B24B2"/>
    <w:rsid w:val="000B2622"/>
    <w:rsid w:val="000B2676"/>
    <w:rsid w:val="000B273A"/>
    <w:rsid w:val="000B282C"/>
    <w:rsid w:val="000B2AA9"/>
    <w:rsid w:val="000B31CA"/>
    <w:rsid w:val="000B329F"/>
    <w:rsid w:val="000B33EB"/>
    <w:rsid w:val="000B3627"/>
    <w:rsid w:val="000B3A00"/>
    <w:rsid w:val="000B3F65"/>
    <w:rsid w:val="000B4164"/>
    <w:rsid w:val="000B41C3"/>
    <w:rsid w:val="000B423F"/>
    <w:rsid w:val="000B42C4"/>
    <w:rsid w:val="000B42E8"/>
    <w:rsid w:val="000B4365"/>
    <w:rsid w:val="000B445B"/>
    <w:rsid w:val="000B44ED"/>
    <w:rsid w:val="000B458E"/>
    <w:rsid w:val="000B45FC"/>
    <w:rsid w:val="000B48AC"/>
    <w:rsid w:val="000B4A08"/>
    <w:rsid w:val="000B4BEC"/>
    <w:rsid w:val="000B4EA9"/>
    <w:rsid w:val="000B4F9A"/>
    <w:rsid w:val="000B5234"/>
    <w:rsid w:val="000B59AD"/>
    <w:rsid w:val="000B6570"/>
    <w:rsid w:val="000B6671"/>
    <w:rsid w:val="000B66AF"/>
    <w:rsid w:val="000B6981"/>
    <w:rsid w:val="000B6EA6"/>
    <w:rsid w:val="000B6FAB"/>
    <w:rsid w:val="000B7135"/>
    <w:rsid w:val="000B722B"/>
    <w:rsid w:val="000B72C0"/>
    <w:rsid w:val="000B73C4"/>
    <w:rsid w:val="000B790E"/>
    <w:rsid w:val="000B7AE6"/>
    <w:rsid w:val="000B7BE4"/>
    <w:rsid w:val="000B7C58"/>
    <w:rsid w:val="000B7E98"/>
    <w:rsid w:val="000C007D"/>
    <w:rsid w:val="000C0342"/>
    <w:rsid w:val="000C0382"/>
    <w:rsid w:val="000C039D"/>
    <w:rsid w:val="000C05DE"/>
    <w:rsid w:val="000C0859"/>
    <w:rsid w:val="000C0897"/>
    <w:rsid w:val="000C0C42"/>
    <w:rsid w:val="000C0D2B"/>
    <w:rsid w:val="000C0E9D"/>
    <w:rsid w:val="000C0EA9"/>
    <w:rsid w:val="000C1003"/>
    <w:rsid w:val="000C138F"/>
    <w:rsid w:val="000C13EB"/>
    <w:rsid w:val="000C172C"/>
    <w:rsid w:val="000C1CD2"/>
    <w:rsid w:val="000C1DF9"/>
    <w:rsid w:val="000C1E51"/>
    <w:rsid w:val="000C263B"/>
    <w:rsid w:val="000C2AFD"/>
    <w:rsid w:val="000C2CFE"/>
    <w:rsid w:val="000C2DD1"/>
    <w:rsid w:val="000C2E1C"/>
    <w:rsid w:val="000C34B5"/>
    <w:rsid w:val="000C3B10"/>
    <w:rsid w:val="000C3B4B"/>
    <w:rsid w:val="000C3C8C"/>
    <w:rsid w:val="000C3D3C"/>
    <w:rsid w:val="000C3F74"/>
    <w:rsid w:val="000C3F97"/>
    <w:rsid w:val="000C42CF"/>
    <w:rsid w:val="000C4309"/>
    <w:rsid w:val="000C4650"/>
    <w:rsid w:val="000C484A"/>
    <w:rsid w:val="000C486A"/>
    <w:rsid w:val="000C49C6"/>
    <w:rsid w:val="000C4F71"/>
    <w:rsid w:val="000C50AB"/>
    <w:rsid w:val="000C53F0"/>
    <w:rsid w:val="000C5487"/>
    <w:rsid w:val="000C55BF"/>
    <w:rsid w:val="000C5FAE"/>
    <w:rsid w:val="000C625A"/>
    <w:rsid w:val="000C632C"/>
    <w:rsid w:val="000C687C"/>
    <w:rsid w:val="000C6A3B"/>
    <w:rsid w:val="000C6E9D"/>
    <w:rsid w:val="000C715B"/>
    <w:rsid w:val="000C76F1"/>
    <w:rsid w:val="000C7892"/>
    <w:rsid w:val="000D01C0"/>
    <w:rsid w:val="000D04C7"/>
    <w:rsid w:val="000D0CA2"/>
    <w:rsid w:val="000D0CB6"/>
    <w:rsid w:val="000D0D64"/>
    <w:rsid w:val="000D0D73"/>
    <w:rsid w:val="000D167F"/>
    <w:rsid w:val="000D1706"/>
    <w:rsid w:val="000D1917"/>
    <w:rsid w:val="000D1973"/>
    <w:rsid w:val="000D1B12"/>
    <w:rsid w:val="000D1D4B"/>
    <w:rsid w:val="000D2058"/>
    <w:rsid w:val="000D21F9"/>
    <w:rsid w:val="000D23B2"/>
    <w:rsid w:val="000D2A79"/>
    <w:rsid w:val="000D2AC1"/>
    <w:rsid w:val="000D2BEF"/>
    <w:rsid w:val="000D34EF"/>
    <w:rsid w:val="000D370F"/>
    <w:rsid w:val="000D38CE"/>
    <w:rsid w:val="000D3B83"/>
    <w:rsid w:val="000D3BA2"/>
    <w:rsid w:val="000D3D06"/>
    <w:rsid w:val="000D3E18"/>
    <w:rsid w:val="000D3E7F"/>
    <w:rsid w:val="000D3E86"/>
    <w:rsid w:val="000D404D"/>
    <w:rsid w:val="000D4261"/>
    <w:rsid w:val="000D432E"/>
    <w:rsid w:val="000D4861"/>
    <w:rsid w:val="000D4886"/>
    <w:rsid w:val="000D49A4"/>
    <w:rsid w:val="000D4A1E"/>
    <w:rsid w:val="000D4BF6"/>
    <w:rsid w:val="000D4D3F"/>
    <w:rsid w:val="000D4F10"/>
    <w:rsid w:val="000D4F24"/>
    <w:rsid w:val="000D5226"/>
    <w:rsid w:val="000D5463"/>
    <w:rsid w:val="000D54CF"/>
    <w:rsid w:val="000D5708"/>
    <w:rsid w:val="000D5AAA"/>
    <w:rsid w:val="000D5BF8"/>
    <w:rsid w:val="000D5CFD"/>
    <w:rsid w:val="000D5E71"/>
    <w:rsid w:val="000D5FEB"/>
    <w:rsid w:val="000D6859"/>
    <w:rsid w:val="000D6E8E"/>
    <w:rsid w:val="000D71E9"/>
    <w:rsid w:val="000D72B7"/>
    <w:rsid w:val="000D73AE"/>
    <w:rsid w:val="000D742D"/>
    <w:rsid w:val="000D766A"/>
    <w:rsid w:val="000D76B7"/>
    <w:rsid w:val="000D78DF"/>
    <w:rsid w:val="000D7B8D"/>
    <w:rsid w:val="000D7B94"/>
    <w:rsid w:val="000D7D73"/>
    <w:rsid w:val="000E0AAF"/>
    <w:rsid w:val="000E0C61"/>
    <w:rsid w:val="000E0F40"/>
    <w:rsid w:val="000E0FD3"/>
    <w:rsid w:val="000E113E"/>
    <w:rsid w:val="000E16D0"/>
    <w:rsid w:val="000E1702"/>
    <w:rsid w:val="000E1931"/>
    <w:rsid w:val="000E1956"/>
    <w:rsid w:val="000E1B6E"/>
    <w:rsid w:val="000E1EBD"/>
    <w:rsid w:val="000E2087"/>
    <w:rsid w:val="000E223F"/>
    <w:rsid w:val="000E2398"/>
    <w:rsid w:val="000E2567"/>
    <w:rsid w:val="000E28B3"/>
    <w:rsid w:val="000E2ACD"/>
    <w:rsid w:val="000E2B15"/>
    <w:rsid w:val="000E2C05"/>
    <w:rsid w:val="000E2F03"/>
    <w:rsid w:val="000E3316"/>
    <w:rsid w:val="000E345D"/>
    <w:rsid w:val="000E36FC"/>
    <w:rsid w:val="000E374B"/>
    <w:rsid w:val="000E3768"/>
    <w:rsid w:val="000E3804"/>
    <w:rsid w:val="000E3B5C"/>
    <w:rsid w:val="000E3D53"/>
    <w:rsid w:val="000E401A"/>
    <w:rsid w:val="000E415E"/>
    <w:rsid w:val="000E4214"/>
    <w:rsid w:val="000E45F9"/>
    <w:rsid w:val="000E477D"/>
    <w:rsid w:val="000E49C9"/>
    <w:rsid w:val="000E4EED"/>
    <w:rsid w:val="000E5538"/>
    <w:rsid w:val="000E591D"/>
    <w:rsid w:val="000E5946"/>
    <w:rsid w:val="000E59AA"/>
    <w:rsid w:val="000E5A2E"/>
    <w:rsid w:val="000E5A48"/>
    <w:rsid w:val="000E5B90"/>
    <w:rsid w:val="000E5C2B"/>
    <w:rsid w:val="000E5C4D"/>
    <w:rsid w:val="000E5D8A"/>
    <w:rsid w:val="000E5F21"/>
    <w:rsid w:val="000E60E3"/>
    <w:rsid w:val="000E67C2"/>
    <w:rsid w:val="000E6C03"/>
    <w:rsid w:val="000E6C59"/>
    <w:rsid w:val="000E71DB"/>
    <w:rsid w:val="000E7237"/>
    <w:rsid w:val="000E725E"/>
    <w:rsid w:val="000E7324"/>
    <w:rsid w:val="000E76A5"/>
    <w:rsid w:val="000E794D"/>
    <w:rsid w:val="000E7B28"/>
    <w:rsid w:val="000E7E2C"/>
    <w:rsid w:val="000E7E2D"/>
    <w:rsid w:val="000E7E57"/>
    <w:rsid w:val="000E7FAB"/>
    <w:rsid w:val="000F07F9"/>
    <w:rsid w:val="000F08DE"/>
    <w:rsid w:val="000F0E2E"/>
    <w:rsid w:val="000F1189"/>
    <w:rsid w:val="000F11BB"/>
    <w:rsid w:val="000F127C"/>
    <w:rsid w:val="000F12D1"/>
    <w:rsid w:val="000F138F"/>
    <w:rsid w:val="000F14D9"/>
    <w:rsid w:val="000F1744"/>
    <w:rsid w:val="000F178F"/>
    <w:rsid w:val="000F1A13"/>
    <w:rsid w:val="000F1AFE"/>
    <w:rsid w:val="000F1D7E"/>
    <w:rsid w:val="000F1E95"/>
    <w:rsid w:val="000F2448"/>
    <w:rsid w:val="000F245A"/>
    <w:rsid w:val="000F2475"/>
    <w:rsid w:val="000F2870"/>
    <w:rsid w:val="000F2876"/>
    <w:rsid w:val="000F29BA"/>
    <w:rsid w:val="000F2A6C"/>
    <w:rsid w:val="000F2B39"/>
    <w:rsid w:val="000F2DCA"/>
    <w:rsid w:val="000F2E7A"/>
    <w:rsid w:val="000F305E"/>
    <w:rsid w:val="000F3BB0"/>
    <w:rsid w:val="000F3C42"/>
    <w:rsid w:val="000F3CCD"/>
    <w:rsid w:val="000F3DFE"/>
    <w:rsid w:val="000F40D2"/>
    <w:rsid w:val="000F4277"/>
    <w:rsid w:val="000F4299"/>
    <w:rsid w:val="000F42F4"/>
    <w:rsid w:val="000F448B"/>
    <w:rsid w:val="000F4561"/>
    <w:rsid w:val="000F4692"/>
    <w:rsid w:val="000F473C"/>
    <w:rsid w:val="000F4B5E"/>
    <w:rsid w:val="000F4BF5"/>
    <w:rsid w:val="000F512C"/>
    <w:rsid w:val="000F527D"/>
    <w:rsid w:val="000F5751"/>
    <w:rsid w:val="000F5D95"/>
    <w:rsid w:val="000F5E39"/>
    <w:rsid w:val="000F5E62"/>
    <w:rsid w:val="000F63B1"/>
    <w:rsid w:val="000F6602"/>
    <w:rsid w:val="000F661B"/>
    <w:rsid w:val="000F6789"/>
    <w:rsid w:val="000F6945"/>
    <w:rsid w:val="000F69D2"/>
    <w:rsid w:val="000F6AAA"/>
    <w:rsid w:val="000F6BE3"/>
    <w:rsid w:val="000F6D2C"/>
    <w:rsid w:val="000F6E26"/>
    <w:rsid w:val="000F6E6F"/>
    <w:rsid w:val="000F6F30"/>
    <w:rsid w:val="000F7048"/>
    <w:rsid w:val="000F71FF"/>
    <w:rsid w:val="000F738A"/>
    <w:rsid w:val="000F74A0"/>
    <w:rsid w:val="000F74BE"/>
    <w:rsid w:val="000F7855"/>
    <w:rsid w:val="000F7C81"/>
    <w:rsid w:val="000F7DFD"/>
    <w:rsid w:val="00100033"/>
    <w:rsid w:val="00100059"/>
    <w:rsid w:val="00100098"/>
    <w:rsid w:val="00100420"/>
    <w:rsid w:val="001004C3"/>
    <w:rsid w:val="00100526"/>
    <w:rsid w:val="00100615"/>
    <w:rsid w:val="00100815"/>
    <w:rsid w:val="00100AFC"/>
    <w:rsid w:val="00100BDD"/>
    <w:rsid w:val="00100BFA"/>
    <w:rsid w:val="00100DF7"/>
    <w:rsid w:val="00100E07"/>
    <w:rsid w:val="00100E29"/>
    <w:rsid w:val="0010113E"/>
    <w:rsid w:val="00101469"/>
    <w:rsid w:val="001015E2"/>
    <w:rsid w:val="00101BCE"/>
    <w:rsid w:val="00101D6B"/>
    <w:rsid w:val="00102759"/>
    <w:rsid w:val="0010296C"/>
    <w:rsid w:val="00102D87"/>
    <w:rsid w:val="00102F8F"/>
    <w:rsid w:val="00103180"/>
    <w:rsid w:val="001032E7"/>
    <w:rsid w:val="00103B58"/>
    <w:rsid w:val="00103BF9"/>
    <w:rsid w:val="00103EAB"/>
    <w:rsid w:val="001042EF"/>
    <w:rsid w:val="00104492"/>
    <w:rsid w:val="001045FA"/>
    <w:rsid w:val="00104939"/>
    <w:rsid w:val="00104B98"/>
    <w:rsid w:val="00104C8F"/>
    <w:rsid w:val="00104D0B"/>
    <w:rsid w:val="00104D1A"/>
    <w:rsid w:val="00104E4E"/>
    <w:rsid w:val="00105160"/>
    <w:rsid w:val="00105279"/>
    <w:rsid w:val="0010560A"/>
    <w:rsid w:val="00105632"/>
    <w:rsid w:val="00105738"/>
    <w:rsid w:val="0010581B"/>
    <w:rsid w:val="0010592C"/>
    <w:rsid w:val="0010607A"/>
    <w:rsid w:val="00106134"/>
    <w:rsid w:val="001062D0"/>
    <w:rsid w:val="00106413"/>
    <w:rsid w:val="00106556"/>
    <w:rsid w:val="0010661C"/>
    <w:rsid w:val="0010687A"/>
    <w:rsid w:val="001069C1"/>
    <w:rsid w:val="00106A75"/>
    <w:rsid w:val="00106AD6"/>
    <w:rsid w:val="00106BF0"/>
    <w:rsid w:val="00106C4F"/>
    <w:rsid w:val="00106DDD"/>
    <w:rsid w:val="00106F3C"/>
    <w:rsid w:val="0010718E"/>
    <w:rsid w:val="00107253"/>
    <w:rsid w:val="00107318"/>
    <w:rsid w:val="00107EC9"/>
    <w:rsid w:val="001101C6"/>
    <w:rsid w:val="001103C0"/>
    <w:rsid w:val="001105BF"/>
    <w:rsid w:val="00110899"/>
    <w:rsid w:val="001108CB"/>
    <w:rsid w:val="00110C8C"/>
    <w:rsid w:val="001113A5"/>
    <w:rsid w:val="00111761"/>
    <w:rsid w:val="001117DF"/>
    <w:rsid w:val="00111B63"/>
    <w:rsid w:val="00111CF1"/>
    <w:rsid w:val="00111FDD"/>
    <w:rsid w:val="00112050"/>
    <w:rsid w:val="001122E8"/>
    <w:rsid w:val="00112537"/>
    <w:rsid w:val="0011274E"/>
    <w:rsid w:val="00112987"/>
    <w:rsid w:val="00112F21"/>
    <w:rsid w:val="00112F87"/>
    <w:rsid w:val="00113011"/>
    <w:rsid w:val="001133FD"/>
    <w:rsid w:val="001138D8"/>
    <w:rsid w:val="00113A21"/>
    <w:rsid w:val="00113AED"/>
    <w:rsid w:val="00113FFA"/>
    <w:rsid w:val="00114054"/>
    <w:rsid w:val="00114144"/>
    <w:rsid w:val="001145D4"/>
    <w:rsid w:val="001145DF"/>
    <w:rsid w:val="00114A53"/>
    <w:rsid w:val="00114B16"/>
    <w:rsid w:val="00114D81"/>
    <w:rsid w:val="00115442"/>
    <w:rsid w:val="00115528"/>
    <w:rsid w:val="001155DD"/>
    <w:rsid w:val="001157CB"/>
    <w:rsid w:val="00115C27"/>
    <w:rsid w:val="00115E18"/>
    <w:rsid w:val="00115E97"/>
    <w:rsid w:val="0011640B"/>
    <w:rsid w:val="001164FC"/>
    <w:rsid w:val="0011664C"/>
    <w:rsid w:val="00116827"/>
    <w:rsid w:val="00116902"/>
    <w:rsid w:val="00116A71"/>
    <w:rsid w:val="001170A1"/>
    <w:rsid w:val="00117368"/>
    <w:rsid w:val="00117460"/>
    <w:rsid w:val="00117612"/>
    <w:rsid w:val="001176EB"/>
    <w:rsid w:val="00117B39"/>
    <w:rsid w:val="00117B9B"/>
    <w:rsid w:val="00117C7D"/>
    <w:rsid w:val="00117E6D"/>
    <w:rsid w:val="00117F54"/>
    <w:rsid w:val="00120011"/>
    <w:rsid w:val="00120297"/>
    <w:rsid w:val="001202CD"/>
    <w:rsid w:val="00120347"/>
    <w:rsid w:val="001205D7"/>
    <w:rsid w:val="0012062B"/>
    <w:rsid w:val="001206FF"/>
    <w:rsid w:val="00120778"/>
    <w:rsid w:val="001208D3"/>
    <w:rsid w:val="00120BD0"/>
    <w:rsid w:val="001216B7"/>
    <w:rsid w:val="0012170F"/>
    <w:rsid w:val="0012181C"/>
    <w:rsid w:val="00121822"/>
    <w:rsid w:val="001219E8"/>
    <w:rsid w:val="00121B7C"/>
    <w:rsid w:val="00121D20"/>
    <w:rsid w:val="00121E57"/>
    <w:rsid w:val="0012202D"/>
    <w:rsid w:val="00122104"/>
    <w:rsid w:val="00122183"/>
    <w:rsid w:val="0012218E"/>
    <w:rsid w:val="001221D2"/>
    <w:rsid w:val="00122402"/>
    <w:rsid w:val="00122A6B"/>
    <w:rsid w:val="00122EDA"/>
    <w:rsid w:val="00123426"/>
    <w:rsid w:val="0012349D"/>
    <w:rsid w:val="00123659"/>
    <w:rsid w:val="00123783"/>
    <w:rsid w:val="001238C2"/>
    <w:rsid w:val="001238D5"/>
    <w:rsid w:val="00123B06"/>
    <w:rsid w:val="00123B5F"/>
    <w:rsid w:val="00123C21"/>
    <w:rsid w:val="00123DF7"/>
    <w:rsid w:val="00123ED0"/>
    <w:rsid w:val="00123F7C"/>
    <w:rsid w:val="0012401A"/>
    <w:rsid w:val="0012408E"/>
    <w:rsid w:val="00124381"/>
    <w:rsid w:val="00124710"/>
    <w:rsid w:val="00124810"/>
    <w:rsid w:val="00124983"/>
    <w:rsid w:val="00124AA0"/>
    <w:rsid w:val="00124C7B"/>
    <w:rsid w:val="00124D1B"/>
    <w:rsid w:val="00124DDF"/>
    <w:rsid w:val="00124E2A"/>
    <w:rsid w:val="00124E53"/>
    <w:rsid w:val="00125170"/>
    <w:rsid w:val="00125377"/>
    <w:rsid w:val="001253B5"/>
    <w:rsid w:val="00125747"/>
    <w:rsid w:val="001257ED"/>
    <w:rsid w:val="001259F8"/>
    <w:rsid w:val="00125A0D"/>
    <w:rsid w:val="00125B7D"/>
    <w:rsid w:val="00125C83"/>
    <w:rsid w:val="00125EE3"/>
    <w:rsid w:val="00125F37"/>
    <w:rsid w:val="001260ED"/>
    <w:rsid w:val="0012620C"/>
    <w:rsid w:val="001266CD"/>
    <w:rsid w:val="001269F6"/>
    <w:rsid w:val="00126C67"/>
    <w:rsid w:val="00126E05"/>
    <w:rsid w:val="0012708C"/>
    <w:rsid w:val="001271C3"/>
    <w:rsid w:val="00127534"/>
    <w:rsid w:val="001278F5"/>
    <w:rsid w:val="00127E57"/>
    <w:rsid w:val="00127F96"/>
    <w:rsid w:val="0013025A"/>
    <w:rsid w:val="00130298"/>
    <w:rsid w:val="0013039E"/>
    <w:rsid w:val="00130765"/>
    <w:rsid w:val="001309CC"/>
    <w:rsid w:val="0013121A"/>
    <w:rsid w:val="001312B6"/>
    <w:rsid w:val="00131422"/>
    <w:rsid w:val="00131553"/>
    <w:rsid w:val="001318D1"/>
    <w:rsid w:val="00131F38"/>
    <w:rsid w:val="00131FB6"/>
    <w:rsid w:val="001323DB"/>
    <w:rsid w:val="001325EF"/>
    <w:rsid w:val="0013277C"/>
    <w:rsid w:val="001329EF"/>
    <w:rsid w:val="00132EC8"/>
    <w:rsid w:val="001332AB"/>
    <w:rsid w:val="0013338C"/>
    <w:rsid w:val="0013362B"/>
    <w:rsid w:val="00133645"/>
    <w:rsid w:val="001338AB"/>
    <w:rsid w:val="00133DA7"/>
    <w:rsid w:val="001340DB"/>
    <w:rsid w:val="0013442B"/>
    <w:rsid w:val="001347C0"/>
    <w:rsid w:val="0013507F"/>
    <w:rsid w:val="00135124"/>
    <w:rsid w:val="001353F2"/>
    <w:rsid w:val="001354F5"/>
    <w:rsid w:val="0013584F"/>
    <w:rsid w:val="00135DEB"/>
    <w:rsid w:val="00135E31"/>
    <w:rsid w:val="0013606A"/>
    <w:rsid w:val="00136864"/>
    <w:rsid w:val="00136943"/>
    <w:rsid w:val="00136A69"/>
    <w:rsid w:val="00136CBA"/>
    <w:rsid w:val="001375AA"/>
    <w:rsid w:val="00137989"/>
    <w:rsid w:val="00137A90"/>
    <w:rsid w:val="00137CA2"/>
    <w:rsid w:val="00140442"/>
    <w:rsid w:val="0014047C"/>
    <w:rsid w:val="001405A0"/>
    <w:rsid w:val="00140712"/>
    <w:rsid w:val="001409CA"/>
    <w:rsid w:val="00140CC5"/>
    <w:rsid w:val="00140D45"/>
    <w:rsid w:val="00140E08"/>
    <w:rsid w:val="00140FF2"/>
    <w:rsid w:val="001411E5"/>
    <w:rsid w:val="0014152F"/>
    <w:rsid w:val="001416F5"/>
    <w:rsid w:val="00141D16"/>
    <w:rsid w:val="00141D98"/>
    <w:rsid w:val="00141EC3"/>
    <w:rsid w:val="001420B5"/>
    <w:rsid w:val="001421BD"/>
    <w:rsid w:val="00142632"/>
    <w:rsid w:val="00142AA3"/>
    <w:rsid w:val="00142E49"/>
    <w:rsid w:val="0014317E"/>
    <w:rsid w:val="001432E3"/>
    <w:rsid w:val="0014350C"/>
    <w:rsid w:val="00143DFF"/>
    <w:rsid w:val="001440ED"/>
    <w:rsid w:val="001440F5"/>
    <w:rsid w:val="00144267"/>
    <w:rsid w:val="00144302"/>
    <w:rsid w:val="00144BA9"/>
    <w:rsid w:val="00144C1A"/>
    <w:rsid w:val="00144C29"/>
    <w:rsid w:val="00144D2B"/>
    <w:rsid w:val="00144F3C"/>
    <w:rsid w:val="001451DF"/>
    <w:rsid w:val="00145333"/>
    <w:rsid w:val="00145A40"/>
    <w:rsid w:val="001460E8"/>
    <w:rsid w:val="00146162"/>
    <w:rsid w:val="0014634A"/>
    <w:rsid w:val="00146848"/>
    <w:rsid w:val="00146889"/>
    <w:rsid w:val="00146BE6"/>
    <w:rsid w:val="00146CFE"/>
    <w:rsid w:val="00146DDA"/>
    <w:rsid w:val="00146E8A"/>
    <w:rsid w:val="00146F82"/>
    <w:rsid w:val="00147080"/>
    <w:rsid w:val="0014716E"/>
    <w:rsid w:val="001471FF"/>
    <w:rsid w:val="00147249"/>
    <w:rsid w:val="001473EB"/>
    <w:rsid w:val="00147913"/>
    <w:rsid w:val="00147AD4"/>
    <w:rsid w:val="00147F7F"/>
    <w:rsid w:val="0015042E"/>
    <w:rsid w:val="0015058C"/>
    <w:rsid w:val="0015094E"/>
    <w:rsid w:val="001509ED"/>
    <w:rsid w:val="00150BA7"/>
    <w:rsid w:val="00150DA8"/>
    <w:rsid w:val="00150DBC"/>
    <w:rsid w:val="0015114A"/>
    <w:rsid w:val="001511A2"/>
    <w:rsid w:val="001511D9"/>
    <w:rsid w:val="0015131B"/>
    <w:rsid w:val="001514B7"/>
    <w:rsid w:val="0015179A"/>
    <w:rsid w:val="00151C40"/>
    <w:rsid w:val="00151D5C"/>
    <w:rsid w:val="001522C8"/>
    <w:rsid w:val="001522DA"/>
    <w:rsid w:val="00152A91"/>
    <w:rsid w:val="00152C2B"/>
    <w:rsid w:val="00152C53"/>
    <w:rsid w:val="001538DF"/>
    <w:rsid w:val="00153A88"/>
    <w:rsid w:val="00153B84"/>
    <w:rsid w:val="00153C8D"/>
    <w:rsid w:val="00153F01"/>
    <w:rsid w:val="0015432C"/>
    <w:rsid w:val="0015477A"/>
    <w:rsid w:val="00154B23"/>
    <w:rsid w:val="00154B65"/>
    <w:rsid w:val="00154B94"/>
    <w:rsid w:val="0015508D"/>
    <w:rsid w:val="001557C2"/>
    <w:rsid w:val="00155A3D"/>
    <w:rsid w:val="00155B03"/>
    <w:rsid w:val="00155EE2"/>
    <w:rsid w:val="00155FA6"/>
    <w:rsid w:val="0015600B"/>
    <w:rsid w:val="001562C2"/>
    <w:rsid w:val="001563FD"/>
    <w:rsid w:val="001568E9"/>
    <w:rsid w:val="00156940"/>
    <w:rsid w:val="00156AB5"/>
    <w:rsid w:val="00156AE6"/>
    <w:rsid w:val="00156B38"/>
    <w:rsid w:val="00156D5A"/>
    <w:rsid w:val="00157024"/>
    <w:rsid w:val="001573DD"/>
    <w:rsid w:val="00157865"/>
    <w:rsid w:val="0015794F"/>
    <w:rsid w:val="00157CDD"/>
    <w:rsid w:val="00157E06"/>
    <w:rsid w:val="00160396"/>
    <w:rsid w:val="00160612"/>
    <w:rsid w:val="0016088E"/>
    <w:rsid w:val="0016090C"/>
    <w:rsid w:val="00160A44"/>
    <w:rsid w:val="00160AFA"/>
    <w:rsid w:val="00160C14"/>
    <w:rsid w:val="001611EE"/>
    <w:rsid w:val="001612C2"/>
    <w:rsid w:val="00161454"/>
    <w:rsid w:val="001614AF"/>
    <w:rsid w:val="00161671"/>
    <w:rsid w:val="00161A6D"/>
    <w:rsid w:val="00161C74"/>
    <w:rsid w:val="00161F7F"/>
    <w:rsid w:val="00161FAC"/>
    <w:rsid w:val="00162074"/>
    <w:rsid w:val="00162138"/>
    <w:rsid w:val="0016216F"/>
    <w:rsid w:val="0016223F"/>
    <w:rsid w:val="00162241"/>
    <w:rsid w:val="001622AF"/>
    <w:rsid w:val="00162517"/>
    <w:rsid w:val="00162B28"/>
    <w:rsid w:val="0016312C"/>
    <w:rsid w:val="00163DB5"/>
    <w:rsid w:val="00163F3A"/>
    <w:rsid w:val="0016421E"/>
    <w:rsid w:val="0016423A"/>
    <w:rsid w:val="00164BE6"/>
    <w:rsid w:val="00164C14"/>
    <w:rsid w:val="00164C26"/>
    <w:rsid w:val="00164CBF"/>
    <w:rsid w:val="00164D5A"/>
    <w:rsid w:val="0016510C"/>
    <w:rsid w:val="00165297"/>
    <w:rsid w:val="001652F4"/>
    <w:rsid w:val="00165723"/>
    <w:rsid w:val="00165786"/>
    <w:rsid w:val="0016585D"/>
    <w:rsid w:val="00165ED6"/>
    <w:rsid w:val="00165FA2"/>
    <w:rsid w:val="00166298"/>
    <w:rsid w:val="00167866"/>
    <w:rsid w:val="00167EFD"/>
    <w:rsid w:val="0017017D"/>
    <w:rsid w:val="001705D7"/>
    <w:rsid w:val="001706CE"/>
    <w:rsid w:val="00170881"/>
    <w:rsid w:val="00170A9F"/>
    <w:rsid w:val="00170AD3"/>
    <w:rsid w:val="001712AC"/>
    <w:rsid w:val="00171510"/>
    <w:rsid w:val="0017172B"/>
    <w:rsid w:val="00171822"/>
    <w:rsid w:val="00171A84"/>
    <w:rsid w:val="00171BF0"/>
    <w:rsid w:val="00171C4F"/>
    <w:rsid w:val="00171D35"/>
    <w:rsid w:val="00171DD2"/>
    <w:rsid w:val="00171F96"/>
    <w:rsid w:val="00172062"/>
    <w:rsid w:val="00172561"/>
    <w:rsid w:val="001726FF"/>
    <w:rsid w:val="00172895"/>
    <w:rsid w:val="00173197"/>
    <w:rsid w:val="001731DB"/>
    <w:rsid w:val="001732E1"/>
    <w:rsid w:val="0017340E"/>
    <w:rsid w:val="00173695"/>
    <w:rsid w:val="001736FE"/>
    <w:rsid w:val="00173C03"/>
    <w:rsid w:val="00173CB8"/>
    <w:rsid w:val="00173E74"/>
    <w:rsid w:val="00173EF4"/>
    <w:rsid w:val="00174180"/>
    <w:rsid w:val="001742FC"/>
    <w:rsid w:val="00174416"/>
    <w:rsid w:val="0017452F"/>
    <w:rsid w:val="0017485C"/>
    <w:rsid w:val="001749BC"/>
    <w:rsid w:val="00174AD1"/>
    <w:rsid w:val="00174B3E"/>
    <w:rsid w:val="00174DA8"/>
    <w:rsid w:val="00174EE6"/>
    <w:rsid w:val="001753A7"/>
    <w:rsid w:val="001754C2"/>
    <w:rsid w:val="00175675"/>
    <w:rsid w:val="001756DB"/>
    <w:rsid w:val="00175745"/>
    <w:rsid w:val="0017582C"/>
    <w:rsid w:val="001758F1"/>
    <w:rsid w:val="00175C40"/>
    <w:rsid w:val="00175E02"/>
    <w:rsid w:val="00175F9E"/>
    <w:rsid w:val="00176259"/>
    <w:rsid w:val="0017625C"/>
    <w:rsid w:val="0017646E"/>
    <w:rsid w:val="001764FA"/>
    <w:rsid w:val="0017678F"/>
    <w:rsid w:val="00176B22"/>
    <w:rsid w:val="00176D0C"/>
    <w:rsid w:val="00177042"/>
    <w:rsid w:val="0017705C"/>
    <w:rsid w:val="001771EF"/>
    <w:rsid w:val="001772E0"/>
    <w:rsid w:val="0017782A"/>
    <w:rsid w:val="0017799F"/>
    <w:rsid w:val="00177CE4"/>
    <w:rsid w:val="00177FD4"/>
    <w:rsid w:val="00180207"/>
    <w:rsid w:val="00180283"/>
    <w:rsid w:val="0018029C"/>
    <w:rsid w:val="00180475"/>
    <w:rsid w:val="00180601"/>
    <w:rsid w:val="001806B8"/>
    <w:rsid w:val="00180F51"/>
    <w:rsid w:val="001813F7"/>
    <w:rsid w:val="0018197C"/>
    <w:rsid w:val="00181AF1"/>
    <w:rsid w:val="00181B6D"/>
    <w:rsid w:val="00181E6C"/>
    <w:rsid w:val="00181F8E"/>
    <w:rsid w:val="0018205C"/>
    <w:rsid w:val="00182216"/>
    <w:rsid w:val="0018225C"/>
    <w:rsid w:val="001822B9"/>
    <w:rsid w:val="00182736"/>
    <w:rsid w:val="00182762"/>
    <w:rsid w:val="00182970"/>
    <w:rsid w:val="00182AEA"/>
    <w:rsid w:val="00182BEF"/>
    <w:rsid w:val="00182C23"/>
    <w:rsid w:val="00182F24"/>
    <w:rsid w:val="00182F4C"/>
    <w:rsid w:val="00182FB6"/>
    <w:rsid w:val="0018310F"/>
    <w:rsid w:val="0018342D"/>
    <w:rsid w:val="0018386D"/>
    <w:rsid w:val="00183FCB"/>
    <w:rsid w:val="00184171"/>
    <w:rsid w:val="0018419F"/>
    <w:rsid w:val="001842F7"/>
    <w:rsid w:val="00184A4F"/>
    <w:rsid w:val="00184A8B"/>
    <w:rsid w:val="00184B84"/>
    <w:rsid w:val="00184FB8"/>
    <w:rsid w:val="001850DF"/>
    <w:rsid w:val="001850F3"/>
    <w:rsid w:val="00185112"/>
    <w:rsid w:val="00185166"/>
    <w:rsid w:val="0018535B"/>
    <w:rsid w:val="001853AF"/>
    <w:rsid w:val="00186235"/>
    <w:rsid w:val="00186238"/>
    <w:rsid w:val="00186887"/>
    <w:rsid w:val="00186D53"/>
    <w:rsid w:val="00186F68"/>
    <w:rsid w:val="00186F6F"/>
    <w:rsid w:val="0019041E"/>
    <w:rsid w:val="001904B0"/>
    <w:rsid w:val="001904EB"/>
    <w:rsid w:val="0019059B"/>
    <w:rsid w:val="001909B6"/>
    <w:rsid w:val="00190BE9"/>
    <w:rsid w:val="00190D58"/>
    <w:rsid w:val="00190E68"/>
    <w:rsid w:val="001911B8"/>
    <w:rsid w:val="00191403"/>
    <w:rsid w:val="001915A3"/>
    <w:rsid w:val="00191904"/>
    <w:rsid w:val="00191E85"/>
    <w:rsid w:val="0019211B"/>
    <w:rsid w:val="0019243F"/>
    <w:rsid w:val="001924B1"/>
    <w:rsid w:val="00192594"/>
    <w:rsid w:val="00192D4F"/>
    <w:rsid w:val="00192D8C"/>
    <w:rsid w:val="00192E00"/>
    <w:rsid w:val="00192FA4"/>
    <w:rsid w:val="001936CB"/>
    <w:rsid w:val="00193BE1"/>
    <w:rsid w:val="00193D03"/>
    <w:rsid w:val="00193ED5"/>
    <w:rsid w:val="0019410B"/>
    <w:rsid w:val="00194290"/>
    <w:rsid w:val="00194810"/>
    <w:rsid w:val="001948E2"/>
    <w:rsid w:val="00194B81"/>
    <w:rsid w:val="00194F53"/>
    <w:rsid w:val="00195135"/>
    <w:rsid w:val="00195188"/>
    <w:rsid w:val="00195365"/>
    <w:rsid w:val="001953E8"/>
    <w:rsid w:val="001959EE"/>
    <w:rsid w:val="00195B1C"/>
    <w:rsid w:val="00195D4C"/>
    <w:rsid w:val="001966E9"/>
    <w:rsid w:val="00196788"/>
    <w:rsid w:val="0019691B"/>
    <w:rsid w:val="00196A25"/>
    <w:rsid w:val="00196C7D"/>
    <w:rsid w:val="00196D38"/>
    <w:rsid w:val="00196E50"/>
    <w:rsid w:val="00196F92"/>
    <w:rsid w:val="001971BA"/>
    <w:rsid w:val="0019720C"/>
    <w:rsid w:val="001972E4"/>
    <w:rsid w:val="001974C5"/>
    <w:rsid w:val="001976BF"/>
    <w:rsid w:val="00197735"/>
    <w:rsid w:val="0019775E"/>
    <w:rsid w:val="00197862"/>
    <w:rsid w:val="001978FB"/>
    <w:rsid w:val="00197944"/>
    <w:rsid w:val="001979AE"/>
    <w:rsid w:val="00197A34"/>
    <w:rsid w:val="00197A37"/>
    <w:rsid w:val="00197A6E"/>
    <w:rsid w:val="00197D0F"/>
    <w:rsid w:val="001A0161"/>
    <w:rsid w:val="001A0261"/>
    <w:rsid w:val="001A0359"/>
    <w:rsid w:val="001A0663"/>
    <w:rsid w:val="001A08AE"/>
    <w:rsid w:val="001A09F6"/>
    <w:rsid w:val="001A0C69"/>
    <w:rsid w:val="001A0C7E"/>
    <w:rsid w:val="001A100A"/>
    <w:rsid w:val="001A1277"/>
    <w:rsid w:val="001A1485"/>
    <w:rsid w:val="001A15B0"/>
    <w:rsid w:val="001A1C68"/>
    <w:rsid w:val="001A2135"/>
    <w:rsid w:val="001A214E"/>
    <w:rsid w:val="001A21B9"/>
    <w:rsid w:val="001A26C6"/>
    <w:rsid w:val="001A270E"/>
    <w:rsid w:val="001A279C"/>
    <w:rsid w:val="001A27BF"/>
    <w:rsid w:val="001A2D61"/>
    <w:rsid w:val="001A31B4"/>
    <w:rsid w:val="001A32BF"/>
    <w:rsid w:val="001A33D7"/>
    <w:rsid w:val="001A397E"/>
    <w:rsid w:val="001A3ADF"/>
    <w:rsid w:val="001A3C5D"/>
    <w:rsid w:val="001A3F31"/>
    <w:rsid w:val="001A3FFD"/>
    <w:rsid w:val="001A41C6"/>
    <w:rsid w:val="001A485B"/>
    <w:rsid w:val="001A48B6"/>
    <w:rsid w:val="001A48B8"/>
    <w:rsid w:val="001A4A0C"/>
    <w:rsid w:val="001A4BAC"/>
    <w:rsid w:val="001A4C4C"/>
    <w:rsid w:val="001A50EA"/>
    <w:rsid w:val="001A669C"/>
    <w:rsid w:val="001A6B37"/>
    <w:rsid w:val="001A6BFD"/>
    <w:rsid w:val="001A6DD7"/>
    <w:rsid w:val="001A710C"/>
    <w:rsid w:val="001A74ED"/>
    <w:rsid w:val="001A755A"/>
    <w:rsid w:val="001A7837"/>
    <w:rsid w:val="001A7AA4"/>
    <w:rsid w:val="001B035E"/>
    <w:rsid w:val="001B0391"/>
    <w:rsid w:val="001B046B"/>
    <w:rsid w:val="001B074F"/>
    <w:rsid w:val="001B08AB"/>
    <w:rsid w:val="001B09B1"/>
    <w:rsid w:val="001B0D15"/>
    <w:rsid w:val="001B0F08"/>
    <w:rsid w:val="001B1040"/>
    <w:rsid w:val="001B125F"/>
    <w:rsid w:val="001B14D3"/>
    <w:rsid w:val="001B15A2"/>
    <w:rsid w:val="001B16BA"/>
    <w:rsid w:val="001B171A"/>
    <w:rsid w:val="001B1953"/>
    <w:rsid w:val="001B1997"/>
    <w:rsid w:val="001B19F4"/>
    <w:rsid w:val="001B1AB8"/>
    <w:rsid w:val="001B1ACE"/>
    <w:rsid w:val="001B1F23"/>
    <w:rsid w:val="001B2090"/>
    <w:rsid w:val="001B21A3"/>
    <w:rsid w:val="001B2511"/>
    <w:rsid w:val="001B2636"/>
    <w:rsid w:val="001B287D"/>
    <w:rsid w:val="001B299A"/>
    <w:rsid w:val="001B2A48"/>
    <w:rsid w:val="001B2FAE"/>
    <w:rsid w:val="001B3135"/>
    <w:rsid w:val="001B34E5"/>
    <w:rsid w:val="001B3876"/>
    <w:rsid w:val="001B3F04"/>
    <w:rsid w:val="001B414E"/>
    <w:rsid w:val="001B4265"/>
    <w:rsid w:val="001B42A5"/>
    <w:rsid w:val="001B4309"/>
    <w:rsid w:val="001B436E"/>
    <w:rsid w:val="001B4454"/>
    <w:rsid w:val="001B450C"/>
    <w:rsid w:val="001B4517"/>
    <w:rsid w:val="001B4AE1"/>
    <w:rsid w:val="001B4B31"/>
    <w:rsid w:val="001B4F3F"/>
    <w:rsid w:val="001B5243"/>
    <w:rsid w:val="001B5291"/>
    <w:rsid w:val="001B5489"/>
    <w:rsid w:val="001B57A1"/>
    <w:rsid w:val="001B5A56"/>
    <w:rsid w:val="001B5BAB"/>
    <w:rsid w:val="001B5E65"/>
    <w:rsid w:val="001B6327"/>
    <w:rsid w:val="001B63C5"/>
    <w:rsid w:val="001B6685"/>
    <w:rsid w:val="001B69F5"/>
    <w:rsid w:val="001B6C6F"/>
    <w:rsid w:val="001B6D6E"/>
    <w:rsid w:val="001B6F4D"/>
    <w:rsid w:val="001B6F86"/>
    <w:rsid w:val="001B73CE"/>
    <w:rsid w:val="001B7592"/>
    <w:rsid w:val="001B764A"/>
    <w:rsid w:val="001B76CC"/>
    <w:rsid w:val="001B78DA"/>
    <w:rsid w:val="001B7D39"/>
    <w:rsid w:val="001B7E48"/>
    <w:rsid w:val="001C0094"/>
    <w:rsid w:val="001C0213"/>
    <w:rsid w:val="001C0AF6"/>
    <w:rsid w:val="001C0E17"/>
    <w:rsid w:val="001C0F68"/>
    <w:rsid w:val="001C0FF3"/>
    <w:rsid w:val="001C0FFC"/>
    <w:rsid w:val="001C10F2"/>
    <w:rsid w:val="001C1384"/>
    <w:rsid w:val="001C1E3B"/>
    <w:rsid w:val="001C2016"/>
    <w:rsid w:val="001C21A0"/>
    <w:rsid w:val="001C2250"/>
    <w:rsid w:val="001C295D"/>
    <w:rsid w:val="001C2D05"/>
    <w:rsid w:val="001C2DAC"/>
    <w:rsid w:val="001C2FAE"/>
    <w:rsid w:val="001C315A"/>
    <w:rsid w:val="001C33B9"/>
    <w:rsid w:val="001C3585"/>
    <w:rsid w:val="001C3621"/>
    <w:rsid w:val="001C365E"/>
    <w:rsid w:val="001C3B82"/>
    <w:rsid w:val="001C3C8E"/>
    <w:rsid w:val="001C3CD0"/>
    <w:rsid w:val="001C3EA9"/>
    <w:rsid w:val="001C4920"/>
    <w:rsid w:val="001C49A5"/>
    <w:rsid w:val="001C4ADF"/>
    <w:rsid w:val="001C4D58"/>
    <w:rsid w:val="001C4D89"/>
    <w:rsid w:val="001C4E98"/>
    <w:rsid w:val="001C4EF3"/>
    <w:rsid w:val="001C4F16"/>
    <w:rsid w:val="001C5190"/>
    <w:rsid w:val="001C58D6"/>
    <w:rsid w:val="001C59AE"/>
    <w:rsid w:val="001C5C39"/>
    <w:rsid w:val="001C5F5B"/>
    <w:rsid w:val="001C5FC0"/>
    <w:rsid w:val="001C605C"/>
    <w:rsid w:val="001C60DC"/>
    <w:rsid w:val="001C60E4"/>
    <w:rsid w:val="001C6222"/>
    <w:rsid w:val="001C62B2"/>
    <w:rsid w:val="001C62BC"/>
    <w:rsid w:val="001C6458"/>
    <w:rsid w:val="001C654B"/>
    <w:rsid w:val="001C6641"/>
    <w:rsid w:val="001C664E"/>
    <w:rsid w:val="001C675D"/>
    <w:rsid w:val="001C69EC"/>
    <w:rsid w:val="001C69FB"/>
    <w:rsid w:val="001C6A53"/>
    <w:rsid w:val="001C6C26"/>
    <w:rsid w:val="001C6DB8"/>
    <w:rsid w:val="001C6E33"/>
    <w:rsid w:val="001C6F13"/>
    <w:rsid w:val="001C7026"/>
    <w:rsid w:val="001C7292"/>
    <w:rsid w:val="001C7385"/>
    <w:rsid w:val="001C746E"/>
    <w:rsid w:val="001C78CA"/>
    <w:rsid w:val="001C7905"/>
    <w:rsid w:val="001C7BAD"/>
    <w:rsid w:val="001C7F00"/>
    <w:rsid w:val="001D030F"/>
    <w:rsid w:val="001D07B0"/>
    <w:rsid w:val="001D098B"/>
    <w:rsid w:val="001D0E35"/>
    <w:rsid w:val="001D10EB"/>
    <w:rsid w:val="001D1233"/>
    <w:rsid w:val="001D15BD"/>
    <w:rsid w:val="001D1D6A"/>
    <w:rsid w:val="001D1DF2"/>
    <w:rsid w:val="001D23BA"/>
    <w:rsid w:val="001D2455"/>
    <w:rsid w:val="001D27AE"/>
    <w:rsid w:val="001D2A85"/>
    <w:rsid w:val="001D2DC3"/>
    <w:rsid w:val="001D2E31"/>
    <w:rsid w:val="001D2EAA"/>
    <w:rsid w:val="001D31CB"/>
    <w:rsid w:val="001D3503"/>
    <w:rsid w:val="001D3534"/>
    <w:rsid w:val="001D366A"/>
    <w:rsid w:val="001D38C7"/>
    <w:rsid w:val="001D3DAE"/>
    <w:rsid w:val="001D401A"/>
    <w:rsid w:val="001D4108"/>
    <w:rsid w:val="001D41CF"/>
    <w:rsid w:val="001D440E"/>
    <w:rsid w:val="001D4519"/>
    <w:rsid w:val="001D457F"/>
    <w:rsid w:val="001D4626"/>
    <w:rsid w:val="001D47F4"/>
    <w:rsid w:val="001D4BAE"/>
    <w:rsid w:val="001D4C54"/>
    <w:rsid w:val="001D59A4"/>
    <w:rsid w:val="001D5B79"/>
    <w:rsid w:val="001D5B91"/>
    <w:rsid w:val="001D5E84"/>
    <w:rsid w:val="001D5FC2"/>
    <w:rsid w:val="001D629E"/>
    <w:rsid w:val="001D640B"/>
    <w:rsid w:val="001D641F"/>
    <w:rsid w:val="001D6436"/>
    <w:rsid w:val="001D6544"/>
    <w:rsid w:val="001D66FA"/>
    <w:rsid w:val="001D6B07"/>
    <w:rsid w:val="001D6CF1"/>
    <w:rsid w:val="001D6D9A"/>
    <w:rsid w:val="001D71E3"/>
    <w:rsid w:val="001D75CC"/>
    <w:rsid w:val="001D771F"/>
    <w:rsid w:val="001D7AC2"/>
    <w:rsid w:val="001D7BFD"/>
    <w:rsid w:val="001E0180"/>
    <w:rsid w:val="001E0250"/>
    <w:rsid w:val="001E0A30"/>
    <w:rsid w:val="001E0DA9"/>
    <w:rsid w:val="001E1012"/>
    <w:rsid w:val="001E10CA"/>
    <w:rsid w:val="001E1577"/>
    <w:rsid w:val="001E162F"/>
    <w:rsid w:val="001E1630"/>
    <w:rsid w:val="001E1AFC"/>
    <w:rsid w:val="001E1BAF"/>
    <w:rsid w:val="001E1BBA"/>
    <w:rsid w:val="001E1DBE"/>
    <w:rsid w:val="001E1FD3"/>
    <w:rsid w:val="001E225C"/>
    <w:rsid w:val="001E2260"/>
    <w:rsid w:val="001E2321"/>
    <w:rsid w:val="001E242F"/>
    <w:rsid w:val="001E24FE"/>
    <w:rsid w:val="001E2715"/>
    <w:rsid w:val="001E2D75"/>
    <w:rsid w:val="001E2FCA"/>
    <w:rsid w:val="001E32A8"/>
    <w:rsid w:val="001E349F"/>
    <w:rsid w:val="001E34FE"/>
    <w:rsid w:val="001E36E1"/>
    <w:rsid w:val="001E39E0"/>
    <w:rsid w:val="001E3C4A"/>
    <w:rsid w:val="001E3DB8"/>
    <w:rsid w:val="001E41E8"/>
    <w:rsid w:val="001E4352"/>
    <w:rsid w:val="001E4356"/>
    <w:rsid w:val="001E4817"/>
    <w:rsid w:val="001E4A35"/>
    <w:rsid w:val="001E4B9C"/>
    <w:rsid w:val="001E4E7F"/>
    <w:rsid w:val="001E4F25"/>
    <w:rsid w:val="001E4FBF"/>
    <w:rsid w:val="001E5052"/>
    <w:rsid w:val="001E51CA"/>
    <w:rsid w:val="001E5266"/>
    <w:rsid w:val="001E55C7"/>
    <w:rsid w:val="001E5799"/>
    <w:rsid w:val="001E599F"/>
    <w:rsid w:val="001E59CB"/>
    <w:rsid w:val="001E5F1E"/>
    <w:rsid w:val="001E60B9"/>
    <w:rsid w:val="001E6A30"/>
    <w:rsid w:val="001E6BB5"/>
    <w:rsid w:val="001E6E72"/>
    <w:rsid w:val="001E7108"/>
    <w:rsid w:val="001E732A"/>
    <w:rsid w:val="001E75C3"/>
    <w:rsid w:val="001E7669"/>
    <w:rsid w:val="001E7763"/>
    <w:rsid w:val="001E7793"/>
    <w:rsid w:val="001E77CA"/>
    <w:rsid w:val="001E7958"/>
    <w:rsid w:val="001E7A76"/>
    <w:rsid w:val="001E7B84"/>
    <w:rsid w:val="001E7D8F"/>
    <w:rsid w:val="001E7DFA"/>
    <w:rsid w:val="001E7F65"/>
    <w:rsid w:val="001F00A7"/>
    <w:rsid w:val="001F02A1"/>
    <w:rsid w:val="001F037A"/>
    <w:rsid w:val="001F048A"/>
    <w:rsid w:val="001F0A63"/>
    <w:rsid w:val="001F0AF8"/>
    <w:rsid w:val="001F0EF4"/>
    <w:rsid w:val="001F0F74"/>
    <w:rsid w:val="001F1423"/>
    <w:rsid w:val="001F15F4"/>
    <w:rsid w:val="001F16D3"/>
    <w:rsid w:val="001F196A"/>
    <w:rsid w:val="001F1AD4"/>
    <w:rsid w:val="001F1E07"/>
    <w:rsid w:val="001F1F56"/>
    <w:rsid w:val="001F205C"/>
    <w:rsid w:val="001F2364"/>
    <w:rsid w:val="001F23BB"/>
    <w:rsid w:val="001F286A"/>
    <w:rsid w:val="001F286E"/>
    <w:rsid w:val="001F294E"/>
    <w:rsid w:val="001F2A8A"/>
    <w:rsid w:val="001F2ABE"/>
    <w:rsid w:val="001F312E"/>
    <w:rsid w:val="001F3488"/>
    <w:rsid w:val="001F34F7"/>
    <w:rsid w:val="001F3724"/>
    <w:rsid w:val="001F3A41"/>
    <w:rsid w:val="001F3A87"/>
    <w:rsid w:val="001F4252"/>
    <w:rsid w:val="001F45E1"/>
    <w:rsid w:val="001F49F5"/>
    <w:rsid w:val="001F4D24"/>
    <w:rsid w:val="001F5278"/>
    <w:rsid w:val="001F527E"/>
    <w:rsid w:val="001F5392"/>
    <w:rsid w:val="001F53B9"/>
    <w:rsid w:val="001F53D1"/>
    <w:rsid w:val="001F5B9A"/>
    <w:rsid w:val="001F5C0B"/>
    <w:rsid w:val="001F5C50"/>
    <w:rsid w:val="001F61D7"/>
    <w:rsid w:val="001F642F"/>
    <w:rsid w:val="001F6738"/>
    <w:rsid w:val="001F6FAD"/>
    <w:rsid w:val="001F702F"/>
    <w:rsid w:val="001F71BF"/>
    <w:rsid w:val="001F7383"/>
    <w:rsid w:val="001F7793"/>
    <w:rsid w:val="001F77B3"/>
    <w:rsid w:val="001F7F2C"/>
    <w:rsid w:val="0020016F"/>
    <w:rsid w:val="00200197"/>
    <w:rsid w:val="00200690"/>
    <w:rsid w:val="00200717"/>
    <w:rsid w:val="002008E9"/>
    <w:rsid w:val="00200DEA"/>
    <w:rsid w:val="00200F29"/>
    <w:rsid w:val="00200F6C"/>
    <w:rsid w:val="00201738"/>
    <w:rsid w:val="00201835"/>
    <w:rsid w:val="00202028"/>
    <w:rsid w:val="00202455"/>
    <w:rsid w:val="002024F0"/>
    <w:rsid w:val="0020295E"/>
    <w:rsid w:val="002035E6"/>
    <w:rsid w:val="00203663"/>
    <w:rsid w:val="0020371B"/>
    <w:rsid w:val="002037C8"/>
    <w:rsid w:val="00203977"/>
    <w:rsid w:val="00203C4D"/>
    <w:rsid w:val="00203FF2"/>
    <w:rsid w:val="00204237"/>
    <w:rsid w:val="00204A4B"/>
    <w:rsid w:val="00204D86"/>
    <w:rsid w:val="00204E02"/>
    <w:rsid w:val="00205694"/>
    <w:rsid w:val="00205754"/>
    <w:rsid w:val="00205B4C"/>
    <w:rsid w:val="00205FA0"/>
    <w:rsid w:val="0020618B"/>
    <w:rsid w:val="0020621D"/>
    <w:rsid w:val="002063FB"/>
    <w:rsid w:val="00206945"/>
    <w:rsid w:val="00207010"/>
    <w:rsid w:val="0020709B"/>
    <w:rsid w:val="00207437"/>
    <w:rsid w:val="00207591"/>
    <w:rsid w:val="002075EF"/>
    <w:rsid w:val="00207753"/>
    <w:rsid w:val="00207E09"/>
    <w:rsid w:val="00207E3E"/>
    <w:rsid w:val="00207F6F"/>
    <w:rsid w:val="00207FDE"/>
    <w:rsid w:val="0021022B"/>
    <w:rsid w:val="0021027B"/>
    <w:rsid w:val="00210515"/>
    <w:rsid w:val="002106E3"/>
    <w:rsid w:val="00210CCF"/>
    <w:rsid w:val="00210E98"/>
    <w:rsid w:val="0021139D"/>
    <w:rsid w:val="0021145A"/>
    <w:rsid w:val="002116F6"/>
    <w:rsid w:val="002117C8"/>
    <w:rsid w:val="002118FC"/>
    <w:rsid w:val="00211F5D"/>
    <w:rsid w:val="00212077"/>
    <w:rsid w:val="00212A6B"/>
    <w:rsid w:val="00212A7C"/>
    <w:rsid w:val="00212E80"/>
    <w:rsid w:val="00212F83"/>
    <w:rsid w:val="00212FD9"/>
    <w:rsid w:val="002134A9"/>
    <w:rsid w:val="00213A38"/>
    <w:rsid w:val="00213BFA"/>
    <w:rsid w:val="00213CA3"/>
    <w:rsid w:val="00213FA7"/>
    <w:rsid w:val="002140D7"/>
    <w:rsid w:val="0021425D"/>
    <w:rsid w:val="00214574"/>
    <w:rsid w:val="002146B2"/>
    <w:rsid w:val="00214AE1"/>
    <w:rsid w:val="00214BD3"/>
    <w:rsid w:val="00214C9B"/>
    <w:rsid w:val="00214F22"/>
    <w:rsid w:val="00214F39"/>
    <w:rsid w:val="0021539F"/>
    <w:rsid w:val="0021557B"/>
    <w:rsid w:val="002155E7"/>
    <w:rsid w:val="002158F1"/>
    <w:rsid w:val="00215C4B"/>
    <w:rsid w:val="00215C8A"/>
    <w:rsid w:val="00215D38"/>
    <w:rsid w:val="00215E57"/>
    <w:rsid w:val="00215E8C"/>
    <w:rsid w:val="00216101"/>
    <w:rsid w:val="0021628E"/>
    <w:rsid w:val="00216712"/>
    <w:rsid w:val="00216CE3"/>
    <w:rsid w:val="00217138"/>
    <w:rsid w:val="00217263"/>
    <w:rsid w:val="002172D8"/>
    <w:rsid w:val="0021784E"/>
    <w:rsid w:val="00217985"/>
    <w:rsid w:val="00217D00"/>
    <w:rsid w:val="00217EF4"/>
    <w:rsid w:val="00220279"/>
    <w:rsid w:val="00220589"/>
    <w:rsid w:val="00220644"/>
    <w:rsid w:val="0022080A"/>
    <w:rsid w:val="002208FC"/>
    <w:rsid w:val="00220A78"/>
    <w:rsid w:val="00220B0B"/>
    <w:rsid w:val="00220FE4"/>
    <w:rsid w:val="002211C2"/>
    <w:rsid w:val="0022120A"/>
    <w:rsid w:val="002217AC"/>
    <w:rsid w:val="002219C3"/>
    <w:rsid w:val="00221A36"/>
    <w:rsid w:val="00221AC6"/>
    <w:rsid w:val="00221D58"/>
    <w:rsid w:val="00221DA0"/>
    <w:rsid w:val="00222045"/>
    <w:rsid w:val="00222917"/>
    <w:rsid w:val="002229D2"/>
    <w:rsid w:val="00222A2B"/>
    <w:rsid w:val="00222CAC"/>
    <w:rsid w:val="002232B0"/>
    <w:rsid w:val="0022346B"/>
    <w:rsid w:val="0022348C"/>
    <w:rsid w:val="0022382A"/>
    <w:rsid w:val="0022389A"/>
    <w:rsid w:val="002239BB"/>
    <w:rsid w:val="002239D2"/>
    <w:rsid w:val="00223FCE"/>
    <w:rsid w:val="002240B5"/>
    <w:rsid w:val="00224308"/>
    <w:rsid w:val="0022440A"/>
    <w:rsid w:val="002244CD"/>
    <w:rsid w:val="00224AA5"/>
    <w:rsid w:val="00224C3B"/>
    <w:rsid w:val="00224D4C"/>
    <w:rsid w:val="00224DBA"/>
    <w:rsid w:val="00224E2E"/>
    <w:rsid w:val="0022508C"/>
    <w:rsid w:val="002252D3"/>
    <w:rsid w:val="002254DD"/>
    <w:rsid w:val="002254F2"/>
    <w:rsid w:val="00225796"/>
    <w:rsid w:val="002257F0"/>
    <w:rsid w:val="00225AEF"/>
    <w:rsid w:val="00226409"/>
    <w:rsid w:val="0022649A"/>
    <w:rsid w:val="0022654D"/>
    <w:rsid w:val="002268E7"/>
    <w:rsid w:val="00226F83"/>
    <w:rsid w:val="00226F88"/>
    <w:rsid w:val="00227086"/>
    <w:rsid w:val="002273BD"/>
    <w:rsid w:val="00227758"/>
    <w:rsid w:val="00227BDB"/>
    <w:rsid w:val="00227F31"/>
    <w:rsid w:val="002303AF"/>
    <w:rsid w:val="002304FF"/>
    <w:rsid w:val="00230923"/>
    <w:rsid w:val="00230965"/>
    <w:rsid w:val="00230CB3"/>
    <w:rsid w:val="00230EE8"/>
    <w:rsid w:val="00231367"/>
    <w:rsid w:val="002319AC"/>
    <w:rsid w:val="00231A59"/>
    <w:rsid w:val="00231B3F"/>
    <w:rsid w:val="00231D84"/>
    <w:rsid w:val="00232465"/>
    <w:rsid w:val="0023293D"/>
    <w:rsid w:val="00232D71"/>
    <w:rsid w:val="00232E69"/>
    <w:rsid w:val="0023313E"/>
    <w:rsid w:val="002338AB"/>
    <w:rsid w:val="002338D5"/>
    <w:rsid w:val="00233962"/>
    <w:rsid w:val="00234055"/>
    <w:rsid w:val="00234572"/>
    <w:rsid w:val="00234684"/>
    <w:rsid w:val="0023473A"/>
    <w:rsid w:val="0023478E"/>
    <w:rsid w:val="002347DD"/>
    <w:rsid w:val="00234927"/>
    <w:rsid w:val="00234DF6"/>
    <w:rsid w:val="00234E4D"/>
    <w:rsid w:val="00235209"/>
    <w:rsid w:val="0023538D"/>
    <w:rsid w:val="00235611"/>
    <w:rsid w:val="002356CA"/>
    <w:rsid w:val="0023572A"/>
    <w:rsid w:val="00235CD8"/>
    <w:rsid w:val="00235D4A"/>
    <w:rsid w:val="00235E21"/>
    <w:rsid w:val="00235F74"/>
    <w:rsid w:val="00236131"/>
    <w:rsid w:val="002362A9"/>
    <w:rsid w:val="002362BB"/>
    <w:rsid w:val="002363D8"/>
    <w:rsid w:val="00236F70"/>
    <w:rsid w:val="00236FB7"/>
    <w:rsid w:val="00237045"/>
    <w:rsid w:val="002374BA"/>
    <w:rsid w:val="002374C3"/>
    <w:rsid w:val="002377CD"/>
    <w:rsid w:val="002379DF"/>
    <w:rsid w:val="00237D6A"/>
    <w:rsid w:val="00240096"/>
    <w:rsid w:val="002401F3"/>
    <w:rsid w:val="002402D7"/>
    <w:rsid w:val="002406A9"/>
    <w:rsid w:val="0024087A"/>
    <w:rsid w:val="002409E4"/>
    <w:rsid w:val="00240E63"/>
    <w:rsid w:val="00241119"/>
    <w:rsid w:val="00241187"/>
    <w:rsid w:val="002412DC"/>
    <w:rsid w:val="00241A4D"/>
    <w:rsid w:val="00241BD9"/>
    <w:rsid w:val="00241F97"/>
    <w:rsid w:val="002424B9"/>
    <w:rsid w:val="00242735"/>
    <w:rsid w:val="00242AB4"/>
    <w:rsid w:val="00242B38"/>
    <w:rsid w:val="00242C31"/>
    <w:rsid w:val="00242CFA"/>
    <w:rsid w:val="00242DB3"/>
    <w:rsid w:val="00242DE1"/>
    <w:rsid w:val="00242FEE"/>
    <w:rsid w:val="00243186"/>
    <w:rsid w:val="00243743"/>
    <w:rsid w:val="0024397B"/>
    <w:rsid w:val="00243E2E"/>
    <w:rsid w:val="002443C3"/>
    <w:rsid w:val="0024449D"/>
    <w:rsid w:val="00244D27"/>
    <w:rsid w:val="00244E9D"/>
    <w:rsid w:val="00245095"/>
    <w:rsid w:val="002458C0"/>
    <w:rsid w:val="00245AC8"/>
    <w:rsid w:val="00245BDC"/>
    <w:rsid w:val="00245E6B"/>
    <w:rsid w:val="00245F1C"/>
    <w:rsid w:val="002463D0"/>
    <w:rsid w:val="00246549"/>
    <w:rsid w:val="002469C4"/>
    <w:rsid w:val="00246AD8"/>
    <w:rsid w:val="00246D3E"/>
    <w:rsid w:val="00247381"/>
    <w:rsid w:val="002473CA"/>
    <w:rsid w:val="00247562"/>
    <w:rsid w:val="002476B3"/>
    <w:rsid w:val="0024772E"/>
    <w:rsid w:val="00247745"/>
    <w:rsid w:val="0024788F"/>
    <w:rsid w:val="0024792E"/>
    <w:rsid w:val="002479DB"/>
    <w:rsid w:val="00247A65"/>
    <w:rsid w:val="00247AC7"/>
    <w:rsid w:val="00247DE6"/>
    <w:rsid w:val="00247DFF"/>
    <w:rsid w:val="00247F01"/>
    <w:rsid w:val="0025026D"/>
    <w:rsid w:val="002506AE"/>
    <w:rsid w:val="00250909"/>
    <w:rsid w:val="00250D6A"/>
    <w:rsid w:val="00250DF8"/>
    <w:rsid w:val="00250E51"/>
    <w:rsid w:val="00250EBC"/>
    <w:rsid w:val="00250FB2"/>
    <w:rsid w:val="00251549"/>
    <w:rsid w:val="002515F9"/>
    <w:rsid w:val="00251A1F"/>
    <w:rsid w:val="00251A32"/>
    <w:rsid w:val="00251B2F"/>
    <w:rsid w:val="00251DBC"/>
    <w:rsid w:val="00251E31"/>
    <w:rsid w:val="00251F6E"/>
    <w:rsid w:val="00252027"/>
    <w:rsid w:val="002522C1"/>
    <w:rsid w:val="002524B1"/>
    <w:rsid w:val="002524BE"/>
    <w:rsid w:val="002526E9"/>
    <w:rsid w:val="002528F7"/>
    <w:rsid w:val="002534FE"/>
    <w:rsid w:val="00253677"/>
    <w:rsid w:val="002537CF"/>
    <w:rsid w:val="002538BF"/>
    <w:rsid w:val="002539BB"/>
    <w:rsid w:val="00253B3F"/>
    <w:rsid w:val="00253B65"/>
    <w:rsid w:val="00253CE8"/>
    <w:rsid w:val="00253D2E"/>
    <w:rsid w:val="00253DC0"/>
    <w:rsid w:val="00253FBD"/>
    <w:rsid w:val="00253FBE"/>
    <w:rsid w:val="00254619"/>
    <w:rsid w:val="0025469A"/>
    <w:rsid w:val="00254943"/>
    <w:rsid w:val="002549BA"/>
    <w:rsid w:val="00254A37"/>
    <w:rsid w:val="00254A5B"/>
    <w:rsid w:val="00254B40"/>
    <w:rsid w:val="00254BFD"/>
    <w:rsid w:val="0025521F"/>
    <w:rsid w:val="00255517"/>
    <w:rsid w:val="002556C1"/>
    <w:rsid w:val="0025578F"/>
    <w:rsid w:val="00255827"/>
    <w:rsid w:val="00255906"/>
    <w:rsid w:val="00255BF5"/>
    <w:rsid w:val="00255BF8"/>
    <w:rsid w:val="00256296"/>
    <w:rsid w:val="00256409"/>
    <w:rsid w:val="00256A73"/>
    <w:rsid w:val="00256B77"/>
    <w:rsid w:val="00256F8E"/>
    <w:rsid w:val="002571D5"/>
    <w:rsid w:val="002579D9"/>
    <w:rsid w:val="00257C59"/>
    <w:rsid w:val="00257E77"/>
    <w:rsid w:val="002600F0"/>
    <w:rsid w:val="00260273"/>
    <w:rsid w:val="002602E3"/>
    <w:rsid w:val="00260375"/>
    <w:rsid w:val="0026051D"/>
    <w:rsid w:val="00260520"/>
    <w:rsid w:val="0026053E"/>
    <w:rsid w:val="00260575"/>
    <w:rsid w:val="002605B9"/>
    <w:rsid w:val="002605F9"/>
    <w:rsid w:val="00260840"/>
    <w:rsid w:val="00260A52"/>
    <w:rsid w:val="002611EE"/>
    <w:rsid w:val="002613D3"/>
    <w:rsid w:val="00261473"/>
    <w:rsid w:val="00261614"/>
    <w:rsid w:val="00261F23"/>
    <w:rsid w:val="0026240C"/>
    <w:rsid w:val="00262A20"/>
    <w:rsid w:val="00262B88"/>
    <w:rsid w:val="00262ECB"/>
    <w:rsid w:val="00262F04"/>
    <w:rsid w:val="00262F89"/>
    <w:rsid w:val="00263356"/>
    <w:rsid w:val="002633BE"/>
    <w:rsid w:val="00263423"/>
    <w:rsid w:val="002634AF"/>
    <w:rsid w:val="0026360F"/>
    <w:rsid w:val="0026377B"/>
    <w:rsid w:val="00263829"/>
    <w:rsid w:val="00263836"/>
    <w:rsid w:val="00263AA3"/>
    <w:rsid w:val="00263D6B"/>
    <w:rsid w:val="00264060"/>
    <w:rsid w:val="00264197"/>
    <w:rsid w:val="00264231"/>
    <w:rsid w:val="00264426"/>
    <w:rsid w:val="002645AB"/>
    <w:rsid w:val="00264D80"/>
    <w:rsid w:val="00264F3C"/>
    <w:rsid w:val="00265284"/>
    <w:rsid w:val="002653A8"/>
    <w:rsid w:val="0026577C"/>
    <w:rsid w:val="0026595F"/>
    <w:rsid w:val="00265ACD"/>
    <w:rsid w:val="00265E1F"/>
    <w:rsid w:val="00266053"/>
    <w:rsid w:val="00266459"/>
    <w:rsid w:val="002666C7"/>
    <w:rsid w:val="0026679A"/>
    <w:rsid w:val="00266DB0"/>
    <w:rsid w:val="00266DC5"/>
    <w:rsid w:val="00267313"/>
    <w:rsid w:val="002678CF"/>
    <w:rsid w:val="0026792C"/>
    <w:rsid w:val="00267A22"/>
    <w:rsid w:val="00267AB1"/>
    <w:rsid w:val="00267F63"/>
    <w:rsid w:val="00270246"/>
    <w:rsid w:val="00270549"/>
    <w:rsid w:val="00270603"/>
    <w:rsid w:val="00270745"/>
    <w:rsid w:val="00270799"/>
    <w:rsid w:val="00270B75"/>
    <w:rsid w:val="00270B8A"/>
    <w:rsid w:val="00270EA0"/>
    <w:rsid w:val="00270FFF"/>
    <w:rsid w:val="00271309"/>
    <w:rsid w:val="002714CF"/>
    <w:rsid w:val="00271615"/>
    <w:rsid w:val="00271D95"/>
    <w:rsid w:val="00271E4F"/>
    <w:rsid w:val="00271FBB"/>
    <w:rsid w:val="00272126"/>
    <w:rsid w:val="002724B8"/>
    <w:rsid w:val="00272DDC"/>
    <w:rsid w:val="00273172"/>
    <w:rsid w:val="0027348E"/>
    <w:rsid w:val="002735A0"/>
    <w:rsid w:val="00273869"/>
    <w:rsid w:val="00273ACE"/>
    <w:rsid w:val="00273C83"/>
    <w:rsid w:val="00273E44"/>
    <w:rsid w:val="002741C9"/>
    <w:rsid w:val="002749C9"/>
    <w:rsid w:val="00274D6E"/>
    <w:rsid w:val="00274D83"/>
    <w:rsid w:val="00275031"/>
    <w:rsid w:val="00275850"/>
    <w:rsid w:val="00275971"/>
    <w:rsid w:val="00275AD4"/>
    <w:rsid w:val="00275EBE"/>
    <w:rsid w:val="00275F09"/>
    <w:rsid w:val="00275F9F"/>
    <w:rsid w:val="00275FDE"/>
    <w:rsid w:val="0027609E"/>
    <w:rsid w:val="0027628F"/>
    <w:rsid w:val="00276548"/>
    <w:rsid w:val="002767A8"/>
    <w:rsid w:val="002769F7"/>
    <w:rsid w:val="00276C7A"/>
    <w:rsid w:val="00276E5E"/>
    <w:rsid w:val="0027781E"/>
    <w:rsid w:val="00277ADB"/>
    <w:rsid w:val="00277CFA"/>
    <w:rsid w:val="00277E4D"/>
    <w:rsid w:val="00277F1A"/>
    <w:rsid w:val="00280027"/>
    <w:rsid w:val="00280156"/>
    <w:rsid w:val="00280596"/>
    <w:rsid w:val="0028087E"/>
    <w:rsid w:val="00280922"/>
    <w:rsid w:val="00280986"/>
    <w:rsid w:val="00280A7B"/>
    <w:rsid w:val="00280A93"/>
    <w:rsid w:val="00280AD6"/>
    <w:rsid w:val="00280D70"/>
    <w:rsid w:val="00281103"/>
    <w:rsid w:val="00281629"/>
    <w:rsid w:val="0028168A"/>
    <w:rsid w:val="0028180A"/>
    <w:rsid w:val="00281CC2"/>
    <w:rsid w:val="00281E0B"/>
    <w:rsid w:val="0028200D"/>
    <w:rsid w:val="002820C6"/>
    <w:rsid w:val="0028236E"/>
    <w:rsid w:val="0028284F"/>
    <w:rsid w:val="002828DA"/>
    <w:rsid w:val="00282C5D"/>
    <w:rsid w:val="0028308A"/>
    <w:rsid w:val="00283495"/>
    <w:rsid w:val="0028354F"/>
    <w:rsid w:val="002835BF"/>
    <w:rsid w:val="00283755"/>
    <w:rsid w:val="0028397D"/>
    <w:rsid w:val="00283A97"/>
    <w:rsid w:val="00283D3B"/>
    <w:rsid w:val="00284600"/>
    <w:rsid w:val="00284715"/>
    <w:rsid w:val="00284868"/>
    <w:rsid w:val="00284B84"/>
    <w:rsid w:val="00284D82"/>
    <w:rsid w:val="002852CB"/>
    <w:rsid w:val="00285430"/>
    <w:rsid w:val="0028544E"/>
    <w:rsid w:val="002854A6"/>
    <w:rsid w:val="002856F3"/>
    <w:rsid w:val="00285742"/>
    <w:rsid w:val="002857B9"/>
    <w:rsid w:val="00285842"/>
    <w:rsid w:val="00285BD4"/>
    <w:rsid w:val="00285DF5"/>
    <w:rsid w:val="00285F18"/>
    <w:rsid w:val="00285FBA"/>
    <w:rsid w:val="00286053"/>
    <w:rsid w:val="002862EF"/>
    <w:rsid w:val="00286361"/>
    <w:rsid w:val="0028637E"/>
    <w:rsid w:val="00286517"/>
    <w:rsid w:val="00286CB8"/>
    <w:rsid w:val="00286F65"/>
    <w:rsid w:val="002871D8"/>
    <w:rsid w:val="002871F9"/>
    <w:rsid w:val="0028745C"/>
    <w:rsid w:val="002875F5"/>
    <w:rsid w:val="002875F6"/>
    <w:rsid w:val="002878E9"/>
    <w:rsid w:val="00287A74"/>
    <w:rsid w:val="00287AAF"/>
    <w:rsid w:val="00287E46"/>
    <w:rsid w:val="00290121"/>
    <w:rsid w:val="00290631"/>
    <w:rsid w:val="00290684"/>
    <w:rsid w:val="0029071B"/>
    <w:rsid w:val="00290795"/>
    <w:rsid w:val="0029087B"/>
    <w:rsid w:val="00290A16"/>
    <w:rsid w:val="00290EB6"/>
    <w:rsid w:val="00290EED"/>
    <w:rsid w:val="002910D8"/>
    <w:rsid w:val="00291229"/>
    <w:rsid w:val="0029168E"/>
    <w:rsid w:val="00291974"/>
    <w:rsid w:val="00291A67"/>
    <w:rsid w:val="00292588"/>
    <w:rsid w:val="00292678"/>
    <w:rsid w:val="00292CD6"/>
    <w:rsid w:val="00292D3D"/>
    <w:rsid w:val="00292DF4"/>
    <w:rsid w:val="00292E78"/>
    <w:rsid w:val="00292F96"/>
    <w:rsid w:val="0029309E"/>
    <w:rsid w:val="0029316B"/>
    <w:rsid w:val="0029320A"/>
    <w:rsid w:val="002939EA"/>
    <w:rsid w:val="00293B7F"/>
    <w:rsid w:val="00293CDD"/>
    <w:rsid w:val="00293E4D"/>
    <w:rsid w:val="0029412C"/>
    <w:rsid w:val="00294132"/>
    <w:rsid w:val="0029413B"/>
    <w:rsid w:val="002942AB"/>
    <w:rsid w:val="002942DC"/>
    <w:rsid w:val="0029445B"/>
    <w:rsid w:val="0029481E"/>
    <w:rsid w:val="0029535D"/>
    <w:rsid w:val="0029574A"/>
    <w:rsid w:val="00295813"/>
    <w:rsid w:val="002959B9"/>
    <w:rsid w:val="00295AE6"/>
    <w:rsid w:val="00295D10"/>
    <w:rsid w:val="00295DDC"/>
    <w:rsid w:val="00296124"/>
    <w:rsid w:val="00296718"/>
    <w:rsid w:val="002968B5"/>
    <w:rsid w:val="00297052"/>
    <w:rsid w:val="0029726D"/>
    <w:rsid w:val="00297343"/>
    <w:rsid w:val="0029794A"/>
    <w:rsid w:val="00297A2B"/>
    <w:rsid w:val="00297DB9"/>
    <w:rsid w:val="002A0166"/>
    <w:rsid w:val="002A0186"/>
    <w:rsid w:val="002A0297"/>
    <w:rsid w:val="002A0515"/>
    <w:rsid w:val="002A0534"/>
    <w:rsid w:val="002A0596"/>
    <w:rsid w:val="002A05D4"/>
    <w:rsid w:val="002A06B7"/>
    <w:rsid w:val="002A076B"/>
    <w:rsid w:val="002A0827"/>
    <w:rsid w:val="002A08FD"/>
    <w:rsid w:val="002A0939"/>
    <w:rsid w:val="002A09B4"/>
    <w:rsid w:val="002A0F27"/>
    <w:rsid w:val="002A0F8A"/>
    <w:rsid w:val="002A1055"/>
    <w:rsid w:val="002A12C9"/>
    <w:rsid w:val="002A13D3"/>
    <w:rsid w:val="002A17B2"/>
    <w:rsid w:val="002A1C76"/>
    <w:rsid w:val="002A1CAA"/>
    <w:rsid w:val="002A20F2"/>
    <w:rsid w:val="002A21E4"/>
    <w:rsid w:val="002A23C8"/>
    <w:rsid w:val="002A24C1"/>
    <w:rsid w:val="002A2603"/>
    <w:rsid w:val="002A2774"/>
    <w:rsid w:val="002A27AA"/>
    <w:rsid w:val="002A2BC4"/>
    <w:rsid w:val="002A2C20"/>
    <w:rsid w:val="002A2C2C"/>
    <w:rsid w:val="002A2D60"/>
    <w:rsid w:val="002A2EF2"/>
    <w:rsid w:val="002A2F93"/>
    <w:rsid w:val="002A302C"/>
    <w:rsid w:val="002A322C"/>
    <w:rsid w:val="002A3657"/>
    <w:rsid w:val="002A3A15"/>
    <w:rsid w:val="002A3BD5"/>
    <w:rsid w:val="002A3EB2"/>
    <w:rsid w:val="002A3F7B"/>
    <w:rsid w:val="002A46B6"/>
    <w:rsid w:val="002A4996"/>
    <w:rsid w:val="002A53B0"/>
    <w:rsid w:val="002A542C"/>
    <w:rsid w:val="002A5572"/>
    <w:rsid w:val="002A573E"/>
    <w:rsid w:val="002A5CE9"/>
    <w:rsid w:val="002A5F20"/>
    <w:rsid w:val="002A6165"/>
    <w:rsid w:val="002A65EA"/>
    <w:rsid w:val="002A6B8C"/>
    <w:rsid w:val="002A6D76"/>
    <w:rsid w:val="002A70A6"/>
    <w:rsid w:val="002A72D6"/>
    <w:rsid w:val="002A75B6"/>
    <w:rsid w:val="002A7651"/>
    <w:rsid w:val="002A7980"/>
    <w:rsid w:val="002A7A9A"/>
    <w:rsid w:val="002A7B73"/>
    <w:rsid w:val="002A7C44"/>
    <w:rsid w:val="002A7D56"/>
    <w:rsid w:val="002A7E2C"/>
    <w:rsid w:val="002B01B1"/>
    <w:rsid w:val="002B02AB"/>
    <w:rsid w:val="002B0414"/>
    <w:rsid w:val="002B0808"/>
    <w:rsid w:val="002B1209"/>
    <w:rsid w:val="002B17FF"/>
    <w:rsid w:val="002B19E5"/>
    <w:rsid w:val="002B1D62"/>
    <w:rsid w:val="002B1E11"/>
    <w:rsid w:val="002B2182"/>
    <w:rsid w:val="002B21DB"/>
    <w:rsid w:val="002B24AD"/>
    <w:rsid w:val="002B2604"/>
    <w:rsid w:val="002B2688"/>
    <w:rsid w:val="002B26DE"/>
    <w:rsid w:val="002B2C98"/>
    <w:rsid w:val="002B2E6A"/>
    <w:rsid w:val="002B3269"/>
    <w:rsid w:val="002B33B0"/>
    <w:rsid w:val="002B34B0"/>
    <w:rsid w:val="002B35C6"/>
    <w:rsid w:val="002B367F"/>
    <w:rsid w:val="002B389E"/>
    <w:rsid w:val="002B38B5"/>
    <w:rsid w:val="002B40DE"/>
    <w:rsid w:val="002B424C"/>
    <w:rsid w:val="002B4598"/>
    <w:rsid w:val="002B48B7"/>
    <w:rsid w:val="002B4C87"/>
    <w:rsid w:val="002B4EEE"/>
    <w:rsid w:val="002B5223"/>
    <w:rsid w:val="002B53B5"/>
    <w:rsid w:val="002B54DE"/>
    <w:rsid w:val="002B558B"/>
    <w:rsid w:val="002B5AE4"/>
    <w:rsid w:val="002B654A"/>
    <w:rsid w:val="002B66D6"/>
    <w:rsid w:val="002B6BE4"/>
    <w:rsid w:val="002B6E22"/>
    <w:rsid w:val="002B712F"/>
    <w:rsid w:val="002B76F5"/>
    <w:rsid w:val="002B77CF"/>
    <w:rsid w:val="002B78B5"/>
    <w:rsid w:val="002B78F2"/>
    <w:rsid w:val="002B7A7C"/>
    <w:rsid w:val="002B7C39"/>
    <w:rsid w:val="002B7CFA"/>
    <w:rsid w:val="002B7D61"/>
    <w:rsid w:val="002B7E01"/>
    <w:rsid w:val="002B7E85"/>
    <w:rsid w:val="002B7F9D"/>
    <w:rsid w:val="002C0478"/>
    <w:rsid w:val="002C0551"/>
    <w:rsid w:val="002C068F"/>
    <w:rsid w:val="002C0813"/>
    <w:rsid w:val="002C0823"/>
    <w:rsid w:val="002C0BA0"/>
    <w:rsid w:val="002C0C78"/>
    <w:rsid w:val="002C184D"/>
    <w:rsid w:val="002C19A5"/>
    <w:rsid w:val="002C1D02"/>
    <w:rsid w:val="002C1E90"/>
    <w:rsid w:val="002C1ECD"/>
    <w:rsid w:val="002C1F14"/>
    <w:rsid w:val="002C22A3"/>
    <w:rsid w:val="002C230D"/>
    <w:rsid w:val="002C238F"/>
    <w:rsid w:val="002C27AE"/>
    <w:rsid w:val="002C2993"/>
    <w:rsid w:val="002C2A39"/>
    <w:rsid w:val="002C2B95"/>
    <w:rsid w:val="002C2C5F"/>
    <w:rsid w:val="002C2E68"/>
    <w:rsid w:val="002C31E5"/>
    <w:rsid w:val="002C384E"/>
    <w:rsid w:val="002C385B"/>
    <w:rsid w:val="002C3A5C"/>
    <w:rsid w:val="002C3A6B"/>
    <w:rsid w:val="002C3BD4"/>
    <w:rsid w:val="002C3CAD"/>
    <w:rsid w:val="002C3D5F"/>
    <w:rsid w:val="002C3E2D"/>
    <w:rsid w:val="002C3E3D"/>
    <w:rsid w:val="002C41A3"/>
    <w:rsid w:val="002C41AF"/>
    <w:rsid w:val="002C41C0"/>
    <w:rsid w:val="002C41DA"/>
    <w:rsid w:val="002C44EF"/>
    <w:rsid w:val="002C4686"/>
    <w:rsid w:val="002C46FB"/>
    <w:rsid w:val="002C47E1"/>
    <w:rsid w:val="002C4ADF"/>
    <w:rsid w:val="002C4B76"/>
    <w:rsid w:val="002C4BB9"/>
    <w:rsid w:val="002C4C43"/>
    <w:rsid w:val="002C4F66"/>
    <w:rsid w:val="002C52C9"/>
    <w:rsid w:val="002C54D3"/>
    <w:rsid w:val="002C54FE"/>
    <w:rsid w:val="002C575F"/>
    <w:rsid w:val="002C5C34"/>
    <w:rsid w:val="002C5C58"/>
    <w:rsid w:val="002C5E19"/>
    <w:rsid w:val="002C5E9D"/>
    <w:rsid w:val="002C5FEA"/>
    <w:rsid w:val="002C60CD"/>
    <w:rsid w:val="002C61A2"/>
    <w:rsid w:val="002C62F1"/>
    <w:rsid w:val="002C66DA"/>
    <w:rsid w:val="002C6A7A"/>
    <w:rsid w:val="002C6DC6"/>
    <w:rsid w:val="002C7139"/>
    <w:rsid w:val="002C7817"/>
    <w:rsid w:val="002C7854"/>
    <w:rsid w:val="002C7A13"/>
    <w:rsid w:val="002C7BAE"/>
    <w:rsid w:val="002C7D22"/>
    <w:rsid w:val="002D04B0"/>
    <w:rsid w:val="002D070E"/>
    <w:rsid w:val="002D0990"/>
    <w:rsid w:val="002D0AD5"/>
    <w:rsid w:val="002D0CE1"/>
    <w:rsid w:val="002D0DE3"/>
    <w:rsid w:val="002D0DF4"/>
    <w:rsid w:val="002D0E6C"/>
    <w:rsid w:val="002D1376"/>
    <w:rsid w:val="002D141D"/>
    <w:rsid w:val="002D148C"/>
    <w:rsid w:val="002D15D4"/>
    <w:rsid w:val="002D1A74"/>
    <w:rsid w:val="002D1BCB"/>
    <w:rsid w:val="002D2009"/>
    <w:rsid w:val="002D21D6"/>
    <w:rsid w:val="002D227A"/>
    <w:rsid w:val="002D2431"/>
    <w:rsid w:val="002D28D3"/>
    <w:rsid w:val="002D2A0E"/>
    <w:rsid w:val="002D2FEE"/>
    <w:rsid w:val="002D3F2E"/>
    <w:rsid w:val="002D404C"/>
    <w:rsid w:val="002D44CC"/>
    <w:rsid w:val="002D47EB"/>
    <w:rsid w:val="002D4844"/>
    <w:rsid w:val="002D490F"/>
    <w:rsid w:val="002D4F58"/>
    <w:rsid w:val="002D4FBD"/>
    <w:rsid w:val="002D57FA"/>
    <w:rsid w:val="002D5871"/>
    <w:rsid w:val="002D5FCC"/>
    <w:rsid w:val="002D634F"/>
    <w:rsid w:val="002D643A"/>
    <w:rsid w:val="002D6742"/>
    <w:rsid w:val="002D6748"/>
    <w:rsid w:val="002D6A5F"/>
    <w:rsid w:val="002D6F70"/>
    <w:rsid w:val="002D71EA"/>
    <w:rsid w:val="002D72C6"/>
    <w:rsid w:val="002D74D6"/>
    <w:rsid w:val="002D7655"/>
    <w:rsid w:val="002D76CE"/>
    <w:rsid w:val="002D7BAE"/>
    <w:rsid w:val="002D7C78"/>
    <w:rsid w:val="002D7EAC"/>
    <w:rsid w:val="002D7FED"/>
    <w:rsid w:val="002E05DF"/>
    <w:rsid w:val="002E06D6"/>
    <w:rsid w:val="002E0733"/>
    <w:rsid w:val="002E0ABA"/>
    <w:rsid w:val="002E0B70"/>
    <w:rsid w:val="002E0BD5"/>
    <w:rsid w:val="002E10EA"/>
    <w:rsid w:val="002E11EE"/>
    <w:rsid w:val="002E128A"/>
    <w:rsid w:val="002E15AA"/>
    <w:rsid w:val="002E18FC"/>
    <w:rsid w:val="002E191A"/>
    <w:rsid w:val="002E1988"/>
    <w:rsid w:val="002E1BB8"/>
    <w:rsid w:val="002E1D9E"/>
    <w:rsid w:val="002E1E43"/>
    <w:rsid w:val="002E221E"/>
    <w:rsid w:val="002E22D8"/>
    <w:rsid w:val="002E27AD"/>
    <w:rsid w:val="002E298C"/>
    <w:rsid w:val="002E2B86"/>
    <w:rsid w:val="002E2CA6"/>
    <w:rsid w:val="002E2D10"/>
    <w:rsid w:val="002E2EF6"/>
    <w:rsid w:val="002E3065"/>
    <w:rsid w:val="002E36F7"/>
    <w:rsid w:val="002E37FC"/>
    <w:rsid w:val="002E3B4A"/>
    <w:rsid w:val="002E3D95"/>
    <w:rsid w:val="002E4186"/>
    <w:rsid w:val="002E4266"/>
    <w:rsid w:val="002E429F"/>
    <w:rsid w:val="002E42E2"/>
    <w:rsid w:val="002E432E"/>
    <w:rsid w:val="002E4435"/>
    <w:rsid w:val="002E4529"/>
    <w:rsid w:val="002E4FD0"/>
    <w:rsid w:val="002E5940"/>
    <w:rsid w:val="002E5A34"/>
    <w:rsid w:val="002E5B8A"/>
    <w:rsid w:val="002E5C5F"/>
    <w:rsid w:val="002E5D72"/>
    <w:rsid w:val="002E5D83"/>
    <w:rsid w:val="002E5D8D"/>
    <w:rsid w:val="002E614F"/>
    <w:rsid w:val="002E6664"/>
    <w:rsid w:val="002E670E"/>
    <w:rsid w:val="002E68D2"/>
    <w:rsid w:val="002E6BD2"/>
    <w:rsid w:val="002E6C1A"/>
    <w:rsid w:val="002E6CDB"/>
    <w:rsid w:val="002E7709"/>
    <w:rsid w:val="002E7810"/>
    <w:rsid w:val="002E78C2"/>
    <w:rsid w:val="002E7CD3"/>
    <w:rsid w:val="002E7DC2"/>
    <w:rsid w:val="002F0177"/>
    <w:rsid w:val="002F03EC"/>
    <w:rsid w:val="002F0428"/>
    <w:rsid w:val="002F09C2"/>
    <w:rsid w:val="002F0A69"/>
    <w:rsid w:val="002F0B8A"/>
    <w:rsid w:val="002F0BB4"/>
    <w:rsid w:val="002F0E02"/>
    <w:rsid w:val="002F0E3A"/>
    <w:rsid w:val="002F0EF0"/>
    <w:rsid w:val="002F11BA"/>
    <w:rsid w:val="002F12FD"/>
    <w:rsid w:val="002F1A7E"/>
    <w:rsid w:val="002F1B17"/>
    <w:rsid w:val="002F20B7"/>
    <w:rsid w:val="002F22F6"/>
    <w:rsid w:val="002F2625"/>
    <w:rsid w:val="002F296D"/>
    <w:rsid w:val="002F2E72"/>
    <w:rsid w:val="002F315F"/>
    <w:rsid w:val="002F39F4"/>
    <w:rsid w:val="002F3AEB"/>
    <w:rsid w:val="002F3BCE"/>
    <w:rsid w:val="002F3CEB"/>
    <w:rsid w:val="002F3D1E"/>
    <w:rsid w:val="002F3ED8"/>
    <w:rsid w:val="002F3F55"/>
    <w:rsid w:val="002F41AC"/>
    <w:rsid w:val="002F43DD"/>
    <w:rsid w:val="002F4C98"/>
    <w:rsid w:val="002F519E"/>
    <w:rsid w:val="002F5416"/>
    <w:rsid w:val="002F5AB1"/>
    <w:rsid w:val="002F5B7F"/>
    <w:rsid w:val="002F5FF9"/>
    <w:rsid w:val="002F6017"/>
    <w:rsid w:val="002F624E"/>
    <w:rsid w:val="002F62D2"/>
    <w:rsid w:val="002F6497"/>
    <w:rsid w:val="002F64AF"/>
    <w:rsid w:val="002F6908"/>
    <w:rsid w:val="002F69D1"/>
    <w:rsid w:val="002F6B32"/>
    <w:rsid w:val="002F6BF1"/>
    <w:rsid w:val="002F6CB6"/>
    <w:rsid w:val="002F6EBD"/>
    <w:rsid w:val="002F6FFA"/>
    <w:rsid w:val="002F71E9"/>
    <w:rsid w:val="002F7760"/>
    <w:rsid w:val="002F78F0"/>
    <w:rsid w:val="002F7926"/>
    <w:rsid w:val="002F7B22"/>
    <w:rsid w:val="0030041B"/>
    <w:rsid w:val="00300ADF"/>
    <w:rsid w:val="00300BBC"/>
    <w:rsid w:val="00300E25"/>
    <w:rsid w:val="00300E8F"/>
    <w:rsid w:val="0030163D"/>
    <w:rsid w:val="00301650"/>
    <w:rsid w:val="00301700"/>
    <w:rsid w:val="003018EE"/>
    <w:rsid w:val="00301D64"/>
    <w:rsid w:val="00301E02"/>
    <w:rsid w:val="00301F2B"/>
    <w:rsid w:val="0030209E"/>
    <w:rsid w:val="00302417"/>
    <w:rsid w:val="00302578"/>
    <w:rsid w:val="00302797"/>
    <w:rsid w:val="00302853"/>
    <w:rsid w:val="00302AB3"/>
    <w:rsid w:val="00302AD0"/>
    <w:rsid w:val="0030300D"/>
    <w:rsid w:val="00303050"/>
    <w:rsid w:val="00303098"/>
    <w:rsid w:val="003031FB"/>
    <w:rsid w:val="00303711"/>
    <w:rsid w:val="00303987"/>
    <w:rsid w:val="00303AC4"/>
    <w:rsid w:val="00303D42"/>
    <w:rsid w:val="00303DDC"/>
    <w:rsid w:val="00304200"/>
    <w:rsid w:val="00304598"/>
    <w:rsid w:val="003045A6"/>
    <w:rsid w:val="0030468A"/>
    <w:rsid w:val="00304859"/>
    <w:rsid w:val="003048AB"/>
    <w:rsid w:val="00304D7A"/>
    <w:rsid w:val="00304E3F"/>
    <w:rsid w:val="003052B5"/>
    <w:rsid w:val="0030533C"/>
    <w:rsid w:val="00305534"/>
    <w:rsid w:val="003055F8"/>
    <w:rsid w:val="00305642"/>
    <w:rsid w:val="003059E5"/>
    <w:rsid w:val="00305CC8"/>
    <w:rsid w:val="00305D37"/>
    <w:rsid w:val="0030603E"/>
    <w:rsid w:val="003065EB"/>
    <w:rsid w:val="003066EC"/>
    <w:rsid w:val="0030693F"/>
    <w:rsid w:val="00306A35"/>
    <w:rsid w:val="00306E1C"/>
    <w:rsid w:val="0030705B"/>
    <w:rsid w:val="003071C4"/>
    <w:rsid w:val="00307265"/>
    <w:rsid w:val="00307750"/>
    <w:rsid w:val="00307C19"/>
    <w:rsid w:val="00307E41"/>
    <w:rsid w:val="003101D0"/>
    <w:rsid w:val="003103BB"/>
    <w:rsid w:val="003103E1"/>
    <w:rsid w:val="00310421"/>
    <w:rsid w:val="00310DAD"/>
    <w:rsid w:val="003119C5"/>
    <w:rsid w:val="00311E05"/>
    <w:rsid w:val="00312227"/>
    <w:rsid w:val="0031242B"/>
    <w:rsid w:val="00312602"/>
    <w:rsid w:val="0031280E"/>
    <w:rsid w:val="00312A3B"/>
    <w:rsid w:val="00312A8C"/>
    <w:rsid w:val="00313216"/>
    <w:rsid w:val="003132E0"/>
    <w:rsid w:val="003138BC"/>
    <w:rsid w:val="003139F7"/>
    <w:rsid w:val="00313A12"/>
    <w:rsid w:val="00313A87"/>
    <w:rsid w:val="00313E10"/>
    <w:rsid w:val="00313EDF"/>
    <w:rsid w:val="0031408D"/>
    <w:rsid w:val="0031411E"/>
    <w:rsid w:val="003142C3"/>
    <w:rsid w:val="00314793"/>
    <w:rsid w:val="003147A2"/>
    <w:rsid w:val="003147F0"/>
    <w:rsid w:val="00314ACE"/>
    <w:rsid w:val="00314AD7"/>
    <w:rsid w:val="00314C21"/>
    <w:rsid w:val="00314D83"/>
    <w:rsid w:val="00314D99"/>
    <w:rsid w:val="00314FDB"/>
    <w:rsid w:val="003156D7"/>
    <w:rsid w:val="00315A2E"/>
    <w:rsid w:val="00315EA1"/>
    <w:rsid w:val="00316033"/>
    <w:rsid w:val="00316119"/>
    <w:rsid w:val="00316420"/>
    <w:rsid w:val="00316916"/>
    <w:rsid w:val="00316B5E"/>
    <w:rsid w:val="00317015"/>
    <w:rsid w:val="0031736B"/>
    <w:rsid w:val="003173A6"/>
    <w:rsid w:val="003176E8"/>
    <w:rsid w:val="003178AC"/>
    <w:rsid w:val="0032056B"/>
    <w:rsid w:val="003207FE"/>
    <w:rsid w:val="00320809"/>
    <w:rsid w:val="00320ABD"/>
    <w:rsid w:val="00320B87"/>
    <w:rsid w:val="00320CD2"/>
    <w:rsid w:val="00320D5C"/>
    <w:rsid w:val="003210FE"/>
    <w:rsid w:val="00321523"/>
    <w:rsid w:val="003215EC"/>
    <w:rsid w:val="00321620"/>
    <w:rsid w:val="003218B7"/>
    <w:rsid w:val="00321B05"/>
    <w:rsid w:val="00321B17"/>
    <w:rsid w:val="00321B84"/>
    <w:rsid w:val="00321E96"/>
    <w:rsid w:val="003222E4"/>
    <w:rsid w:val="00322866"/>
    <w:rsid w:val="00322997"/>
    <w:rsid w:val="003229EF"/>
    <w:rsid w:val="00322B6D"/>
    <w:rsid w:val="00322C58"/>
    <w:rsid w:val="0032321A"/>
    <w:rsid w:val="003232D4"/>
    <w:rsid w:val="0032360A"/>
    <w:rsid w:val="0032367E"/>
    <w:rsid w:val="0032394F"/>
    <w:rsid w:val="0032395B"/>
    <w:rsid w:val="00323D6F"/>
    <w:rsid w:val="00323DCD"/>
    <w:rsid w:val="00323ECC"/>
    <w:rsid w:val="0032415F"/>
    <w:rsid w:val="003242A0"/>
    <w:rsid w:val="00324509"/>
    <w:rsid w:val="003246B5"/>
    <w:rsid w:val="0032494F"/>
    <w:rsid w:val="0032499F"/>
    <w:rsid w:val="00324C94"/>
    <w:rsid w:val="00324FE2"/>
    <w:rsid w:val="003253EF"/>
    <w:rsid w:val="00325476"/>
    <w:rsid w:val="003254AD"/>
    <w:rsid w:val="00325668"/>
    <w:rsid w:val="0032586C"/>
    <w:rsid w:val="00325A9E"/>
    <w:rsid w:val="00325D4A"/>
    <w:rsid w:val="00325E78"/>
    <w:rsid w:val="0032600C"/>
    <w:rsid w:val="00326102"/>
    <w:rsid w:val="0032623A"/>
    <w:rsid w:val="00326A44"/>
    <w:rsid w:val="00326E52"/>
    <w:rsid w:val="00326F40"/>
    <w:rsid w:val="0032717D"/>
    <w:rsid w:val="003271C8"/>
    <w:rsid w:val="003276E1"/>
    <w:rsid w:val="0032796C"/>
    <w:rsid w:val="003302E3"/>
    <w:rsid w:val="003303BB"/>
    <w:rsid w:val="003303C5"/>
    <w:rsid w:val="00330A9B"/>
    <w:rsid w:val="00330AEC"/>
    <w:rsid w:val="00330CD9"/>
    <w:rsid w:val="00330D6E"/>
    <w:rsid w:val="00330F0E"/>
    <w:rsid w:val="00331344"/>
    <w:rsid w:val="003313D3"/>
    <w:rsid w:val="00331491"/>
    <w:rsid w:val="003315A8"/>
    <w:rsid w:val="003317BB"/>
    <w:rsid w:val="00331B98"/>
    <w:rsid w:val="00331E7F"/>
    <w:rsid w:val="00332113"/>
    <w:rsid w:val="00332327"/>
    <w:rsid w:val="003323AD"/>
    <w:rsid w:val="0033241F"/>
    <w:rsid w:val="00332693"/>
    <w:rsid w:val="00332796"/>
    <w:rsid w:val="00332B59"/>
    <w:rsid w:val="00332CF7"/>
    <w:rsid w:val="0033303C"/>
    <w:rsid w:val="0033311A"/>
    <w:rsid w:val="003332B5"/>
    <w:rsid w:val="0033353A"/>
    <w:rsid w:val="00333770"/>
    <w:rsid w:val="003339DF"/>
    <w:rsid w:val="00334266"/>
    <w:rsid w:val="00334289"/>
    <w:rsid w:val="00334310"/>
    <w:rsid w:val="0033435B"/>
    <w:rsid w:val="00334582"/>
    <w:rsid w:val="00334806"/>
    <w:rsid w:val="00334A4C"/>
    <w:rsid w:val="00334B79"/>
    <w:rsid w:val="00334BFC"/>
    <w:rsid w:val="003358FC"/>
    <w:rsid w:val="00335B51"/>
    <w:rsid w:val="00335DDF"/>
    <w:rsid w:val="00335E12"/>
    <w:rsid w:val="003362D2"/>
    <w:rsid w:val="003363E1"/>
    <w:rsid w:val="00336485"/>
    <w:rsid w:val="003364B9"/>
    <w:rsid w:val="00336522"/>
    <w:rsid w:val="0033674D"/>
    <w:rsid w:val="00336805"/>
    <w:rsid w:val="0033695A"/>
    <w:rsid w:val="00336B50"/>
    <w:rsid w:val="0033708B"/>
    <w:rsid w:val="003376B7"/>
    <w:rsid w:val="00337C77"/>
    <w:rsid w:val="00337F3C"/>
    <w:rsid w:val="0034008E"/>
    <w:rsid w:val="003402AF"/>
    <w:rsid w:val="00340404"/>
    <w:rsid w:val="00340833"/>
    <w:rsid w:val="003409CC"/>
    <w:rsid w:val="003413ED"/>
    <w:rsid w:val="00341433"/>
    <w:rsid w:val="0034170E"/>
    <w:rsid w:val="0034194F"/>
    <w:rsid w:val="00341BEA"/>
    <w:rsid w:val="00341C0E"/>
    <w:rsid w:val="00341F37"/>
    <w:rsid w:val="00342056"/>
    <w:rsid w:val="0034210D"/>
    <w:rsid w:val="0034232A"/>
    <w:rsid w:val="0034269E"/>
    <w:rsid w:val="003429CF"/>
    <w:rsid w:val="00342C64"/>
    <w:rsid w:val="00342FF4"/>
    <w:rsid w:val="0034314E"/>
    <w:rsid w:val="0034333D"/>
    <w:rsid w:val="0034338F"/>
    <w:rsid w:val="00343403"/>
    <w:rsid w:val="00343827"/>
    <w:rsid w:val="00343BCE"/>
    <w:rsid w:val="003440DB"/>
    <w:rsid w:val="0034429C"/>
    <w:rsid w:val="00344413"/>
    <w:rsid w:val="00344529"/>
    <w:rsid w:val="00344832"/>
    <w:rsid w:val="00344843"/>
    <w:rsid w:val="0034490F"/>
    <w:rsid w:val="00344B01"/>
    <w:rsid w:val="00344B18"/>
    <w:rsid w:val="00344DD7"/>
    <w:rsid w:val="0034526C"/>
    <w:rsid w:val="00345477"/>
    <w:rsid w:val="00345498"/>
    <w:rsid w:val="00345582"/>
    <w:rsid w:val="003455C6"/>
    <w:rsid w:val="00345687"/>
    <w:rsid w:val="00345C4F"/>
    <w:rsid w:val="0034624B"/>
    <w:rsid w:val="003462EE"/>
    <w:rsid w:val="00346E7B"/>
    <w:rsid w:val="00346FCF"/>
    <w:rsid w:val="0034732A"/>
    <w:rsid w:val="00347572"/>
    <w:rsid w:val="0034774A"/>
    <w:rsid w:val="00347B4A"/>
    <w:rsid w:val="00347B6D"/>
    <w:rsid w:val="00347B7A"/>
    <w:rsid w:val="00347BFA"/>
    <w:rsid w:val="00347C0E"/>
    <w:rsid w:val="00347E51"/>
    <w:rsid w:val="00347F22"/>
    <w:rsid w:val="00350318"/>
    <w:rsid w:val="003507E6"/>
    <w:rsid w:val="003507FA"/>
    <w:rsid w:val="003509C7"/>
    <w:rsid w:val="00350B32"/>
    <w:rsid w:val="00350E2C"/>
    <w:rsid w:val="00350F0B"/>
    <w:rsid w:val="00350F39"/>
    <w:rsid w:val="00351047"/>
    <w:rsid w:val="0035157F"/>
    <w:rsid w:val="0035178E"/>
    <w:rsid w:val="003518AA"/>
    <w:rsid w:val="003518E9"/>
    <w:rsid w:val="00351936"/>
    <w:rsid w:val="00351A60"/>
    <w:rsid w:val="00351AF7"/>
    <w:rsid w:val="00351DB7"/>
    <w:rsid w:val="00351E55"/>
    <w:rsid w:val="00352704"/>
    <w:rsid w:val="00352771"/>
    <w:rsid w:val="0035280A"/>
    <w:rsid w:val="00352C60"/>
    <w:rsid w:val="00352DFB"/>
    <w:rsid w:val="00352F33"/>
    <w:rsid w:val="00352FA1"/>
    <w:rsid w:val="0035321B"/>
    <w:rsid w:val="00353263"/>
    <w:rsid w:val="003537E8"/>
    <w:rsid w:val="003537FF"/>
    <w:rsid w:val="003539A3"/>
    <w:rsid w:val="00353A58"/>
    <w:rsid w:val="00353D3D"/>
    <w:rsid w:val="00354A94"/>
    <w:rsid w:val="00354AD1"/>
    <w:rsid w:val="00354E6A"/>
    <w:rsid w:val="003550CC"/>
    <w:rsid w:val="003551C8"/>
    <w:rsid w:val="0035531D"/>
    <w:rsid w:val="00355359"/>
    <w:rsid w:val="00355368"/>
    <w:rsid w:val="0035549A"/>
    <w:rsid w:val="00355B94"/>
    <w:rsid w:val="00355D8B"/>
    <w:rsid w:val="00356082"/>
    <w:rsid w:val="00356125"/>
    <w:rsid w:val="0035619F"/>
    <w:rsid w:val="00356425"/>
    <w:rsid w:val="003565EF"/>
    <w:rsid w:val="00356B25"/>
    <w:rsid w:val="00356CF3"/>
    <w:rsid w:val="00356E82"/>
    <w:rsid w:val="00357014"/>
    <w:rsid w:val="00357371"/>
    <w:rsid w:val="003573B7"/>
    <w:rsid w:val="00357574"/>
    <w:rsid w:val="0035759E"/>
    <w:rsid w:val="00357A1A"/>
    <w:rsid w:val="00357B0B"/>
    <w:rsid w:val="003600D2"/>
    <w:rsid w:val="003601AE"/>
    <w:rsid w:val="003601FC"/>
    <w:rsid w:val="00360252"/>
    <w:rsid w:val="0036058E"/>
    <w:rsid w:val="00360613"/>
    <w:rsid w:val="003608A3"/>
    <w:rsid w:val="003608B1"/>
    <w:rsid w:val="00360949"/>
    <w:rsid w:val="00360A3F"/>
    <w:rsid w:val="00360A97"/>
    <w:rsid w:val="00360AA5"/>
    <w:rsid w:val="00360C10"/>
    <w:rsid w:val="00360FD2"/>
    <w:rsid w:val="003612C8"/>
    <w:rsid w:val="0036137D"/>
    <w:rsid w:val="00361628"/>
    <w:rsid w:val="00361754"/>
    <w:rsid w:val="003618B7"/>
    <w:rsid w:val="00361A4C"/>
    <w:rsid w:val="00361D6B"/>
    <w:rsid w:val="00361FE6"/>
    <w:rsid w:val="003622A4"/>
    <w:rsid w:val="003622E8"/>
    <w:rsid w:val="003622F0"/>
    <w:rsid w:val="00362509"/>
    <w:rsid w:val="003627D9"/>
    <w:rsid w:val="00362822"/>
    <w:rsid w:val="00362B7C"/>
    <w:rsid w:val="00362C94"/>
    <w:rsid w:val="003630C6"/>
    <w:rsid w:val="003630FC"/>
    <w:rsid w:val="0036326D"/>
    <w:rsid w:val="003632FF"/>
    <w:rsid w:val="0036338A"/>
    <w:rsid w:val="0036359F"/>
    <w:rsid w:val="00363846"/>
    <w:rsid w:val="00363B26"/>
    <w:rsid w:val="00363C1E"/>
    <w:rsid w:val="00363D90"/>
    <w:rsid w:val="0036408E"/>
    <w:rsid w:val="003641B7"/>
    <w:rsid w:val="003646A9"/>
    <w:rsid w:val="00364921"/>
    <w:rsid w:val="003649CF"/>
    <w:rsid w:val="00364A6E"/>
    <w:rsid w:val="00364C2C"/>
    <w:rsid w:val="003652EE"/>
    <w:rsid w:val="00365332"/>
    <w:rsid w:val="003658BB"/>
    <w:rsid w:val="00365A3D"/>
    <w:rsid w:val="00365BE6"/>
    <w:rsid w:val="00365C1F"/>
    <w:rsid w:val="00365F84"/>
    <w:rsid w:val="0036610C"/>
    <w:rsid w:val="0036622F"/>
    <w:rsid w:val="00366B60"/>
    <w:rsid w:val="00366F96"/>
    <w:rsid w:val="0036729B"/>
    <w:rsid w:val="00367386"/>
    <w:rsid w:val="003673C5"/>
    <w:rsid w:val="003676B2"/>
    <w:rsid w:val="00367882"/>
    <w:rsid w:val="00367A3B"/>
    <w:rsid w:val="00367C12"/>
    <w:rsid w:val="00367EB9"/>
    <w:rsid w:val="00370691"/>
    <w:rsid w:val="003710B4"/>
    <w:rsid w:val="00371423"/>
    <w:rsid w:val="003715B9"/>
    <w:rsid w:val="003715DA"/>
    <w:rsid w:val="0037163F"/>
    <w:rsid w:val="00371904"/>
    <w:rsid w:val="003721A5"/>
    <w:rsid w:val="0037268A"/>
    <w:rsid w:val="003727F6"/>
    <w:rsid w:val="00372B02"/>
    <w:rsid w:val="00372D29"/>
    <w:rsid w:val="00372DBF"/>
    <w:rsid w:val="0037318C"/>
    <w:rsid w:val="00373300"/>
    <w:rsid w:val="003733F4"/>
    <w:rsid w:val="003737B9"/>
    <w:rsid w:val="003738DD"/>
    <w:rsid w:val="00373E0C"/>
    <w:rsid w:val="00373E7B"/>
    <w:rsid w:val="00373EE5"/>
    <w:rsid w:val="00373EEC"/>
    <w:rsid w:val="00374077"/>
    <w:rsid w:val="003742AC"/>
    <w:rsid w:val="003742FA"/>
    <w:rsid w:val="003744B7"/>
    <w:rsid w:val="003745A4"/>
    <w:rsid w:val="003745B2"/>
    <w:rsid w:val="00375016"/>
    <w:rsid w:val="003751F6"/>
    <w:rsid w:val="00375261"/>
    <w:rsid w:val="003757F9"/>
    <w:rsid w:val="0037592D"/>
    <w:rsid w:val="00375E47"/>
    <w:rsid w:val="00375EC0"/>
    <w:rsid w:val="00375F08"/>
    <w:rsid w:val="00376015"/>
    <w:rsid w:val="003763EA"/>
    <w:rsid w:val="00376651"/>
    <w:rsid w:val="00376808"/>
    <w:rsid w:val="00376E2F"/>
    <w:rsid w:val="00376EDF"/>
    <w:rsid w:val="00377045"/>
    <w:rsid w:val="0037768B"/>
    <w:rsid w:val="003776BE"/>
    <w:rsid w:val="00377874"/>
    <w:rsid w:val="0037798B"/>
    <w:rsid w:val="00377AE1"/>
    <w:rsid w:val="0038017F"/>
    <w:rsid w:val="00380237"/>
    <w:rsid w:val="003805E6"/>
    <w:rsid w:val="003808C6"/>
    <w:rsid w:val="00380D93"/>
    <w:rsid w:val="0038116D"/>
    <w:rsid w:val="0038118A"/>
    <w:rsid w:val="003811BB"/>
    <w:rsid w:val="00381357"/>
    <w:rsid w:val="003816A1"/>
    <w:rsid w:val="003817D4"/>
    <w:rsid w:val="0038206D"/>
    <w:rsid w:val="0038212D"/>
    <w:rsid w:val="003823A8"/>
    <w:rsid w:val="003823DE"/>
    <w:rsid w:val="003827BE"/>
    <w:rsid w:val="00382834"/>
    <w:rsid w:val="00382A19"/>
    <w:rsid w:val="0038325D"/>
    <w:rsid w:val="00383452"/>
    <w:rsid w:val="0038352F"/>
    <w:rsid w:val="0038364F"/>
    <w:rsid w:val="00383808"/>
    <w:rsid w:val="00383894"/>
    <w:rsid w:val="00383C17"/>
    <w:rsid w:val="00383EB0"/>
    <w:rsid w:val="00383EC4"/>
    <w:rsid w:val="00384055"/>
    <w:rsid w:val="0038426A"/>
    <w:rsid w:val="00384433"/>
    <w:rsid w:val="00384B63"/>
    <w:rsid w:val="00384F3A"/>
    <w:rsid w:val="003852EF"/>
    <w:rsid w:val="003853CD"/>
    <w:rsid w:val="00385411"/>
    <w:rsid w:val="003854D5"/>
    <w:rsid w:val="0038568C"/>
    <w:rsid w:val="003856EE"/>
    <w:rsid w:val="0038583F"/>
    <w:rsid w:val="0038587E"/>
    <w:rsid w:val="00385B18"/>
    <w:rsid w:val="00385D07"/>
    <w:rsid w:val="0038641D"/>
    <w:rsid w:val="00386551"/>
    <w:rsid w:val="0038675E"/>
    <w:rsid w:val="00386AB2"/>
    <w:rsid w:val="00386E9A"/>
    <w:rsid w:val="0038709C"/>
    <w:rsid w:val="003870EB"/>
    <w:rsid w:val="003872B8"/>
    <w:rsid w:val="0038738D"/>
    <w:rsid w:val="0038782C"/>
    <w:rsid w:val="00387A2A"/>
    <w:rsid w:val="003903F3"/>
    <w:rsid w:val="003905A1"/>
    <w:rsid w:val="003905F5"/>
    <w:rsid w:val="00390841"/>
    <w:rsid w:val="003908C3"/>
    <w:rsid w:val="0039105D"/>
    <w:rsid w:val="0039113B"/>
    <w:rsid w:val="003911E0"/>
    <w:rsid w:val="0039131B"/>
    <w:rsid w:val="00391655"/>
    <w:rsid w:val="003916CB"/>
    <w:rsid w:val="00391ABB"/>
    <w:rsid w:val="00391C1B"/>
    <w:rsid w:val="00391D55"/>
    <w:rsid w:val="00392058"/>
    <w:rsid w:val="0039207B"/>
    <w:rsid w:val="00392147"/>
    <w:rsid w:val="00392160"/>
    <w:rsid w:val="003925A2"/>
    <w:rsid w:val="003925E0"/>
    <w:rsid w:val="003926BD"/>
    <w:rsid w:val="00392B2A"/>
    <w:rsid w:val="00392EF8"/>
    <w:rsid w:val="00392F75"/>
    <w:rsid w:val="00392F83"/>
    <w:rsid w:val="00393030"/>
    <w:rsid w:val="00393327"/>
    <w:rsid w:val="00393B90"/>
    <w:rsid w:val="00394770"/>
    <w:rsid w:val="0039482D"/>
    <w:rsid w:val="00394947"/>
    <w:rsid w:val="00394B97"/>
    <w:rsid w:val="00394CE9"/>
    <w:rsid w:val="00394F41"/>
    <w:rsid w:val="00395163"/>
    <w:rsid w:val="003951E8"/>
    <w:rsid w:val="00395460"/>
    <w:rsid w:val="003958AB"/>
    <w:rsid w:val="00395A73"/>
    <w:rsid w:val="003960B9"/>
    <w:rsid w:val="003961C4"/>
    <w:rsid w:val="003963DE"/>
    <w:rsid w:val="0039680E"/>
    <w:rsid w:val="003969E8"/>
    <w:rsid w:val="00396DEE"/>
    <w:rsid w:val="00397496"/>
    <w:rsid w:val="003974BC"/>
    <w:rsid w:val="00397517"/>
    <w:rsid w:val="0039765F"/>
    <w:rsid w:val="0039766C"/>
    <w:rsid w:val="00397E57"/>
    <w:rsid w:val="003A0026"/>
    <w:rsid w:val="003A041F"/>
    <w:rsid w:val="003A04F3"/>
    <w:rsid w:val="003A08C3"/>
    <w:rsid w:val="003A0BBB"/>
    <w:rsid w:val="003A0BBD"/>
    <w:rsid w:val="003A0DE5"/>
    <w:rsid w:val="003A19D1"/>
    <w:rsid w:val="003A1B04"/>
    <w:rsid w:val="003A1C7E"/>
    <w:rsid w:val="003A1DF6"/>
    <w:rsid w:val="003A204A"/>
    <w:rsid w:val="003A23ED"/>
    <w:rsid w:val="003A24F4"/>
    <w:rsid w:val="003A2659"/>
    <w:rsid w:val="003A27E6"/>
    <w:rsid w:val="003A2961"/>
    <w:rsid w:val="003A3170"/>
    <w:rsid w:val="003A3194"/>
    <w:rsid w:val="003A3341"/>
    <w:rsid w:val="003A3562"/>
    <w:rsid w:val="003A36E1"/>
    <w:rsid w:val="003A3A28"/>
    <w:rsid w:val="003A3A8A"/>
    <w:rsid w:val="003A3AFF"/>
    <w:rsid w:val="003A3B06"/>
    <w:rsid w:val="003A3FA3"/>
    <w:rsid w:val="003A404C"/>
    <w:rsid w:val="003A41ED"/>
    <w:rsid w:val="003A42FF"/>
    <w:rsid w:val="003A43FE"/>
    <w:rsid w:val="003A480D"/>
    <w:rsid w:val="003A48FB"/>
    <w:rsid w:val="003A4AF1"/>
    <w:rsid w:val="003A4E09"/>
    <w:rsid w:val="003A4E6B"/>
    <w:rsid w:val="003A524B"/>
    <w:rsid w:val="003A525E"/>
    <w:rsid w:val="003A53CA"/>
    <w:rsid w:val="003A548E"/>
    <w:rsid w:val="003A55AD"/>
    <w:rsid w:val="003A5787"/>
    <w:rsid w:val="003A5AAC"/>
    <w:rsid w:val="003A5AE7"/>
    <w:rsid w:val="003A5D5D"/>
    <w:rsid w:val="003A5DAC"/>
    <w:rsid w:val="003A5E46"/>
    <w:rsid w:val="003A6156"/>
    <w:rsid w:val="003A61AD"/>
    <w:rsid w:val="003A61D3"/>
    <w:rsid w:val="003A622E"/>
    <w:rsid w:val="003A6385"/>
    <w:rsid w:val="003A63FB"/>
    <w:rsid w:val="003A656E"/>
    <w:rsid w:val="003A662F"/>
    <w:rsid w:val="003A6635"/>
    <w:rsid w:val="003A6CDF"/>
    <w:rsid w:val="003A6EF2"/>
    <w:rsid w:val="003A7162"/>
    <w:rsid w:val="003A72CD"/>
    <w:rsid w:val="003A73D3"/>
    <w:rsid w:val="003A73DD"/>
    <w:rsid w:val="003A7482"/>
    <w:rsid w:val="003A76E7"/>
    <w:rsid w:val="003A7DD3"/>
    <w:rsid w:val="003A7E2A"/>
    <w:rsid w:val="003B00E8"/>
    <w:rsid w:val="003B0C29"/>
    <w:rsid w:val="003B0C39"/>
    <w:rsid w:val="003B0CD3"/>
    <w:rsid w:val="003B0E24"/>
    <w:rsid w:val="003B110E"/>
    <w:rsid w:val="003B124C"/>
    <w:rsid w:val="003B14B6"/>
    <w:rsid w:val="003B167C"/>
    <w:rsid w:val="003B17C3"/>
    <w:rsid w:val="003B17D7"/>
    <w:rsid w:val="003B1A7B"/>
    <w:rsid w:val="003B1B59"/>
    <w:rsid w:val="003B1BE5"/>
    <w:rsid w:val="003B1D03"/>
    <w:rsid w:val="003B283B"/>
    <w:rsid w:val="003B288A"/>
    <w:rsid w:val="003B29EC"/>
    <w:rsid w:val="003B2E53"/>
    <w:rsid w:val="003B3041"/>
    <w:rsid w:val="003B3107"/>
    <w:rsid w:val="003B34A6"/>
    <w:rsid w:val="003B34B8"/>
    <w:rsid w:val="003B35C1"/>
    <w:rsid w:val="003B37DA"/>
    <w:rsid w:val="003B38FF"/>
    <w:rsid w:val="003B3A16"/>
    <w:rsid w:val="003B3BE8"/>
    <w:rsid w:val="003B3CE3"/>
    <w:rsid w:val="003B3DC9"/>
    <w:rsid w:val="003B4210"/>
    <w:rsid w:val="003B45EB"/>
    <w:rsid w:val="003B4993"/>
    <w:rsid w:val="003B5176"/>
    <w:rsid w:val="003B5289"/>
    <w:rsid w:val="003B54C3"/>
    <w:rsid w:val="003B5534"/>
    <w:rsid w:val="003B5579"/>
    <w:rsid w:val="003B56D1"/>
    <w:rsid w:val="003B5791"/>
    <w:rsid w:val="003B584A"/>
    <w:rsid w:val="003B58D8"/>
    <w:rsid w:val="003B5980"/>
    <w:rsid w:val="003B5B6B"/>
    <w:rsid w:val="003B5D5D"/>
    <w:rsid w:val="003B5F42"/>
    <w:rsid w:val="003B611F"/>
    <w:rsid w:val="003B614F"/>
    <w:rsid w:val="003B6326"/>
    <w:rsid w:val="003B6620"/>
    <w:rsid w:val="003B6968"/>
    <w:rsid w:val="003B6BC5"/>
    <w:rsid w:val="003B7853"/>
    <w:rsid w:val="003B7C15"/>
    <w:rsid w:val="003B7D8A"/>
    <w:rsid w:val="003B7D99"/>
    <w:rsid w:val="003C0225"/>
    <w:rsid w:val="003C04F5"/>
    <w:rsid w:val="003C059D"/>
    <w:rsid w:val="003C05E2"/>
    <w:rsid w:val="003C09DB"/>
    <w:rsid w:val="003C0B8E"/>
    <w:rsid w:val="003C0F01"/>
    <w:rsid w:val="003C13B8"/>
    <w:rsid w:val="003C153B"/>
    <w:rsid w:val="003C1571"/>
    <w:rsid w:val="003C1704"/>
    <w:rsid w:val="003C17D3"/>
    <w:rsid w:val="003C1866"/>
    <w:rsid w:val="003C18FE"/>
    <w:rsid w:val="003C1DA4"/>
    <w:rsid w:val="003C1F2A"/>
    <w:rsid w:val="003C2294"/>
    <w:rsid w:val="003C257A"/>
    <w:rsid w:val="003C2613"/>
    <w:rsid w:val="003C2640"/>
    <w:rsid w:val="003C2D6D"/>
    <w:rsid w:val="003C2DA2"/>
    <w:rsid w:val="003C2E88"/>
    <w:rsid w:val="003C2EDB"/>
    <w:rsid w:val="003C30D1"/>
    <w:rsid w:val="003C30D4"/>
    <w:rsid w:val="003C3193"/>
    <w:rsid w:val="003C36F4"/>
    <w:rsid w:val="003C393B"/>
    <w:rsid w:val="003C3BB9"/>
    <w:rsid w:val="003C3E5C"/>
    <w:rsid w:val="003C3ECC"/>
    <w:rsid w:val="003C4476"/>
    <w:rsid w:val="003C466A"/>
    <w:rsid w:val="003C4C65"/>
    <w:rsid w:val="003C4EC6"/>
    <w:rsid w:val="003C4F18"/>
    <w:rsid w:val="003C5462"/>
    <w:rsid w:val="003C555C"/>
    <w:rsid w:val="003C5829"/>
    <w:rsid w:val="003C5958"/>
    <w:rsid w:val="003C5E37"/>
    <w:rsid w:val="003C5E3D"/>
    <w:rsid w:val="003C5E80"/>
    <w:rsid w:val="003C5FA5"/>
    <w:rsid w:val="003C6078"/>
    <w:rsid w:val="003C61E9"/>
    <w:rsid w:val="003C6284"/>
    <w:rsid w:val="003C6402"/>
    <w:rsid w:val="003C6507"/>
    <w:rsid w:val="003C66F9"/>
    <w:rsid w:val="003C6721"/>
    <w:rsid w:val="003C6A2C"/>
    <w:rsid w:val="003C6B25"/>
    <w:rsid w:val="003C6CE9"/>
    <w:rsid w:val="003C7066"/>
    <w:rsid w:val="003C72AF"/>
    <w:rsid w:val="003C7360"/>
    <w:rsid w:val="003C7587"/>
    <w:rsid w:val="003C7631"/>
    <w:rsid w:val="003C777C"/>
    <w:rsid w:val="003D0154"/>
    <w:rsid w:val="003D0597"/>
    <w:rsid w:val="003D07E7"/>
    <w:rsid w:val="003D09E9"/>
    <w:rsid w:val="003D0B92"/>
    <w:rsid w:val="003D10FE"/>
    <w:rsid w:val="003D1916"/>
    <w:rsid w:val="003D1C17"/>
    <w:rsid w:val="003D22E5"/>
    <w:rsid w:val="003D2A1B"/>
    <w:rsid w:val="003D2E3C"/>
    <w:rsid w:val="003D3041"/>
    <w:rsid w:val="003D30C2"/>
    <w:rsid w:val="003D34A5"/>
    <w:rsid w:val="003D357A"/>
    <w:rsid w:val="003D35B6"/>
    <w:rsid w:val="003D37E5"/>
    <w:rsid w:val="003D3900"/>
    <w:rsid w:val="003D3A26"/>
    <w:rsid w:val="003D3A65"/>
    <w:rsid w:val="003D3AD6"/>
    <w:rsid w:val="003D3D6E"/>
    <w:rsid w:val="003D3F45"/>
    <w:rsid w:val="003D3F6F"/>
    <w:rsid w:val="003D4050"/>
    <w:rsid w:val="003D4120"/>
    <w:rsid w:val="003D43C8"/>
    <w:rsid w:val="003D4409"/>
    <w:rsid w:val="003D4433"/>
    <w:rsid w:val="003D4929"/>
    <w:rsid w:val="003D4993"/>
    <w:rsid w:val="003D499E"/>
    <w:rsid w:val="003D4D32"/>
    <w:rsid w:val="003D548A"/>
    <w:rsid w:val="003D55DA"/>
    <w:rsid w:val="003D56C9"/>
    <w:rsid w:val="003D5C66"/>
    <w:rsid w:val="003D5CFF"/>
    <w:rsid w:val="003D5DDF"/>
    <w:rsid w:val="003D5EB7"/>
    <w:rsid w:val="003D62DB"/>
    <w:rsid w:val="003D6388"/>
    <w:rsid w:val="003D64FE"/>
    <w:rsid w:val="003D65FD"/>
    <w:rsid w:val="003D6F34"/>
    <w:rsid w:val="003D73A9"/>
    <w:rsid w:val="003D7590"/>
    <w:rsid w:val="003D7672"/>
    <w:rsid w:val="003D7689"/>
    <w:rsid w:val="003D7AF7"/>
    <w:rsid w:val="003D7D79"/>
    <w:rsid w:val="003D7E6B"/>
    <w:rsid w:val="003D7F86"/>
    <w:rsid w:val="003E031A"/>
    <w:rsid w:val="003E086A"/>
    <w:rsid w:val="003E09A3"/>
    <w:rsid w:val="003E0AD2"/>
    <w:rsid w:val="003E0FA0"/>
    <w:rsid w:val="003E10E9"/>
    <w:rsid w:val="003E1643"/>
    <w:rsid w:val="003E16D9"/>
    <w:rsid w:val="003E1B5C"/>
    <w:rsid w:val="003E1B70"/>
    <w:rsid w:val="003E2228"/>
    <w:rsid w:val="003E22DE"/>
    <w:rsid w:val="003E2905"/>
    <w:rsid w:val="003E2D63"/>
    <w:rsid w:val="003E3228"/>
    <w:rsid w:val="003E33EB"/>
    <w:rsid w:val="003E3B9B"/>
    <w:rsid w:val="003E3FC8"/>
    <w:rsid w:val="003E4174"/>
    <w:rsid w:val="003E42EB"/>
    <w:rsid w:val="003E433E"/>
    <w:rsid w:val="003E4839"/>
    <w:rsid w:val="003E4963"/>
    <w:rsid w:val="003E4BBD"/>
    <w:rsid w:val="003E4FE7"/>
    <w:rsid w:val="003E508F"/>
    <w:rsid w:val="003E5367"/>
    <w:rsid w:val="003E539A"/>
    <w:rsid w:val="003E545F"/>
    <w:rsid w:val="003E5751"/>
    <w:rsid w:val="003E57F9"/>
    <w:rsid w:val="003E5D49"/>
    <w:rsid w:val="003E6013"/>
    <w:rsid w:val="003E608A"/>
    <w:rsid w:val="003E62B7"/>
    <w:rsid w:val="003E637A"/>
    <w:rsid w:val="003E63AE"/>
    <w:rsid w:val="003E67A1"/>
    <w:rsid w:val="003E68A6"/>
    <w:rsid w:val="003E6C78"/>
    <w:rsid w:val="003E6CB8"/>
    <w:rsid w:val="003E6D7F"/>
    <w:rsid w:val="003E750D"/>
    <w:rsid w:val="003E76B7"/>
    <w:rsid w:val="003E76F3"/>
    <w:rsid w:val="003E7719"/>
    <w:rsid w:val="003E7733"/>
    <w:rsid w:val="003E7776"/>
    <w:rsid w:val="003E786B"/>
    <w:rsid w:val="003E7A0A"/>
    <w:rsid w:val="003E7ABF"/>
    <w:rsid w:val="003E7C97"/>
    <w:rsid w:val="003E7D0F"/>
    <w:rsid w:val="003E7D59"/>
    <w:rsid w:val="003E7F12"/>
    <w:rsid w:val="003F0445"/>
    <w:rsid w:val="003F0556"/>
    <w:rsid w:val="003F055F"/>
    <w:rsid w:val="003F05C2"/>
    <w:rsid w:val="003F0B78"/>
    <w:rsid w:val="003F0E79"/>
    <w:rsid w:val="003F10AB"/>
    <w:rsid w:val="003F10F3"/>
    <w:rsid w:val="003F121A"/>
    <w:rsid w:val="003F148F"/>
    <w:rsid w:val="003F14E8"/>
    <w:rsid w:val="003F14FA"/>
    <w:rsid w:val="003F1586"/>
    <w:rsid w:val="003F1C70"/>
    <w:rsid w:val="003F22D2"/>
    <w:rsid w:val="003F2E93"/>
    <w:rsid w:val="003F2F4C"/>
    <w:rsid w:val="003F3015"/>
    <w:rsid w:val="003F333A"/>
    <w:rsid w:val="003F4449"/>
    <w:rsid w:val="003F4F62"/>
    <w:rsid w:val="003F5214"/>
    <w:rsid w:val="003F52EF"/>
    <w:rsid w:val="003F534F"/>
    <w:rsid w:val="003F5D08"/>
    <w:rsid w:val="003F5F23"/>
    <w:rsid w:val="003F613B"/>
    <w:rsid w:val="003F6164"/>
    <w:rsid w:val="003F6302"/>
    <w:rsid w:val="003F6A84"/>
    <w:rsid w:val="003F6E14"/>
    <w:rsid w:val="003F6E83"/>
    <w:rsid w:val="003F6EC8"/>
    <w:rsid w:val="003F701E"/>
    <w:rsid w:val="003F71B9"/>
    <w:rsid w:val="003F731E"/>
    <w:rsid w:val="003F7382"/>
    <w:rsid w:val="003F7476"/>
    <w:rsid w:val="003F7C23"/>
    <w:rsid w:val="003F7D35"/>
    <w:rsid w:val="003F7D75"/>
    <w:rsid w:val="003F7EDF"/>
    <w:rsid w:val="004001F9"/>
    <w:rsid w:val="00400614"/>
    <w:rsid w:val="00400849"/>
    <w:rsid w:val="004010A7"/>
    <w:rsid w:val="004011B2"/>
    <w:rsid w:val="00401258"/>
    <w:rsid w:val="00401899"/>
    <w:rsid w:val="00401B20"/>
    <w:rsid w:val="00401BB4"/>
    <w:rsid w:val="00401BE1"/>
    <w:rsid w:val="00401CC3"/>
    <w:rsid w:val="00401E34"/>
    <w:rsid w:val="00401F94"/>
    <w:rsid w:val="0040222B"/>
    <w:rsid w:val="0040247B"/>
    <w:rsid w:val="00402504"/>
    <w:rsid w:val="004027A5"/>
    <w:rsid w:val="00402844"/>
    <w:rsid w:val="0040299B"/>
    <w:rsid w:val="00402A9A"/>
    <w:rsid w:val="00402B72"/>
    <w:rsid w:val="00402BCB"/>
    <w:rsid w:val="00402D2E"/>
    <w:rsid w:val="00402F17"/>
    <w:rsid w:val="00403503"/>
    <w:rsid w:val="004036E1"/>
    <w:rsid w:val="004038A2"/>
    <w:rsid w:val="00403A07"/>
    <w:rsid w:val="00403EC2"/>
    <w:rsid w:val="004040D8"/>
    <w:rsid w:val="00404115"/>
    <w:rsid w:val="00404914"/>
    <w:rsid w:val="004049A1"/>
    <w:rsid w:val="00404B16"/>
    <w:rsid w:val="00404C04"/>
    <w:rsid w:val="00404CDF"/>
    <w:rsid w:val="00404E8F"/>
    <w:rsid w:val="004050B6"/>
    <w:rsid w:val="004050D0"/>
    <w:rsid w:val="0040520D"/>
    <w:rsid w:val="0040521D"/>
    <w:rsid w:val="004055A0"/>
    <w:rsid w:val="00405643"/>
    <w:rsid w:val="0040580A"/>
    <w:rsid w:val="00405A58"/>
    <w:rsid w:val="00405B45"/>
    <w:rsid w:val="00405E71"/>
    <w:rsid w:val="00405F14"/>
    <w:rsid w:val="004060F3"/>
    <w:rsid w:val="004062A4"/>
    <w:rsid w:val="004062E1"/>
    <w:rsid w:val="004063BE"/>
    <w:rsid w:val="004063E7"/>
    <w:rsid w:val="00406C27"/>
    <w:rsid w:val="00406D80"/>
    <w:rsid w:val="00406EE4"/>
    <w:rsid w:val="00406FE6"/>
    <w:rsid w:val="004075E5"/>
    <w:rsid w:val="00407A7E"/>
    <w:rsid w:val="00407B38"/>
    <w:rsid w:val="00407F83"/>
    <w:rsid w:val="004100F6"/>
    <w:rsid w:val="00410129"/>
    <w:rsid w:val="00410605"/>
    <w:rsid w:val="00410874"/>
    <w:rsid w:val="00410F9B"/>
    <w:rsid w:val="00411123"/>
    <w:rsid w:val="00411157"/>
    <w:rsid w:val="004113BA"/>
    <w:rsid w:val="00411B56"/>
    <w:rsid w:val="00411D43"/>
    <w:rsid w:val="0041203E"/>
    <w:rsid w:val="004120F5"/>
    <w:rsid w:val="00412408"/>
    <w:rsid w:val="0041240A"/>
    <w:rsid w:val="00412807"/>
    <w:rsid w:val="00412874"/>
    <w:rsid w:val="00412A66"/>
    <w:rsid w:val="0041332F"/>
    <w:rsid w:val="0041379E"/>
    <w:rsid w:val="00413A3B"/>
    <w:rsid w:val="00413B37"/>
    <w:rsid w:val="00413C98"/>
    <w:rsid w:val="00413D2E"/>
    <w:rsid w:val="00413DC2"/>
    <w:rsid w:val="0041406B"/>
    <w:rsid w:val="004142DD"/>
    <w:rsid w:val="0041433D"/>
    <w:rsid w:val="00414388"/>
    <w:rsid w:val="00414488"/>
    <w:rsid w:val="00414597"/>
    <w:rsid w:val="004145C7"/>
    <w:rsid w:val="00414714"/>
    <w:rsid w:val="00414E98"/>
    <w:rsid w:val="00414F8D"/>
    <w:rsid w:val="00414FCC"/>
    <w:rsid w:val="00415258"/>
    <w:rsid w:val="00415682"/>
    <w:rsid w:val="004156C1"/>
    <w:rsid w:val="00415857"/>
    <w:rsid w:val="0041594C"/>
    <w:rsid w:val="00415C7B"/>
    <w:rsid w:val="00415EE4"/>
    <w:rsid w:val="004160D7"/>
    <w:rsid w:val="004166FA"/>
    <w:rsid w:val="004166FF"/>
    <w:rsid w:val="00416849"/>
    <w:rsid w:val="00416977"/>
    <w:rsid w:val="004169A8"/>
    <w:rsid w:val="00416B80"/>
    <w:rsid w:val="00416E5E"/>
    <w:rsid w:val="00416EA7"/>
    <w:rsid w:val="00416F27"/>
    <w:rsid w:val="0041715A"/>
    <w:rsid w:val="004173B9"/>
    <w:rsid w:val="004173C4"/>
    <w:rsid w:val="00417413"/>
    <w:rsid w:val="004174D2"/>
    <w:rsid w:val="0041770A"/>
    <w:rsid w:val="00417B1E"/>
    <w:rsid w:val="00417D81"/>
    <w:rsid w:val="00417E8A"/>
    <w:rsid w:val="004202BF"/>
    <w:rsid w:val="004203B7"/>
    <w:rsid w:val="004204A1"/>
    <w:rsid w:val="004209E3"/>
    <w:rsid w:val="00420BDF"/>
    <w:rsid w:val="00420C45"/>
    <w:rsid w:val="00420CB3"/>
    <w:rsid w:val="00420DEE"/>
    <w:rsid w:val="004212DF"/>
    <w:rsid w:val="004213E2"/>
    <w:rsid w:val="004214AF"/>
    <w:rsid w:val="00421563"/>
    <w:rsid w:val="00421748"/>
    <w:rsid w:val="004218BB"/>
    <w:rsid w:val="00421AC8"/>
    <w:rsid w:val="00421ACB"/>
    <w:rsid w:val="00421E34"/>
    <w:rsid w:val="00421EAF"/>
    <w:rsid w:val="00421F5C"/>
    <w:rsid w:val="004220D0"/>
    <w:rsid w:val="00422168"/>
    <w:rsid w:val="0042222D"/>
    <w:rsid w:val="00422743"/>
    <w:rsid w:val="0042284C"/>
    <w:rsid w:val="004228AF"/>
    <w:rsid w:val="00422B33"/>
    <w:rsid w:val="00422DCB"/>
    <w:rsid w:val="00422FE0"/>
    <w:rsid w:val="00423209"/>
    <w:rsid w:val="00423278"/>
    <w:rsid w:val="00423339"/>
    <w:rsid w:val="00423A5A"/>
    <w:rsid w:val="00423E10"/>
    <w:rsid w:val="00423F28"/>
    <w:rsid w:val="00424089"/>
    <w:rsid w:val="0042456C"/>
    <w:rsid w:val="00424625"/>
    <w:rsid w:val="0042498D"/>
    <w:rsid w:val="004249EE"/>
    <w:rsid w:val="00424FE4"/>
    <w:rsid w:val="00425288"/>
    <w:rsid w:val="0042529B"/>
    <w:rsid w:val="0042531D"/>
    <w:rsid w:val="0042547A"/>
    <w:rsid w:val="004254AF"/>
    <w:rsid w:val="004257C5"/>
    <w:rsid w:val="00425BC8"/>
    <w:rsid w:val="00425C27"/>
    <w:rsid w:val="00425DFE"/>
    <w:rsid w:val="00425E63"/>
    <w:rsid w:val="0042605E"/>
    <w:rsid w:val="00426068"/>
    <w:rsid w:val="0042608E"/>
    <w:rsid w:val="00426ADF"/>
    <w:rsid w:val="00426AF7"/>
    <w:rsid w:val="00426CD4"/>
    <w:rsid w:val="00426E63"/>
    <w:rsid w:val="00426F0B"/>
    <w:rsid w:val="00426F6F"/>
    <w:rsid w:val="00427102"/>
    <w:rsid w:val="004274B8"/>
    <w:rsid w:val="004276E8"/>
    <w:rsid w:val="0042777C"/>
    <w:rsid w:val="004278AB"/>
    <w:rsid w:val="004279EB"/>
    <w:rsid w:val="00427F01"/>
    <w:rsid w:val="00430076"/>
    <w:rsid w:val="00430083"/>
    <w:rsid w:val="004300F8"/>
    <w:rsid w:val="00430121"/>
    <w:rsid w:val="004302B3"/>
    <w:rsid w:val="004303B2"/>
    <w:rsid w:val="00430521"/>
    <w:rsid w:val="00430540"/>
    <w:rsid w:val="0043079E"/>
    <w:rsid w:val="00431362"/>
    <w:rsid w:val="0043138A"/>
    <w:rsid w:val="00431731"/>
    <w:rsid w:val="004318F2"/>
    <w:rsid w:val="004318F8"/>
    <w:rsid w:val="00431A20"/>
    <w:rsid w:val="00431BE6"/>
    <w:rsid w:val="00431D58"/>
    <w:rsid w:val="00431E63"/>
    <w:rsid w:val="00432291"/>
    <w:rsid w:val="004323AC"/>
    <w:rsid w:val="00432657"/>
    <w:rsid w:val="00432777"/>
    <w:rsid w:val="004328B5"/>
    <w:rsid w:val="004328C7"/>
    <w:rsid w:val="00432ECD"/>
    <w:rsid w:val="00433571"/>
    <w:rsid w:val="00433589"/>
    <w:rsid w:val="00433855"/>
    <w:rsid w:val="00433985"/>
    <w:rsid w:val="00433EC1"/>
    <w:rsid w:val="0043425B"/>
    <w:rsid w:val="004343E0"/>
    <w:rsid w:val="00434430"/>
    <w:rsid w:val="004345C1"/>
    <w:rsid w:val="00434F51"/>
    <w:rsid w:val="00435136"/>
    <w:rsid w:val="00435496"/>
    <w:rsid w:val="004356F2"/>
    <w:rsid w:val="00435800"/>
    <w:rsid w:val="004358FF"/>
    <w:rsid w:val="00435E24"/>
    <w:rsid w:val="00435FD5"/>
    <w:rsid w:val="0043607E"/>
    <w:rsid w:val="00436356"/>
    <w:rsid w:val="00436372"/>
    <w:rsid w:val="0043646E"/>
    <w:rsid w:val="004365A4"/>
    <w:rsid w:val="00436700"/>
    <w:rsid w:val="00436910"/>
    <w:rsid w:val="00436DE7"/>
    <w:rsid w:val="0043723D"/>
    <w:rsid w:val="004373A5"/>
    <w:rsid w:val="00437621"/>
    <w:rsid w:val="00437687"/>
    <w:rsid w:val="00437AB0"/>
    <w:rsid w:val="00437CA0"/>
    <w:rsid w:val="0044027E"/>
    <w:rsid w:val="004402BE"/>
    <w:rsid w:val="0044042E"/>
    <w:rsid w:val="004405E4"/>
    <w:rsid w:val="00440732"/>
    <w:rsid w:val="00440835"/>
    <w:rsid w:val="00440A62"/>
    <w:rsid w:val="00440A7B"/>
    <w:rsid w:val="00440DFF"/>
    <w:rsid w:val="00440F46"/>
    <w:rsid w:val="004414FE"/>
    <w:rsid w:val="004416D8"/>
    <w:rsid w:val="00441944"/>
    <w:rsid w:val="004419F0"/>
    <w:rsid w:val="00442229"/>
    <w:rsid w:val="00442243"/>
    <w:rsid w:val="004427B8"/>
    <w:rsid w:val="004427C0"/>
    <w:rsid w:val="00442EC1"/>
    <w:rsid w:val="00443BA7"/>
    <w:rsid w:val="00443D3B"/>
    <w:rsid w:val="00444035"/>
    <w:rsid w:val="0044403B"/>
    <w:rsid w:val="00444601"/>
    <w:rsid w:val="00444947"/>
    <w:rsid w:val="004449C9"/>
    <w:rsid w:val="00444A31"/>
    <w:rsid w:val="00444CC0"/>
    <w:rsid w:val="00444D1F"/>
    <w:rsid w:val="00444D41"/>
    <w:rsid w:val="00444DF7"/>
    <w:rsid w:val="004453F7"/>
    <w:rsid w:val="00445574"/>
    <w:rsid w:val="004459AD"/>
    <w:rsid w:val="00445AD3"/>
    <w:rsid w:val="00445AD7"/>
    <w:rsid w:val="00445B2A"/>
    <w:rsid w:val="00445B5E"/>
    <w:rsid w:val="00445EC9"/>
    <w:rsid w:val="00446267"/>
    <w:rsid w:val="004466AD"/>
    <w:rsid w:val="00446900"/>
    <w:rsid w:val="00446A4C"/>
    <w:rsid w:val="00446BEB"/>
    <w:rsid w:val="00446C9C"/>
    <w:rsid w:val="00446D8D"/>
    <w:rsid w:val="00446FAD"/>
    <w:rsid w:val="004476D5"/>
    <w:rsid w:val="004477DC"/>
    <w:rsid w:val="00447803"/>
    <w:rsid w:val="00447A05"/>
    <w:rsid w:val="00447B0C"/>
    <w:rsid w:val="00447C81"/>
    <w:rsid w:val="00447DAB"/>
    <w:rsid w:val="0045037B"/>
    <w:rsid w:val="004507DD"/>
    <w:rsid w:val="00450916"/>
    <w:rsid w:val="00450E4F"/>
    <w:rsid w:val="00450F79"/>
    <w:rsid w:val="00451014"/>
    <w:rsid w:val="00451053"/>
    <w:rsid w:val="0045150A"/>
    <w:rsid w:val="0045157A"/>
    <w:rsid w:val="004515CA"/>
    <w:rsid w:val="00451B55"/>
    <w:rsid w:val="00451F4C"/>
    <w:rsid w:val="004520EE"/>
    <w:rsid w:val="004522E0"/>
    <w:rsid w:val="0045239E"/>
    <w:rsid w:val="00452702"/>
    <w:rsid w:val="004529CC"/>
    <w:rsid w:val="00452F07"/>
    <w:rsid w:val="004536A2"/>
    <w:rsid w:val="00453941"/>
    <w:rsid w:val="004539A1"/>
    <w:rsid w:val="00453A8A"/>
    <w:rsid w:val="00453C21"/>
    <w:rsid w:val="00453E56"/>
    <w:rsid w:val="004540AB"/>
    <w:rsid w:val="004541FC"/>
    <w:rsid w:val="00454662"/>
    <w:rsid w:val="004548C5"/>
    <w:rsid w:val="00454B01"/>
    <w:rsid w:val="00454CD5"/>
    <w:rsid w:val="00454DB8"/>
    <w:rsid w:val="00454DCD"/>
    <w:rsid w:val="00455117"/>
    <w:rsid w:val="0045519B"/>
    <w:rsid w:val="00455C39"/>
    <w:rsid w:val="00455E41"/>
    <w:rsid w:val="004562AD"/>
    <w:rsid w:val="00456942"/>
    <w:rsid w:val="004569FB"/>
    <w:rsid w:val="00456A49"/>
    <w:rsid w:val="00456C72"/>
    <w:rsid w:val="00456E39"/>
    <w:rsid w:val="00457087"/>
    <w:rsid w:val="0045716D"/>
    <w:rsid w:val="004571D4"/>
    <w:rsid w:val="00457286"/>
    <w:rsid w:val="004574A4"/>
    <w:rsid w:val="00457BB5"/>
    <w:rsid w:val="00457BFD"/>
    <w:rsid w:val="00457DB8"/>
    <w:rsid w:val="0046012D"/>
    <w:rsid w:val="00460472"/>
    <w:rsid w:val="004607B9"/>
    <w:rsid w:val="00460995"/>
    <w:rsid w:val="0046103A"/>
    <w:rsid w:val="004615ED"/>
    <w:rsid w:val="0046184F"/>
    <w:rsid w:val="00461943"/>
    <w:rsid w:val="00462052"/>
    <w:rsid w:val="004626BB"/>
    <w:rsid w:val="0046271F"/>
    <w:rsid w:val="00462B8B"/>
    <w:rsid w:val="0046320D"/>
    <w:rsid w:val="004634AA"/>
    <w:rsid w:val="00463A19"/>
    <w:rsid w:val="00463B30"/>
    <w:rsid w:val="00463B7D"/>
    <w:rsid w:val="00463C94"/>
    <w:rsid w:val="00463CFF"/>
    <w:rsid w:val="00463D47"/>
    <w:rsid w:val="00463FE7"/>
    <w:rsid w:val="004644C7"/>
    <w:rsid w:val="0046469C"/>
    <w:rsid w:val="00464879"/>
    <w:rsid w:val="00464D0A"/>
    <w:rsid w:val="00464D10"/>
    <w:rsid w:val="004650AE"/>
    <w:rsid w:val="004651DF"/>
    <w:rsid w:val="0046545D"/>
    <w:rsid w:val="00465511"/>
    <w:rsid w:val="00465530"/>
    <w:rsid w:val="0046588D"/>
    <w:rsid w:val="004659F0"/>
    <w:rsid w:val="00465A2A"/>
    <w:rsid w:val="004662EC"/>
    <w:rsid w:val="004664A7"/>
    <w:rsid w:val="004665D9"/>
    <w:rsid w:val="00466B0B"/>
    <w:rsid w:val="00466C8C"/>
    <w:rsid w:val="00466EAB"/>
    <w:rsid w:val="00466F54"/>
    <w:rsid w:val="00467275"/>
    <w:rsid w:val="004672DF"/>
    <w:rsid w:val="004673C3"/>
    <w:rsid w:val="004678AE"/>
    <w:rsid w:val="00467B28"/>
    <w:rsid w:val="00467B79"/>
    <w:rsid w:val="00467D1C"/>
    <w:rsid w:val="00467FF6"/>
    <w:rsid w:val="00470046"/>
    <w:rsid w:val="0047009D"/>
    <w:rsid w:val="004704B3"/>
    <w:rsid w:val="00470543"/>
    <w:rsid w:val="004708F7"/>
    <w:rsid w:val="0047092A"/>
    <w:rsid w:val="00470FE2"/>
    <w:rsid w:val="00471131"/>
    <w:rsid w:val="0047148E"/>
    <w:rsid w:val="004714EC"/>
    <w:rsid w:val="004715F3"/>
    <w:rsid w:val="004716CB"/>
    <w:rsid w:val="00471976"/>
    <w:rsid w:val="00471BA2"/>
    <w:rsid w:val="00471BCA"/>
    <w:rsid w:val="00471D5C"/>
    <w:rsid w:val="00471E5A"/>
    <w:rsid w:val="00471F7C"/>
    <w:rsid w:val="00471FDA"/>
    <w:rsid w:val="00472218"/>
    <w:rsid w:val="0047271D"/>
    <w:rsid w:val="0047284B"/>
    <w:rsid w:val="0047286D"/>
    <w:rsid w:val="0047295A"/>
    <w:rsid w:val="004729A4"/>
    <w:rsid w:val="00472B63"/>
    <w:rsid w:val="00473101"/>
    <w:rsid w:val="004732F8"/>
    <w:rsid w:val="0047350E"/>
    <w:rsid w:val="00473531"/>
    <w:rsid w:val="004736C3"/>
    <w:rsid w:val="004738CE"/>
    <w:rsid w:val="004739A6"/>
    <w:rsid w:val="00473DF8"/>
    <w:rsid w:val="00473F9D"/>
    <w:rsid w:val="00474070"/>
    <w:rsid w:val="00474076"/>
    <w:rsid w:val="0047408F"/>
    <w:rsid w:val="0047426B"/>
    <w:rsid w:val="004743B6"/>
    <w:rsid w:val="00474676"/>
    <w:rsid w:val="004747BE"/>
    <w:rsid w:val="0047480B"/>
    <w:rsid w:val="00474A75"/>
    <w:rsid w:val="00474C91"/>
    <w:rsid w:val="00474D1D"/>
    <w:rsid w:val="00474E2E"/>
    <w:rsid w:val="00474EC3"/>
    <w:rsid w:val="00474FCC"/>
    <w:rsid w:val="00475265"/>
    <w:rsid w:val="00475350"/>
    <w:rsid w:val="0047558D"/>
    <w:rsid w:val="00475768"/>
    <w:rsid w:val="0047588A"/>
    <w:rsid w:val="00475899"/>
    <w:rsid w:val="00475913"/>
    <w:rsid w:val="00475AA9"/>
    <w:rsid w:val="00475C9C"/>
    <w:rsid w:val="004761F7"/>
    <w:rsid w:val="004765CE"/>
    <w:rsid w:val="004765D4"/>
    <w:rsid w:val="004765D7"/>
    <w:rsid w:val="004769A8"/>
    <w:rsid w:val="00476CEF"/>
    <w:rsid w:val="00476DB2"/>
    <w:rsid w:val="00477042"/>
    <w:rsid w:val="00477359"/>
    <w:rsid w:val="004773F0"/>
    <w:rsid w:val="00477436"/>
    <w:rsid w:val="004776A6"/>
    <w:rsid w:val="0047797B"/>
    <w:rsid w:val="00477A1E"/>
    <w:rsid w:val="004800D5"/>
    <w:rsid w:val="004803FB"/>
    <w:rsid w:val="00480612"/>
    <w:rsid w:val="00480788"/>
    <w:rsid w:val="00480ADB"/>
    <w:rsid w:val="00480C6E"/>
    <w:rsid w:val="00480E22"/>
    <w:rsid w:val="00480F03"/>
    <w:rsid w:val="004811D0"/>
    <w:rsid w:val="004814B3"/>
    <w:rsid w:val="004815CB"/>
    <w:rsid w:val="004815EC"/>
    <w:rsid w:val="0048166F"/>
    <w:rsid w:val="004816C4"/>
    <w:rsid w:val="00481C5B"/>
    <w:rsid w:val="00481D05"/>
    <w:rsid w:val="00481DAC"/>
    <w:rsid w:val="004821EB"/>
    <w:rsid w:val="0048228F"/>
    <w:rsid w:val="00482538"/>
    <w:rsid w:val="004825DD"/>
    <w:rsid w:val="00483235"/>
    <w:rsid w:val="004836DB"/>
    <w:rsid w:val="004837C6"/>
    <w:rsid w:val="00483B26"/>
    <w:rsid w:val="004842BF"/>
    <w:rsid w:val="004847E4"/>
    <w:rsid w:val="004848D7"/>
    <w:rsid w:val="00484A68"/>
    <w:rsid w:val="00484B25"/>
    <w:rsid w:val="00484CFD"/>
    <w:rsid w:val="00484DB6"/>
    <w:rsid w:val="00485313"/>
    <w:rsid w:val="0048536A"/>
    <w:rsid w:val="00485870"/>
    <w:rsid w:val="00485A65"/>
    <w:rsid w:val="00485AF4"/>
    <w:rsid w:val="00485D1B"/>
    <w:rsid w:val="00485EA3"/>
    <w:rsid w:val="00485F42"/>
    <w:rsid w:val="004863ED"/>
    <w:rsid w:val="00486505"/>
    <w:rsid w:val="00486561"/>
    <w:rsid w:val="0048692A"/>
    <w:rsid w:val="00486BFF"/>
    <w:rsid w:val="00486DEA"/>
    <w:rsid w:val="00486FFD"/>
    <w:rsid w:val="004872B6"/>
    <w:rsid w:val="004873C2"/>
    <w:rsid w:val="0048742F"/>
    <w:rsid w:val="00487858"/>
    <w:rsid w:val="00487BB3"/>
    <w:rsid w:val="00487E6E"/>
    <w:rsid w:val="00487F2E"/>
    <w:rsid w:val="004902A4"/>
    <w:rsid w:val="004908EF"/>
    <w:rsid w:val="00490D7C"/>
    <w:rsid w:val="00490DEF"/>
    <w:rsid w:val="00491391"/>
    <w:rsid w:val="00491637"/>
    <w:rsid w:val="00491653"/>
    <w:rsid w:val="00491EFB"/>
    <w:rsid w:val="00492504"/>
    <w:rsid w:val="0049263D"/>
    <w:rsid w:val="00492719"/>
    <w:rsid w:val="00492910"/>
    <w:rsid w:val="00492B62"/>
    <w:rsid w:val="00492D3E"/>
    <w:rsid w:val="00492D62"/>
    <w:rsid w:val="00493096"/>
    <w:rsid w:val="0049309C"/>
    <w:rsid w:val="004932BC"/>
    <w:rsid w:val="00493A1F"/>
    <w:rsid w:val="00493D97"/>
    <w:rsid w:val="00493EBE"/>
    <w:rsid w:val="00493F28"/>
    <w:rsid w:val="004946CD"/>
    <w:rsid w:val="004947FA"/>
    <w:rsid w:val="004948BD"/>
    <w:rsid w:val="0049490B"/>
    <w:rsid w:val="00494A31"/>
    <w:rsid w:val="00494F70"/>
    <w:rsid w:val="00494FDA"/>
    <w:rsid w:val="004950FC"/>
    <w:rsid w:val="004951CB"/>
    <w:rsid w:val="00495259"/>
    <w:rsid w:val="00495BDA"/>
    <w:rsid w:val="00495E6D"/>
    <w:rsid w:val="00495E8C"/>
    <w:rsid w:val="00495F0F"/>
    <w:rsid w:val="004961E8"/>
    <w:rsid w:val="00496719"/>
    <w:rsid w:val="00496829"/>
    <w:rsid w:val="00496B25"/>
    <w:rsid w:val="00496E6D"/>
    <w:rsid w:val="00496F1A"/>
    <w:rsid w:val="00496F71"/>
    <w:rsid w:val="00496FC6"/>
    <w:rsid w:val="004972E4"/>
    <w:rsid w:val="00497787"/>
    <w:rsid w:val="00497879"/>
    <w:rsid w:val="00497A66"/>
    <w:rsid w:val="00497E46"/>
    <w:rsid w:val="00497ED7"/>
    <w:rsid w:val="004A0055"/>
    <w:rsid w:val="004A01AC"/>
    <w:rsid w:val="004A0200"/>
    <w:rsid w:val="004A02AA"/>
    <w:rsid w:val="004A0336"/>
    <w:rsid w:val="004A0677"/>
    <w:rsid w:val="004A06B5"/>
    <w:rsid w:val="004A0771"/>
    <w:rsid w:val="004A078C"/>
    <w:rsid w:val="004A07D4"/>
    <w:rsid w:val="004A07FB"/>
    <w:rsid w:val="004A0BC5"/>
    <w:rsid w:val="004A0D94"/>
    <w:rsid w:val="004A0F33"/>
    <w:rsid w:val="004A1043"/>
    <w:rsid w:val="004A125A"/>
    <w:rsid w:val="004A1552"/>
    <w:rsid w:val="004A16EA"/>
    <w:rsid w:val="004A1B63"/>
    <w:rsid w:val="004A1D94"/>
    <w:rsid w:val="004A2092"/>
    <w:rsid w:val="004A21D1"/>
    <w:rsid w:val="004A22C8"/>
    <w:rsid w:val="004A25D4"/>
    <w:rsid w:val="004A28D5"/>
    <w:rsid w:val="004A2BB0"/>
    <w:rsid w:val="004A2BC3"/>
    <w:rsid w:val="004A2C06"/>
    <w:rsid w:val="004A2E23"/>
    <w:rsid w:val="004A2FEB"/>
    <w:rsid w:val="004A320E"/>
    <w:rsid w:val="004A32C8"/>
    <w:rsid w:val="004A3773"/>
    <w:rsid w:val="004A3E01"/>
    <w:rsid w:val="004A3E3F"/>
    <w:rsid w:val="004A3EAE"/>
    <w:rsid w:val="004A4124"/>
    <w:rsid w:val="004A435F"/>
    <w:rsid w:val="004A4767"/>
    <w:rsid w:val="004A47F3"/>
    <w:rsid w:val="004A499A"/>
    <w:rsid w:val="004A4E89"/>
    <w:rsid w:val="004A4FFB"/>
    <w:rsid w:val="004A506C"/>
    <w:rsid w:val="004A57AD"/>
    <w:rsid w:val="004A5928"/>
    <w:rsid w:val="004A5E0B"/>
    <w:rsid w:val="004A5FBA"/>
    <w:rsid w:val="004A611B"/>
    <w:rsid w:val="004A6710"/>
    <w:rsid w:val="004A6C93"/>
    <w:rsid w:val="004A709A"/>
    <w:rsid w:val="004A7145"/>
    <w:rsid w:val="004A7604"/>
    <w:rsid w:val="004A7770"/>
    <w:rsid w:val="004A7821"/>
    <w:rsid w:val="004A7A65"/>
    <w:rsid w:val="004A7AC3"/>
    <w:rsid w:val="004A7C0A"/>
    <w:rsid w:val="004B0A61"/>
    <w:rsid w:val="004B0F60"/>
    <w:rsid w:val="004B0FAE"/>
    <w:rsid w:val="004B1264"/>
    <w:rsid w:val="004B1630"/>
    <w:rsid w:val="004B1B11"/>
    <w:rsid w:val="004B1BE9"/>
    <w:rsid w:val="004B1C78"/>
    <w:rsid w:val="004B1DEB"/>
    <w:rsid w:val="004B2FBD"/>
    <w:rsid w:val="004B32FE"/>
    <w:rsid w:val="004B3440"/>
    <w:rsid w:val="004B3604"/>
    <w:rsid w:val="004B384F"/>
    <w:rsid w:val="004B3BA6"/>
    <w:rsid w:val="004B3F05"/>
    <w:rsid w:val="004B4276"/>
    <w:rsid w:val="004B49BC"/>
    <w:rsid w:val="004B4BB8"/>
    <w:rsid w:val="004B4C00"/>
    <w:rsid w:val="004B4C82"/>
    <w:rsid w:val="004B4FB9"/>
    <w:rsid w:val="004B514C"/>
    <w:rsid w:val="004B557A"/>
    <w:rsid w:val="004B562C"/>
    <w:rsid w:val="004B56F7"/>
    <w:rsid w:val="004B58B5"/>
    <w:rsid w:val="004B5A12"/>
    <w:rsid w:val="004B5A3E"/>
    <w:rsid w:val="004B5B52"/>
    <w:rsid w:val="004B5D70"/>
    <w:rsid w:val="004B5D75"/>
    <w:rsid w:val="004B6145"/>
    <w:rsid w:val="004B623D"/>
    <w:rsid w:val="004B661A"/>
    <w:rsid w:val="004B68DD"/>
    <w:rsid w:val="004B6947"/>
    <w:rsid w:val="004B696B"/>
    <w:rsid w:val="004B6C82"/>
    <w:rsid w:val="004B6D5C"/>
    <w:rsid w:val="004B6EE4"/>
    <w:rsid w:val="004B7064"/>
    <w:rsid w:val="004B7090"/>
    <w:rsid w:val="004B73EA"/>
    <w:rsid w:val="004B75A3"/>
    <w:rsid w:val="004B78D2"/>
    <w:rsid w:val="004B7931"/>
    <w:rsid w:val="004B79FC"/>
    <w:rsid w:val="004B7D5C"/>
    <w:rsid w:val="004C01F2"/>
    <w:rsid w:val="004C08F6"/>
    <w:rsid w:val="004C092D"/>
    <w:rsid w:val="004C0A1B"/>
    <w:rsid w:val="004C106A"/>
    <w:rsid w:val="004C1213"/>
    <w:rsid w:val="004C13AF"/>
    <w:rsid w:val="004C150D"/>
    <w:rsid w:val="004C16A0"/>
    <w:rsid w:val="004C16A9"/>
    <w:rsid w:val="004C1E91"/>
    <w:rsid w:val="004C1EEF"/>
    <w:rsid w:val="004C210C"/>
    <w:rsid w:val="004C2151"/>
    <w:rsid w:val="004C21D6"/>
    <w:rsid w:val="004C234A"/>
    <w:rsid w:val="004C2763"/>
    <w:rsid w:val="004C294F"/>
    <w:rsid w:val="004C2B14"/>
    <w:rsid w:val="004C2B38"/>
    <w:rsid w:val="004C2CDA"/>
    <w:rsid w:val="004C2D87"/>
    <w:rsid w:val="004C31FC"/>
    <w:rsid w:val="004C337F"/>
    <w:rsid w:val="004C349B"/>
    <w:rsid w:val="004C3CFE"/>
    <w:rsid w:val="004C3F28"/>
    <w:rsid w:val="004C45CE"/>
    <w:rsid w:val="004C49C7"/>
    <w:rsid w:val="004C4A98"/>
    <w:rsid w:val="004C4D13"/>
    <w:rsid w:val="004C4EB2"/>
    <w:rsid w:val="004C51CA"/>
    <w:rsid w:val="004C5268"/>
    <w:rsid w:val="004C5589"/>
    <w:rsid w:val="004C55D7"/>
    <w:rsid w:val="004C5702"/>
    <w:rsid w:val="004C5C87"/>
    <w:rsid w:val="004C5D22"/>
    <w:rsid w:val="004C5D65"/>
    <w:rsid w:val="004C5F72"/>
    <w:rsid w:val="004C609A"/>
    <w:rsid w:val="004C6254"/>
    <w:rsid w:val="004C626E"/>
    <w:rsid w:val="004C6758"/>
    <w:rsid w:val="004C689B"/>
    <w:rsid w:val="004C68B1"/>
    <w:rsid w:val="004C6A28"/>
    <w:rsid w:val="004C6E0E"/>
    <w:rsid w:val="004C6EC9"/>
    <w:rsid w:val="004C7070"/>
    <w:rsid w:val="004C7092"/>
    <w:rsid w:val="004C7356"/>
    <w:rsid w:val="004C76A8"/>
    <w:rsid w:val="004C7711"/>
    <w:rsid w:val="004C77A3"/>
    <w:rsid w:val="004C7B46"/>
    <w:rsid w:val="004C7CE1"/>
    <w:rsid w:val="004D0089"/>
    <w:rsid w:val="004D0370"/>
    <w:rsid w:val="004D03B2"/>
    <w:rsid w:val="004D06E9"/>
    <w:rsid w:val="004D07E7"/>
    <w:rsid w:val="004D0BA1"/>
    <w:rsid w:val="004D0E97"/>
    <w:rsid w:val="004D1009"/>
    <w:rsid w:val="004D1281"/>
    <w:rsid w:val="004D13FD"/>
    <w:rsid w:val="004D1842"/>
    <w:rsid w:val="004D1854"/>
    <w:rsid w:val="004D19B5"/>
    <w:rsid w:val="004D1E25"/>
    <w:rsid w:val="004D2443"/>
    <w:rsid w:val="004D2858"/>
    <w:rsid w:val="004D288E"/>
    <w:rsid w:val="004D28FF"/>
    <w:rsid w:val="004D29B0"/>
    <w:rsid w:val="004D2C9B"/>
    <w:rsid w:val="004D2E32"/>
    <w:rsid w:val="004D2ECA"/>
    <w:rsid w:val="004D2EEA"/>
    <w:rsid w:val="004D2F1C"/>
    <w:rsid w:val="004D3256"/>
    <w:rsid w:val="004D32B5"/>
    <w:rsid w:val="004D352D"/>
    <w:rsid w:val="004D35AE"/>
    <w:rsid w:val="004D3D1C"/>
    <w:rsid w:val="004D3DAD"/>
    <w:rsid w:val="004D3FF2"/>
    <w:rsid w:val="004D40BA"/>
    <w:rsid w:val="004D4F44"/>
    <w:rsid w:val="004D5175"/>
    <w:rsid w:val="004D52CE"/>
    <w:rsid w:val="004D53A0"/>
    <w:rsid w:val="004D5705"/>
    <w:rsid w:val="004D5714"/>
    <w:rsid w:val="004D58EB"/>
    <w:rsid w:val="004D5EBB"/>
    <w:rsid w:val="004D5F91"/>
    <w:rsid w:val="004D60F6"/>
    <w:rsid w:val="004D67EF"/>
    <w:rsid w:val="004D7244"/>
    <w:rsid w:val="004D756A"/>
    <w:rsid w:val="004D7710"/>
    <w:rsid w:val="004D778A"/>
    <w:rsid w:val="004D77AC"/>
    <w:rsid w:val="004D794A"/>
    <w:rsid w:val="004D798E"/>
    <w:rsid w:val="004D79EF"/>
    <w:rsid w:val="004D7A45"/>
    <w:rsid w:val="004D7A52"/>
    <w:rsid w:val="004D7AFD"/>
    <w:rsid w:val="004D7CEE"/>
    <w:rsid w:val="004D7D29"/>
    <w:rsid w:val="004E0033"/>
    <w:rsid w:val="004E013E"/>
    <w:rsid w:val="004E014B"/>
    <w:rsid w:val="004E023F"/>
    <w:rsid w:val="004E0418"/>
    <w:rsid w:val="004E04CB"/>
    <w:rsid w:val="004E0619"/>
    <w:rsid w:val="004E0C95"/>
    <w:rsid w:val="004E0CA9"/>
    <w:rsid w:val="004E0D92"/>
    <w:rsid w:val="004E1132"/>
    <w:rsid w:val="004E1488"/>
    <w:rsid w:val="004E15CB"/>
    <w:rsid w:val="004E1643"/>
    <w:rsid w:val="004E16FB"/>
    <w:rsid w:val="004E1978"/>
    <w:rsid w:val="004E1A66"/>
    <w:rsid w:val="004E1D39"/>
    <w:rsid w:val="004E249F"/>
    <w:rsid w:val="004E2653"/>
    <w:rsid w:val="004E2685"/>
    <w:rsid w:val="004E26C6"/>
    <w:rsid w:val="004E2A0F"/>
    <w:rsid w:val="004E2A3D"/>
    <w:rsid w:val="004E2BAB"/>
    <w:rsid w:val="004E2C89"/>
    <w:rsid w:val="004E2E9C"/>
    <w:rsid w:val="004E2FDD"/>
    <w:rsid w:val="004E34D5"/>
    <w:rsid w:val="004E37B3"/>
    <w:rsid w:val="004E3B2E"/>
    <w:rsid w:val="004E3D90"/>
    <w:rsid w:val="004E4098"/>
    <w:rsid w:val="004E4305"/>
    <w:rsid w:val="004E448A"/>
    <w:rsid w:val="004E4617"/>
    <w:rsid w:val="004E482F"/>
    <w:rsid w:val="004E4857"/>
    <w:rsid w:val="004E4E9D"/>
    <w:rsid w:val="004E4FE3"/>
    <w:rsid w:val="004E503C"/>
    <w:rsid w:val="004E521F"/>
    <w:rsid w:val="004E53CF"/>
    <w:rsid w:val="004E543B"/>
    <w:rsid w:val="004E5539"/>
    <w:rsid w:val="004E5ACE"/>
    <w:rsid w:val="004E5E2F"/>
    <w:rsid w:val="004E62A3"/>
    <w:rsid w:val="004E66FA"/>
    <w:rsid w:val="004E68D0"/>
    <w:rsid w:val="004E68FD"/>
    <w:rsid w:val="004E69A3"/>
    <w:rsid w:val="004E6A17"/>
    <w:rsid w:val="004E6A62"/>
    <w:rsid w:val="004E6B58"/>
    <w:rsid w:val="004E6DD5"/>
    <w:rsid w:val="004E7073"/>
    <w:rsid w:val="004E7126"/>
    <w:rsid w:val="004E74C2"/>
    <w:rsid w:val="004E77CD"/>
    <w:rsid w:val="004E7BB3"/>
    <w:rsid w:val="004F02EF"/>
    <w:rsid w:val="004F03C8"/>
    <w:rsid w:val="004F0ADB"/>
    <w:rsid w:val="004F0BAA"/>
    <w:rsid w:val="004F0CA6"/>
    <w:rsid w:val="004F0D46"/>
    <w:rsid w:val="004F0E7C"/>
    <w:rsid w:val="004F0E9A"/>
    <w:rsid w:val="004F0F09"/>
    <w:rsid w:val="004F17EC"/>
    <w:rsid w:val="004F1A20"/>
    <w:rsid w:val="004F1DA9"/>
    <w:rsid w:val="004F2039"/>
    <w:rsid w:val="004F2187"/>
    <w:rsid w:val="004F21BD"/>
    <w:rsid w:val="004F21E0"/>
    <w:rsid w:val="004F259B"/>
    <w:rsid w:val="004F2640"/>
    <w:rsid w:val="004F271B"/>
    <w:rsid w:val="004F2726"/>
    <w:rsid w:val="004F288A"/>
    <w:rsid w:val="004F2BB5"/>
    <w:rsid w:val="004F3229"/>
    <w:rsid w:val="004F364B"/>
    <w:rsid w:val="004F3C2F"/>
    <w:rsid w:val="004F41A2"/>
    <w:rsid w:val="004F468E"/>
    <w:rsid w:val="004F47AE"/>
    <w:rsid w:val="004F4AEF"/>
    <w:rsid w:val="004F4FBB"/>
    <w:rsid w:val="004F5AEF"/>
    <w:rsid w:val="004F5B2D"/>
    <w:rsid w:val="004F5EAF"/>
    <w:rsid w:val="004F5EC7"/>
    <w:rsid w:val="004F5ED9"/>
    <w:rsid w:val="004F6710"/>
    <w:rsid w:val="004F68B5"/>
    <w:rsid w:val="004F6A51"/>
    <w:rsid w:val="004F6B13"/>
    <w:rsid w:val="004F6D34"/>
    <w:rsid w:val="004F7431"/>
    <w:rsid w:val="004F7A54"/>
    <w:rsid w:val="004F7B4D"/>
    <w:rsid w:val="004F7CDA"/>
    <w:rsid w:val="00500449"/>
    <w:rsid w:val="005004B8"/>
    <w:rsid w:val="0050067D"/>
    <w:rsid w:val="005006AF"/>
    <w:rsid w:val="005008DD"/>
    <w:rsid w:val="00500B2C"/>
    <w:rsid w:val="005012B4"/>
    <w:rsid w:val="0050144B"/>
    <w:rsid w:val="00501602"/>
    <w:rsid w:val="005016E5"/>
    <w:rsid w:val="00501814"/>
    <w:rsid w:val="005018B3"/>
    <w:rsid w:val="0050197A"/>
    <w:rsid w:val="0050214E"/>
    <w:rsid w:val="0050220F"/>
    <w:rsid w:val="0050237B"/>
    <w:rsid w:val="0050287A"/>
    <w:rsid w:val="0050311D"/>
    <w:rsid w:val="005033A7"/>
    <w:rsid w:val="005039FF"/>
    <w:rsid w:val="00503AC9"/>
    <w:rsid w:val="00503C95"/>
    <w:rsid w:val="00504032"/>
    <w:rsid w:val="005040DD"/>
    <w:rsid w:val="005044A8"/>
    <w:rsid w:val="00504555"/>
    <w:rsid w:val="0050462C"/>
    <w:rsid w:val="00504787"/>
    <w:rsid w:val="00504A9D"/>
    <w:rsid w:val="00505635"/>
    <w:rsid w:val="00505644"/>
    <w:rsid w:val="0050568B"/>
    <w:rsid w:val="0050571A"/>
    <w:rsid w:val="00505810"/>
    <w:rsid w:val="00505B5A"/>
    <w:rsid w:val="00505C43"/>
    <w:rsid w:val="00505F94"/>
    <w:rsid w:val="005061B3"/>
    <w:rsid w:val="005062AF"/>
    <w:rsid w:val="005063D0"/>
    <w:rsid w:val="005068B3"/>
    <w:rsid w:val="00506D18"/>
    <w:rsid w:val="00506FB9"/>
    <w:rsid w:val="00507501"/>
    <w:rsid w:val="00507753"/>
    <w:rsid w:val="00507A97"/>
    <w:rsid w:val="00507B54"/>
    <w:rsid w:val="00507C20"/>
    <w:rsid w:val="00507D6F"/>
    <w:rsid w:val="00507E05"/>
    <w:rsid w:val="00507F39"/>
    <w:rsid w:val="0051056E"/>
    <w:rsid w:val="00510779"/>
    <w:rsid w:val="0051100C"/>
    <w:rsid w:val="0051187F"/>
    <w:rsid w:val="00512022"/>
    <w:rsid w:val="00512376"/>
    <w:rsid w:val="00512418"/>
    <w:rsid w:val="0051244C"/>
    <w:rsid w:val="005128C9"/>
    <w:rsid w:val="00512BCA"/>
    <w:rsid w:val="00512D63"/>
    <w:rsid w:val="00512DCC"/>
    <w:rsid w:val="005130A8"/>
    <w:rsid w:val="005132F6"/>
    <w:rsid w:val="00513320"/>
    <w:rsid w:val="005134AE"/>
    <w:rsid w:val="005134DD"/>
    <w:rsid w:val="0051373A"/>
    <w:rsid w:val="00513899"/>
    <w:rsid w:val="00513B3D"/>
    <w:rsid w:val="00513D30"/>
    <w:rsid w:val="00513E7A"/>
    <w:rsid w:val="00514000"/>
    <w:rsid w:val="00514077"/>
    <w:rsid w:val="00514114"/>
    <w:rsid w:val="00514173"/>
    <w:rsid w:val="0051434B"/>
    <w:rsid w:val="00514602"/>
    <w:rsid w:val="0051493D"/>
    <w:rsid w:val="00514C51"/>
    <w:rsid w:val="00514D68"/>
    <w:rsid w:val="00514E00"/>
    <w:rsid w:val="0051508E"/>
    <w:rsid w:val="00515603"/>
    <w:rsid w:val="00515713"/>
    <w:rsid w:val="0051571F"/>
    <w:rsid w:val="005158FE"/>
    <w:rsid w:val="00515B6B"/>
    <w:rsid w:val="00515C0F"/>
    <w:rsid w:val="00515D58"/>
    <w:rsid w:val="00515D73"/>
    <w:rsid w:val="0051607D"/>
    <w:rsid w:val="005160FC"/>
    <w:rsid w:val="00516609"/>
    <w:rsid w:val="00516707"/>
    <w:rsid w:val="00516B72"/>
    <w:rsid w:val="00516BFF"/>
    <w:rsid w:val="00516C41"/>
    <w:rsid w:val="00516D6B"/>
    <w:rsid w:val="005171D7"/>
    <w:rsid w:val="005171F8"/>
    <w:rsid w:val="00517268"/>
    <w:rsid w:val="0051731C"/>
    <w:rsid w:val="00517464"/>
    <w:rsid w:val="005175BC"/>
    <w:rsid w:val="0051797D"/>
    <w:rsid w:val="00517A3C"/>
    <w:rsid w:val="00517D08"/>
    <w:rsid w:val="00517DFB"/>
    <w:rsid w:val="00520075"/>
    <w:rsid w:val="0052008A"/>
    <w:rsid w:val="005206BE"/>
    <w:rsid w:val="00520861"/>
    <w:rsid w:val="00520C56"/>
    <w:rsid w:val="00520F5B"/>
    <w:rsid w:val="0052111B"/>
    <w:rsid w:val="00521412"/>
    <w:rsid w:val="0052184E"/>
    <w:rsid w:val="00521D90"/>
    <w:rsid w:val="0052252D"/>
    <w:rsid w:val="00522586"/>
    <w:rsid w:val="005225BB"/>
    <w:rsid w:val="005225E0"/>
    <w:rsid w:val="005227C0"/>
    <w:rsid w:val="00522F52"/>
    <w:rsid w:val="005230AC"/>
    <w:rsid w:val="00523167"/>
    <w:rsid w:val="005232D2"/>
    <w:rsid w:val="0052371E"/>
    <w:rsid w:val="00523938"/>
    <w:rsid w:val="00523B9E"/>
    <w:rsid w:val="00523E20"/>
    <w:rsid w:val="00524119"/>
    <w:rsid w:val="005243C4"/>
    <w:rsid w:val="00524418"/>
    <w:rsid w:val="0052447F"/>
    <w:rsid w:val="0052477E"/>
    <w:rsid w:val="0052509E"/>
    <w:rsid w:val="005251CF"/>
    <w:rsid w:val="0052579C"/>
    <w:rsid w:val="00525849"/>
    <w:rsid w:val="0052603C"/>
    <w:rsid w:val="00526149"/>
    <w:rsid w:val="0052634D"/>
    <w:rsid w:val="00526368"/>
    <w:rsid w:val="00526461"/>
    <w:rsid w:val="00526A25"/>
    <w:rsid w:val="00526BB2"/>
    <w:rsid w:val="00526EEC"/>
    <w:rsid w:val="00526F1D"/>
    <w:rsid w:val="00527376"/>
    <w:rsid w:val="00527697"/>
    <w:rsid w:val="005277D7"/>
    <w:rsid w:val="00527A9E"/>
    <w:rsid w:val="00527D16"/>
    <w:rsid w:val="0053020D"/>
    <w:rsid w:val="0053074D"/>
    <w:rsid w:val="00530E6C"/>
    <w:rsid w:val="00530E8F"/>
    <w:rsid w:val="00530F9F"/>
    <w:rsid w:val="005321C1"/>
    <w:rsid w:val="005327D2"/>
    <w:rsid w:val="00532A86"/>
    <w:rsid w:val="005334D9"/>
    <w:rsid w:val="00533508"/>
    <w:rsid w:val="005337F9"/>
    <w:rsid w:val="0053383C"/>
    <w:rsid w:val="00533A85"/>
    <w:rsid w:val="00533C99"/>
    <w:rsid w:val="00533D0D"/>
    <w:rsid w:val="00533E79"/>
    <w:rsid w:val="005340DB"/>
    <w:rsid w:val="005340F2"/>
    <w:rsid w:val="005342AC"/>
    <w:rsid w:val="00534729"/>
    <w:rsid w:val="00534811"/>
    <w:rsid w:val="005349CD"/>
    <w:rsid w:val="00534AB6"/>
    <w:rsid w:val="00534D44"/>
    <w:rsid w:val="00534FB2"/>
    <w:rsid w:val="00535080"/>
    <w:rsid w:val="00535310"/>
    <w:rsid w:val="0053565C"/>
    <w:rsid w:val="005357EE"/>
    <w:rsid w:val="00535837"/>
    <w:rsid w:val="00535898"/>
    <w:rsid w:val="005358D2"/>
    <w:rsid w:val="00535E3D"/>
    <w:rsid w:val="00536400"/>
    <w:rsid w:val="00536DC0"/>
    <w:rsid w:val="00536EF3"/>
    <w:rsid w:val="0053721B"/>
    <w:rsid w:val="005373F9"/>
    <w:rsid w:val="005374F2"/>
    <w:rsid w:val="00537529"/>
    <w:rsid w:val="0053766E"/>
    <w:rsid w:val="00537920"/>
    <w:rsid w:val="00537AC9"/>
    <w:rsid w:val="00537F37"/>
    <w:rsid w:val="00537F72"/>
    <w:rsid w:val="00540303"/>
    <w:rsid w:val="0054037E"/>
    <w:rsid w:val="00540758"/>
    <w:rsid w:val="00540EA4"/>
    <w:rsid w:val="005412DD"/>
    <w:rsid w:val="0054149B"/>
    <w:rsid w:val="00541A57"/>
    <w:rsid w:val="00541BC2"/>
    <w:rsid w:val="00541ED1"/>
    <w:rsid w:val="00542082"/>
    <w:rsid w:val="005423A2"/>
    <w:rsid w:val="005428AD"/>
    <w:rsid w:val="00542C45"/>
    <w:rsid w:val="005432D8"/>
    <w:rsid w:val="0054353C"/>
    <w:rsid w:val="005435BC"/>
    <w:rsid w:val="00543D15"/>
    <w:rsid w:val="00544007"/>
    <w:rsid w:val="005449CD"/>
    <w:rsid w:val="00544EB0"/>
    <w:rsid w:val="005451EA"/>
    <w:rsid w:val="00545268"/>
    <w:rsid w:val="0054559C"/>
    <w:rsid w:val="00545847"/>
    <w:rsid w:val="00545A27"/>
    <w:rsid w:val="00545A2B"/>
    <w:rsid w:val="00545BF7"/>
    <w:rsid w:val="00545C09"/>
    <w:rsid w:val="00545CB7"/>
    <w:rsid w:val="00545DC4"/>
    <w:rsid w:val="00545EE9"/>
    <w:rsid w:val="005462F9"/>
    <w:rsid w:val="00546580"/>
    <w:rsid w:val="00546709"/>
    <w:rsid w:val="005467CE"/>
    <w:rsid w:val="00546B0F"/>
    <w:rsid w:val="00546D1A"/>
    <w:rsid w:val="00546DD5"/>
    <w:rsid w:val="0054724C"/>
    <w:rsid w:val="00547318"/>
    <w:rsid w:val="00547377"/>
    <w:rsid w:val="00547C49"/>
    <w:rsid w:val="00547EDD"/>
    <w:rsid w:val="005500CC"/>
    <w:rsid w:val="0055033D"/>
    <w:rsid w:val="00550578"/>
    <w:rsid w:val="00550735"/>
    <w:rsid w:val="0055089A"/>
    <w:rsid w:val="00550B9D"/>
    <w:rsid w:val="00550BF4"/>
    <w:rsid w:val="00550DF0"/>
    <w:rsid w:val="005511B6"/>
    <w:rsid w:val="00551EA2"/>
    <w:rsid w:val="00551F00"/>
    <w:rsid w:val="00552203"/>
    <w:rsid w:val="005525C8"/>
    <w:rsid w:val="00552BD1"/>
    <w:rsid w:val="005530C3"/>
    <w:rsid w:val="0055329A"/>
    <w:rsid w:val="005538BB"/>
    <w:rsid w:val="005538FA"/>
    <w:rsid w:val="0055397E"/>
    <w:rsid w:val="00553C09"/>
    <w:rsid w:val="00553E0F"/>
    <w:rsid w:val="00553E8C"/>
    <w:rsid w:val="0055433C"/>
    <w:rsid w:val="005546A8"/>
    <w:rsid w:val="00554A25"/>
    <w:rsid w:val="00554A64"/>
    <w:rsid w:val="00554ACB"/>
    <w:rsid w:val="00554F10"/>
    <w:rsid w:val="00555771"/>
    <w:rsid w:val="00555799"/>
    <w:rsid w:val="00555836"/>
    <w:rsid w:val="0055585B"/>
    <w:rsid w:val="0055590E"/>
    <w:rsid w:val="00555D09"/>
    <w:rsid w:val="00555F79"/>
    <w:rsid w:val="0055604A"/>
    <w:rsid w:val="0055612C"/>
    <w:rsid w:val="00556170"/>
    <w:rsid w:val="005567CF"/>
    <w:rsid w:val="00556B9E"/>
    <w:rsid w:val="00556BD1"/>
    <w:rsid w:val="00556C63"/>
    <w:rsid w:val="00556F6B"/>
    <w:rsid w:val="00556FC2"/>
    <w:rsid w:val="005574A2"/>
    <w:rsid w:val="00557725"/>
    <w:rsid w:val="0055779A"/>
    <w:rsid w:val="005579A6"/>
    <w:rsid w:val="00557CC1"/>
    <w:rsid w:val="00557D68"/>
    <w:rsid w:val="00560288"/>
    <w:rsid w:val="005602C2"/>
    <w:rsid w:val="00560328"/>
    <w:rsid w:val="005603E4"/>
    <w:rsid w:val="005604AC"/>
    <w:rsid w:val="00560551"/>
    <w:rsid w:val="005605BF"/>
    <w:rsid w:val="00560603"/>
    <w:rsid w:val="0056064F"/>
    <w:rsid w:val="00560889"/>
    <w:rsid w:val="00560938"/>
    <w:rsid w:val="00560A5A"/>
    <w:rsid w:val="00560D06"/>
    <w:rsid w:val="00560D27"/>
    <w:rsid w:val="00560FAC"/>
    <w:rsid w:val="00561014"/>
    <w:rsid w:val="00561416"/>
    <w:rsid w:val="0056148A"/>
    <w:rsid w:val="00561769"/>
    <w:rsid w:val="00561A3E"/>
    <w:rsid w:val="00561FA1"/>
    <w:rsid w:val="005620CD"/>
    <w:rsid w:val="0056219C"/>
    <w:rsid w:val="005621BF"/>
    <w:rsid w:val="00562441"/>
    <w:rsid w:val="005624AF"/>
    <w:rsid w:val="005625E4"/>
    <w:rsid w:val="005628A3"/>
    <w:rsid w:val="00562EA7"/>
    <w:rsid w:val="00562F65"/>
    <w:rsid w:val="0056304D"/>
    <w:rsid w:val="00563127"/>
    <w:rsid w:val="00563174"/>
    <w:rsid w:val="0056335B"/>
    <w:rsid w:val="00563853"/>
    <w:rsid w:val="00563883"/>
    <w:rsid w:val="005638BC"/>
    <w:rsid w:val="005640B7"/>
    <w:rsid w:val="00564175"/>
    <w:rsid w:val="005649A9"/>
    <w:rsid w:val="005649C8"/>
    <w:rsid w:val="00564A0F"/>
    <w:rsid w:val="00564F83"/>
    <w:rsid w:val="005652E7"/>
    <w:rsid w:val="0056552A"/>
    <w:rsid w:val="00565A54"/>
    <w:rsid w:val="00565B54"/>
    <w:rsid w:val="00565CAB"/>
    <w:rsid w:val="0056613C"/>
    <w:rsid w:val="00566461"/>
    <w:rsid w:val="0056646D"/>
    <w:rsid w:val="005664D5"/>
    <w:rsid w:val="00566558"/>
    <w:rsid w:val="00566807"/>
    <w:rsid w:val="00566AF5"/>
    <w:rsid w:val="00566D7F"/>
    <w:rsid w:val="00567285"/>
    <w:rsid w:val="005674B2"/>
    <w:rsid w:val="00567E67"/>
    <w:rsid w:val="00567E70"/>
    <w:rsid w:val="00567F38"/>
    <w:rsid w:val="005700EA"/>
    <w:rsid w:val="005702E3"/>
    <w:rsid w:val="00570326"/>
    <w:rsid w:val="005704A3"/>
    <w:rsid w:val="005705C2"/>
    <w:rsid w:val="00570A57"/>
    <w:rsid w:val="00570C9A"/>
    <w:rsid w:val="0057117D"/>
    <w:rsid w:val="005714C6"/>
    <w:rsid w:val="00571C1E"/>
    <w:rsid w:val="00571C80"/>
    <w:rsid w:val="0057225A"/>
    <w:rsid w:val="005723A5"/>
    <w:rsid w:val="00572865"/>
    <w:rsid w:val="0057297C"/>
    <w:rsid w:val="00572B94"/>
    <w:rsid w:val="00572C41"/>
    <w:rsid w:val="00572DF0"/>
    <w:rsid w:val="00573849"/>
    <w:rsid w:val="00573C25"/>
    <w:rsid w:val="00573CF7"/>
    <w:rsid w:val="00574031"/>
    <w:rsid w:val="00574162"/>
    <w:rsid w:val="00574715"/>
    <w:rsid w:val="00574736"/>
    <w:rsid w:val="00574B25"/>
    <w:rsid w:val="00574B7A"/>
    <w:rsid w:val="00574CA8"/>
    <w:rsid w:val="00575176"/>
    <w:rsid w:val="005754F4"/>
    <w:rsid w:val="0057575E"/>
    <w:rsid w:val="005757CE"/>
    <w:rsid w:val="00575BFD"/>
    <w:rsid w:val="00575D1F"/>
    <w:rsid w:val="00575D75"/>
    <w:rsid w:val="00576351"/>
    <w:rsid w:val="00576523"/>
    <w:rsid w:val="0057673A"/>
    <w:rsid w:val="00576B99"/>
    <w:rsid w:val="00576DAF"/>
    <w:rsid w:val="00576DE8"/>
    <w:rsid w:val="00576E08"/>
    <w:rsid w:val="00576E25"/>
    <w:rsid w:val="00576E81"/>
    <w:rsid w:val="005774EA"/>
    <w:rsid w:val="00577A27"/>
    <w:rsid w:val="00577FC5"/>
    <w:rsid w:val="005801FA"/>
    <w:rsid w:val="00580615"/>
    <w:rsid w:val="0058061E"/>
    <w:rsid w:val="005808B0"/>
    <w:rsid w:val="00580B33"/>
    <w:rsid w:val="00580BD6"/>
    <w:rsid w:val="00580C77"/>
    <w:rsid w:val="00580FA4"/>
    <w:rsid w:val="00580FBF"/>
    <w:rsid w:val="00581103"/>
    <w:rsid w:val="00581454"/>
    <w:rsid w:val="00581855"/>
    <w:rsid w:val="00581903"/>
    <w:rsid w:val="00581973"/>
    <w:rsid w:val="00581A05"/>
    <w:rsid w:val="0058208F"/>
    <w:rsid w:val="0058216E"/>
    <w:rsid w:val="005823DC"/>
    <w:rsid w:val="0058249A"/>
    <w:rsid w:val="00582764"/>
    <w:rsid w:val="005827A6"/>
    <w:rsid w:val="00582B8C"/>
    <w:rsid w:val="00582EEE"/>
    <w:rsid w:val="00582EEF"/>
    <w:rsid w:val="00583046"/>
    <w:rsid w:val="0058309F"/>
    <w:rsid w:val="00583165"/>
    <w:rsid w:val="0058376C"/>
    <w:rsid w:val="005839A2"/>
    <w:rsid w:val="00583CC4"/>
    <w:rsid w:val="00583E7C"/>
    <w:rsid w:val="00584029"/>
    <w:rsid w:val="00584135"/>
    <w:rsid w:val="0058445D"/>
    <w:rsid w:val="005844B1"/>
    <w:rsid w:val="00584839"/>
    <w:rsid w:val="00584A8B"/>
    <w:rsid w:val="00584B81"/>
    <w:rsid w:val="00584BE8"/>
    <w:rsid w:val="00584F10"/>
    <w:rsid w:val="0058505C"/>
    <w:rsid w:val="005850DA"/>
    <w:rsid w:val="0058530D"/>
    <w:rsid w:val="0058567D"/>
    <w:rsid w:val="00585739"/>
    <w:rsid w:val="00585928"/>
    <w:rsid w:val="00585C42"/>
    <w:rsid w:val="00585C74"/>
    <w:rsid w:val="00585C8E"/>
    <w:rsid w:val="00585CA2"/>
    <w:rsid w:val="00586082"/>
    <w:rsid w:val="0058631C"/>
    <w:rsid w:val="0058668A"/>
    <w:rsid w:val="00586CF1"/>
    <w:rsid w:val="00586D68"/>
    <w:rsid w:val="0058736F"/>
    <w:rsid w:val="00587759"/>
    <w:rsid w:val="00587B59"/>
    <w:rsid w:val="00587B8A"/>
    <w:rsid w:val="00587DE1"/>
    <w:rsid w:val="00587F8D"/>
    <w:rsid w:val="00590224"/>
    <w:rsid w:val="005904FB"/>
    <w:rsid w:val="005906BB"/>
    <w:rsid w:val="005906BE"/>
    <w:rsid w:val="00590874"/>
    <w:rsid w:val="00590A8D"/>
    <w:rsid w:val="00590CDD"/>
    <w:rsid w:val="00590D56"/>
    <w:rsid w:val="005910FD"/>
    <w:rsid w:val="00591142"/>
    <w:rsid w:val="005911B1"/>
    <w:rsid w:val="005911D8"/>
    <w:rsid w:val="005911F5"/>
    <w:rsid w:val="0059131F"/>
    <w:rsid w:val="00591388"/>
    <w:rsid w:val="005915D2"/>
    <w:rsid w:val="005915E6"/>
    <w:rsid w:val="00591649"/>
    <w:rsid w:val="00591BC0"/>
    <w:rsid w:val="00591CBB"/>
    <w:rsid w:val="00591CFB"/>
    <w:rsid w:val="00591D0D"/>
    <w:rsid w:val="00591E80"/>
    <w:rsid w:val="005921C8"/>
    <w:rsid w:val="00592205"/>
    <w:rsid w:val="005923F3"/>
    <w:rsid w:val="00592926"/>
    <w:rsid w:val="005929C2"/>
    <w:rsid w:val="00592B21"/>
    <w:rsid w:val="00592C31"/>
    <w:rsid w:val="00592D51"/>
    <w:rsid w:val="00593020"/>
    <w:rsid w:val="00593065"/>
    <w:rsid w:val="005930D3"/>
    <w:rsid w:val="00593254"/>
    <w:rsid w:val="005938A4"/>
    <w:rsid w:val="00593A43"/>
    <w:rsid w:val="00593FF2"/>
    <w:rsid w:val="0059446F"/>
    <w:rsid w:val="00594A3A"/>
    <w:rsid w:val="00594C8F"/>
    <w:rsid w:val="00594E9D"/>
    <w:rsid w:val="005957D3"/>
    <w:rsid w:val="005958E7"/>
    <w:rsid w:val="00595ADA"/>
    <w:rsid w:val="00595EE8"/>
    <w:rsid w:val="00595F30"/>
    <w:rsid w:val="00596068"/>
    <w:rsid w:val="0059650F"/>
    <w:rsid w:val="005966B1"/>
    <w:rsid w:val="005967D2"/>
    <w:rsid w:val="00596F36"/>
    <w:rsid w:val="00596F8C"/>
    <w:rsid w:val="00597056"/>
    <w:rsid w:val="005973F5"/>
    <w:rsid w:val="00597796"/>
    <w:rsid w:val="00597D51"/>
    <w:rsid w:val="005A0255"/>
    <w:rsid w:val="005A0294"/>
    <w:rsid w:val="005A09CD"/>
    <w:rsid w:val="005A0C92"/>
    <w:rsid w:val="005A0CF8"/>
    <w:rsid w:val="005A0FAC"/>
    <w:rsid w:val="005A105D"/>
    <w:rsid w:val="005A15BE"/>
    <w:rsid w:val="005A1880"/>
    <w:rsid w:val="005A1ED7"/>
    <w:rsid w:val="005A1EEE"/>
    <w:rsid w:val="005A2002"/>
    <w:rsid w:val="005A2065"/>
    <w:rsid w:val="005A2067"/>
    <w:rsid w:val="005A2263"/>
    <w:rsid w:val="005A23CD"/>
    <w:rsid w:val="005A256F"/>
    <w:rsid w:val="005A257C"/>
    <w:rsid w:val="005A27CB"/>
    <w:rsid w:val="005A28E9"/>
    <w:rsid w:val="005A2AF7"/>
    <w:rsid w:val="005A2BCA"/>
    <w:rsid w:val="005A2D93"/>
    <w:rsid w:val="005A2D97"/>
    <w:rsid w:val="005A2E55"/>
    <w:rsid w:val="005A2FA8"/>
    <w:rsid w:val="005A3003"/>
    <w:rsid w:val="005A3153"/>
    <w:rsid w:val="005A32C9"/>
    <w:rsid w:val="005A33D2"/>
    <w:rsid w:val="005A357E"/>
    <w:rsid w:val="005A359D"/>
    <w:rsid w:val="005A3A09"/>
    <w:rsid w:val="005A3AA0"/>
    <w:rsid w:val="005A3BD9"/>
    <w:rsid w:val="005A3D61"/>
    <w:rsid w:val="005A411C"/>
    <w:rsid w:val="005A438A"/>
    <w:rsid w:val="005A4826"/>
    <w:rsid w:val="005A4B3F"/>
    <w:rsid w:val="005A4EF9"/>
    <w:rsid w:val="005A4F39"/>
    <w:rsid w:val="005A4F96"/>
    <w:rsid w:val="005A513A"/>
    <w:rsid w:val="005A51DF"/>
    <w:rsid w:val="005A52AA"/>
    <w:rsid w:val="005A53F5"/>
    <w:rsid w:val="005A5842"/>
    <w:rsid w:val="005A5935"/>
    <w:rsid w:val="005A5B84"/>
    <w:rsid w:val="005A5C24"/>
    <w:rsid w:val="005A5CA3"/>
    <w:rsid w:val="005A5E2C"/>
    <w:rsid w:val="005A5E45"/>
    <w:rsid w:val="005A5EA8"/>
    <w:rsid w:val="005A5F35"/>
    <w:rsid w:val="005A5F40"/>
    <w:rsid w:val="005A609F"/>
    <w:rsid w:val="005A61FF"/>
    <w:rsid w:val="005A656A"/>
    <w:rsid w:val="005A65AD"/>
    <w:rsid w:val="005A6E84"/>
    <w:rsid w:val="005A6EC4"/>
    <w:rsid w:val="005A749C"/>
    <w:rsid w:val="005A7EC6"/>
    <w:rsid w:val="005B00F2"/>
    <w:rsid w:val="005B0616"/>
    <w:rsid w:val="005B0D00"/>
    <w:rsid w:val="005B0D47"/>
    <w:rsid w:val="005B0DF1"/>
    <w:rsid w:val="005B12E4"/>
    <w:rsid w:val="005B13F5"/>
    <w:rsid w:val="005B14BC"/>
    <w:rsid w:val="005B1534"/>
    <w:rsid w:val="005B1554"/>
    <w:rsid w:val="005B1AC4"/>
    <w:rsid w:val="005B1AEE"/>
    <w:rsid w:val="005B2015"/>
    <w:rsid w:val="005B2293"/>
    <w:rsid w:val="005B2402"/>
    <w:rsid w:val="005B253A"/>
    <w:rsid w:val="005B2777"/>
    <w:rsid w:val="005B28B4"/>
    <w:rsid w:val="005B2AEE"/>
    <w:rsid w:val="005B33DE"/>
    <w:rsid w:val="005B346E"/>
    <w:rsid w:val="005B362C"/>
    <w:rsid w:val="005B3816"/>
    <w:rsid w:val="005B3F06"/>
    <w:rsid w:val="005B412B"/>
    <w:rsid w:val="005B4136"/>
    <w:rsid w:val="005B41A3"/>
    <w:rsid w:val="005B4416"/>
    <w:rsid w:val="005B4546"/>
    <w:rsid w:val="005B4F36"/>
    <w:rsid w:val="005B6133"/>
    <w:rsid w:val="005B613D"/>
    <w:rsid w:val="005B61F2"/>
    <w:rsid w:val="005B622B"/>
    <w:rsid w:val="005B626D"/>
    <w:rsid w:val="005B63FC"/>
    <w:rsid w:val="005B6550"/>
    <w:rsid w:val="005B6991"/>
    <w:rsid w:val="005B6A2B"/>
    <w:rsid w:val="005B6B95"/>
    <w:rsid w:val="005B763E"/>
    <w:rsid w:val="005B7907"/>
    <w:rsid w:val="005B7ABA"/>
    <w:rsid w:val="005B7D6C"/>
    <w:rsid w:val="005C007B"/>
    <w:rsid w:val="005C01FF"/>
    <w:rsid w:val="005C023F"/>
    <w:rsid w:val="005C02D5"/>
    <w:rsid w:val="005C04B6"/>
    <w:rsid w:val="005C06F4"/>
    <w:rsid w:val="005C09DD"/>
    <w:rsid w:val="005C0E67"/>
    <w:rsid w:val="005C141B"/>
    <w:rsid w:val="005C18DA"/>
    <w:rsid w:val="005C19B7"/>
    <w:rsid w:val="005C1AC9"/>
    <w:rsid w:val="005C1E3C"/>
    <w:rsid w:val="005C1FE5"/>
    <w:rsid w:val="005C24CE"/>
    <w:rsid w:val="005C27D5"/>
    <w:rsid w:val="005C286B"/>
    <w:rsid w:val="005C2891"/>
    <w:rsid w:val="005C2B4B"/>
    <w:rsid w:val="005C2C3B"/>
    <w:rsid w:val="005C2D25"/>
    <w:rsid w:val="005C2F67"/>
    <w:rsid w:val="005C300C"/>
    <w:rsid w:val="005C31CE"/>
    <w:rsid w:val="005C3574"/>
    <w:rsid w:val="005C3782"/>
    <w:rsid w:val="005C3868"/>
    <w:rsid w:val="005C3C56"/>
    <w:rsid w:val="005C3E44"/>
    <w:rsid w:val="005C3EE9"/>
    <w:rsid w:val="005C3F2B"/>
    <w:rsid w:val="005C4276"/>
    <w:rsid w:val="005C44C0"/>
    <w:rsid w:val="005C44F1"/>
    <w:rsid w:val="005C450E"/>
    <w:rsid w:val="005C49E7"/>
    <w:rsid w:val="005C4AEC"/>
    <w:rsid w:val="005C4DFC"/>
    <w:rsid w:val="005C4EC3"/>
    <w:rsid w:val="005C5082"/>
    <w:rsid w:val="005C54DC"/>
    <w:rsid w:val="005C5E31"/>
    <w:rsid w:val="005C60FF"/>
    <w:rsid w:val="005C63A9"/>
    <w:rsid w:val="005C6408"/>
    <w:rsid w:val="005C66F0"/>
    <w:rsid w:val="005C6797"/>
    <w:rsid w:val="005C6B82"/>
    <w:rsid w:val="005C6BF8"/>
    <w:rsid w:val="005C7183"/>
    <w:rsid w:val="005C727D"/>
    <w:rsid w:val="005C72E7"/>
    <w:rsid w:val="005C7711"/>
    <w:rsid w:val="005C773C"/>
    <w:rsid w:val="005C7EC9"/>
    <w:rsid w:val="005C7F76"/>
    <w:rsid w:val="005D0110"/>
    <w:rsid w:val="005D023D"/>
    <w:rsid w:val="005D029D"/>
    <w:rsid w:val="005D059C"/>
    <w:rsid w:val="005D0972"/>
    <w:rsid w:val="005D0997"/>
    <w:rsid w:val="005D0AA2"/>
    <w:rsid w:val="005D1009"/>
    <w:rsid w:val="005D13B0"/>
    <w:rsid w:val="005D16B3"/>
    <w:rsid w:val="005D182C"/>
    <w:rsid w:val="005D1FCD"/>
    <w:rsid w:val="005D2047"/>
    <w:rsid w:val="005D206F"/>
    <w:rsid w:val="005D2148"/>
    <w:rsid w:val="005D21EF"/>
    <w:rsid w:val="005D2898"/>
    <w:rsid w:val="005D29A5"/>
    <w:rsid w:val="005D2D0D"/>
    <w:rsid w:val="005D2E4A"/>
    <w:rsid w:val="005D2F29"/>
    <w:rsid w:val="005D31F6"/>
    <w:rsid w:val="005D37FB"/>
    <w:rsid w:val="005D3BFD"/>
    <w:rsid w:val="005D3F0A"/>
    <w:rsid w:val="005D426B"/>
    <w:rsid w:val="005D4608"/>
    <w:rsid w:val="005D491D"/>
    <w:rsid w:val="005D496D"/>
    <w:rsid w:val="005D4CCB"/>
    <w:rsid w:val="005D4E3F"/>
    <w:rsid w:val="005D4F85"/>
    <w:rsid w:val="005D5412"/>
    <w:rsid w:val="005D5BB9"/>
    <w:rsid w:val="005D5F28"/>
    <w:rsid w:val="005D5F3E"/>
    <w:rsid w:val="005D6223"/>
    <w:rsid w:val="005D62B7"/>
    <w:rsid w:val="005D6BF3"/>
    <w:rsid w:val="005D6D83"/>
    <w:rsid w:val="005D7363"/>
    <w:rsid w:val="005D73F6"/>
    <w:rsid w:val="005D75B7"/>
    <w:rsid w:val="005D7C09"/>
    <w:rsid w:val="005D7EFB"/>
    <w:rsid w:val="005E01BF"/>
    <w:rsid w:val="005E02CE"/>
    <w:rsid w:val="005E0619"/>
    <w:rsid w:val="005E074F"/>
    <w:rsid w:val="005E07CB"/>
    <w:rsid w:val="005E07E3"/>
    <w:rsid w:val="005E084C"/>
    <w:rsid w:val="005E0A91"/>
    <w:rsid w:val="005E1029"/>
    <w:rsid w:val="005E17F2"/>
    <w:rsid w:val="005E190C"/>
    <w:rsid w:val="005E1B8B"/>
    <w:rsid w:val="005E2116"/>
    <w:rsid w:val="005E22BB"/>
    <w:rsid w:val="005E2330"/>
    <w:rsid w:val="005E23D3"/>
    <w:rsid w:val="005E2637"/>
    <w:rsid w:val="005E2802"/>
    <w:rsid w:val="005E2AD8"/>
    <w:rsid w:val="005E2E81"/>
    <w:rsid w:val="005E2EDA"/>
    <w:rsid w:val="005E2EE9"/>
    <w:rsid w:val="005E3395"/>
    <w:rsid w:val="005E3456"/>
    <w:rsid w:val="005E35AE"/>
    <w:rsid w:val="005E383F"/>
    <w:rsid w:val="005E3936"/>
    <w:rsid w:val="005E40A6"/>
    <w:rsid w:val="005E40C4"/>
    <w:rsid w:val="005E41C3"/>
    <w:rsid w:val="005E4200"/>
    <w:rsid w:val="005E47EA"/>
    <w:rsid w:val="005E4BD4"/>
    <w:rsid w:val="005E4E38"/>
    <w:rsid w:val="005E4F33"/>
    <w:rsid w:val="005E4FDD"/>
    <w:rsid w:val="005E516E"/>
    <w:rsid w:val="005E5287"/>
    <w:rsid w:val="005E529A"/>
    <w:rsid w:val="005E52B3"/>
    <w:rsid w:val="005E52D9"/>
    <w:rsid w:val="005E54D3"/>
    <w:rsid w:val="005E5512"/>
    <w:rsid w:val="005E57DF"/>
    <w:rsid w:val="005E60AA"/>
    <w:rsid w:val="005E67A4"/>
    <w:rsid w:val="005E68DE"/>
    <w:rsid w:val="005E6C2E"/>
    <w:rsid w:val="005E6D15"/>
    <w:rsid w:val="005E7227"/>
    <w:rsid w:val="005E7317"/>
    <w:rsid w:val="005E746E"/>
    <w:rsid w:val="005E76AC"/>
    <w:rsid w:val="005E76C9"/>
    <w:rsid w:val="005E784C"/>
    <w:rsid w:val="005E7A11"/>
    <w:rsid w:val="005E7D53"/>
    <w:rsid w:val="005E7DED"/>
    <w:rsid w:val="005F0031"/>
    <w:rsid w:val="005F011A"/>
    <w:rsid w:val="005F0439"/>
    <w:rsid w:val="005F04BE"/>
    <w:rsid w:val="005F0AA7"/>
    <w:rsid w:val="005F0CF3"/>
    <w:rsid w:val="005F0E28"/>
    <w:rsid w:val="005F0E4E"/>
    <w:rsid w:val="005F0E66"/>
    <w:rsid w:val="005F0F5B"/>
    <w:rsid w:val="005F1101"/>
    <w:rsid w:val="005F1120"/>
    <w:rsid w:val="005F1345"/>
    <w:rsid w:val="005F16E1"/>
    <w:rsid w:val="005F170B"/>
    <w:rsid w:val="005F17F5"/>
    <w:rsid w:val="005F223F"/>
    <w:rsid w:val="005F2296"/>
    <w:rsid w:val="005F24FC"/>
    <w:rsid w:val="005F2572"/>
    <w:rsid w:val="005F26DE"/>
    <w:rsid w:val="005F2704"/>
    <w:rsid w:val="005F2B3E"/>
    <w:rsid w:val="005F2B55"/>
    <w:rsid w:val="005F2BA4"/>
    <w:rsid w:val="005F2E2E"/>
    <w:rsid w:val="005F321B"/>
    <w:rsid w:val="005F3261"/>
    <w:rsid w:val="005F32DA"/>
    <w:rsid w:val="005F38B2"/>
    <w:rsid w:val="005F38FF"/>
    <w:rsid w:val="005F3C65"/>
    <w:rsid w:val="005F4787"/>
    <w:rsid w:val="005F4D9D"/>
    <w:rsid w:val="005F4E99"/>
    <w:rsid w:val="005F4FA4"/>
    <w:rsid w:val="005F50BF"/>
    <w:rsid w:val="005F5191"/>
    <w:rsid w:val="005F54F2"/>
    <w:rsid w:val="005F565C"/>
    <w:rsid w:val="005F58E0"/>
    <w:rsid w:val="005F5B56"/>
    <w:rsid w:val="005F60EA"/>
    <w:rsid w:val="005F6290"/>
    <w:rsid w:val="005F62CF"/>
    <w:rsid w:val="005F65AE"/>
    <w:rsid w:val="005F66D5"/>
    <w:rsid w:val="005F67AB"/>
    <w:rsid w:val="005F68C8"/>
    <w:rsid w:val="005F6DA0"/>
    <w:rsid w:val="005F7046"/>
    <w:rsid w:val="005F7365"/>
    <w:rsid w:val="005F75D6"/>
    <w:rsid w:val="005F7CDD"/>
    <w:rsid w:val="005F7F8E"/>
    <w:rsid w:val="0060022F"/>
    <w:rsid w:val="00600595"/>
    <w:rsid w:val="006007D1"/>
    <w:rsid w:val="00600956"/>
    <w:rsid w:val="00600995"/>
    <w:rsid w:val="00600CC1"/>
    <w:rsid w:val="00601399"/>
    <w:rsid w:val="0060147B"/>
    <w:rsid w:val="0060163B"/>
    <w:rsid w:val="006017A8"/>
    <w:rsid w:val="00601B75"/>
    <w:rsid w:val="00601DBB"/>
    <w:rsid w:val="00602062"/>
    <w:rsid w:val="00602519"/>
    <w:rsid w:val="00602BB0"/>
    <w:rsid w:val="00602BDF"/>
    <w:rsid w:val="00602CE4"/>
    <w:rsid w:val="00602F51"/>
    <w:rsid w:val="00602FD0"/>
    <w:rsid w:val="00602FF9"/>
    <w:rsid w:val="00603249"/>
    <w:rsid w:val="006032EE"/>
    <w:rsid w:val="00603B9C"/>
    <w:rsid w:val="00603C28"/>
    <w:rsid w:val="00603EFC"/>
    <w:rsid w:val="00603F24"/>
    <w:rsid w:val="006042E9"/>
    <w:rsid w:val="0060437F"/>
    <w:rsid w:val="00604A68"/>
    <w:rsid w:val="00604A74"/>
    <w:rsid w:val="00604C49"/>
    <w:rsid w:val="00604D12"/>
    <w:rsid w:val="00604D31"/>
    <w:rsid w:val="00604DAB"/>
    <w:rsid w:val="00604FD8"/>
    <w:rsid w:val="0060505F"/>
    <w:rsid w:val="00605200"/>
    <w:rsid w:val="0060554A"/>
    <w:rsid w:val="00605842"/>
    <w:rsid w:val="00605A2B"/>
    <w:rsid w:val="00605AFC"/>
    <w:rsid w:val="00605B29"/>
    <w:rsid w:val="006063BE"/>
    <w:rsid w:val="00606669"/>
    <w:rsid w:val="00606D56"/>
    <w:rsid w:val="00606E60"/>
    <w:rsid w:val="00606F5B"/>
    <w:rsid w:val="00607307"/>
    <w:rsid w:val="006075E4"/>
    <w:rsid w:val="006076EB"/>
    <w:rsid w:val="006079A7"/>
    <w:rsid w:val="00607CCB"/>
    <w:rsid w:val="006108FF"/>
    <w:rsid w:val="006109A0"/>
    <w:rsid w:val="0061115B"/>
    <w:rsid w:val="00611449"/>
    <w:rsid w:val="0061160A"/>
    <w:rsid w:val="00611AA8"/>
    <w:rsid w:val="00611E2A"/>
    <w:rsid w:val="00611FCC"/>
    <w:rsid w:val="00612414"/>
    <w:rsid w:val="00612974"/>
    <w:rsid w:val="00612F97"/>
    <w:rsid w:val="0061361F"/>
    <w:rsid w:val="006138B6"/>
    <w:rsid w:val="00613AAB"/>
    <w:rsid w:val="00613D29"/>
    <w:rsid w:val="00613E62"/>
    <w:rsid w:val="00614148"/>
    <w:rsid w:val="006143E1"/>
    <w:rsid w:val="0061440D"/>
    <w:rsid w:val="00614517"/>
    <w:rsid w:val="006145F4"/>
    <w:rsid w:val="00614607"/>
    <w:rsid w:val="006146BA"/>
    <w:rsid w:val="00614CDC"/>
    <w:rsid w:val="00614F2B"/>
    <w:rsid w:val="00615393"/>
    <w:rsid w:val="006161C0"/>
    <w:rsid w:val="0061691B"/>
    <w:rsid w:val="00616DD5"/>
    <w:rsid w:val="00616ED7"/>
    <w:rsid w:val="006174B1"/>
    <w:rsid w:val="006176C4"/>
    <w:rsid w:val="0061796A"/>
    <w:rsid w:val="00617AC2"/>
    <w:rsid w:val="00617C14"/>
    <w:rsid w:val="00617D10"/>
    <w:rsid w:val="00617D31"/>
    <w:rsid w:val="00617DF4"/>
    <w:rsid w:val="00617F72"/>
    <w:rsid w:val="006200CA"/>
    <w:rsid w:val="006201F8"/>
    <w:rsid w:val="006202C3"/>
    <w:rsid w:val="006204AB"/>
    <w:rsid w:val="00620712"/>
    <w:rsid w:val="00620CBD"/>
    <w:rsid w:val="0062156E"/>
    <w:rsid w:val="006215D6"/>
    <w:rsid w:val="006217D3"/>
    <w:rsid w:val="0062181E"/>
    <w:rsid w:val="00621BB6"/>
    <w:rsid w:val="00621E0F"/>
    <w:rsid w:val="006220F8"/>
    <w:rsid w:val="006223A0"/>
    <w:rsid w:val="00622419"/>
    <w:rsid w:val="00622555"/>
    <w:rsid w:val="00622604"/>
    <w:rsid w:val="00622C7B"/>
    <w:rsid w:val="0062305F"/>
    <w:rsid w:val="006230E7"/>
    <w:rsid w:val="006231B2"/>
    <w:rsid w:val="00623495"/>
    <w:rsid w:val="006234BF"/>
    <w:rsid w:val="006236C0"/>
    <w:rsid w:val="00623A6C"/>
    <w:rsid w:val="00623F47"/>
    <w:rsid w:val="00624102"/>
    <w:rsid w:val="006241DD"/>
    <w:rsid w:val="00624762"/>
    <w:rsid w:val="00624B1A"/>
    <w:rsid w:val="00624BF0"/>
    <w:rsid w:val="00624D1B"/>
    <w:rsid w:val="00624FB6"/>
    <w:rsid w:val="00625062"/>
    <w:rsid w:val="006251CE"/>
    <w:rsid w:val="006251E1"/>
    <w:rsid w:val="006252CF"/>
    <w:rsid w:val="00625625"/>
    <w:rsid w:val="00625697"/>
    <w:rsid w:val="00625C08"/>
    <w:rsid w:val="00625FBE"/>
    <w:rsid w:val="00626200"/>
    <w:rsid w:val="0062621C"/>
    <w:rsid w:val="0062624A"/>
    <w:rsid w:val="00626264"/>
    <w:rsid w:val="00626288"/>
    <w:rsid w:val="00626588"/>
    <w:rsid w:val="006266C1"/>
    <w:rsid w:val="0062674E"/>
    <w:rsid w:val="00626851"/>
    <w:rsid w:val="00626D04"/>
    <w:rsid w:val="00626D3F"/>
    <w:rsid w:val="00627089"/>
    <w:rsid w:val="006270B5"/>
    <w:rsid w:val="0062752D"/>
    <w:rsid w:val="0062784E"/>
    <w:rsid w:val="00627C70"/>
    <w:rsid w:val="00627C78"/>
    <w:rsid w:val="00627DEC"/>
    <w:rsid w:val="00630448"/>
    <w:rsid w:val="00630777"/>
    <w:rsid w:val="00630A03"/>
    <w:rsid w:val="00630BCE"/>
    <w:rsid w:val="00630CE4"/>
    <w:rsid w:val="00630D0A"/>
    <w:rsid w:val="00630D6A"/>
    <w:rsid w:val="00630F32"/>
    <w:rsid w:val="0063110A"/>
    <w:rsid w:val="006311BF"/>
    <w:rsid w:val="006317BD"/>
    <w:rsid w:val="00631864"/>
    <w:rsid w:val="00631933"/>
    <w:rsid w:val="006321C7"/>
    <w:rsid w:val="006325D1"/>
    <w:rsid w:val="00632A15"/>
    <w:rsid w:val="00632B9A"/>
    <w:rsid w:val="00632DAF"/>
    <w:rsid w:val="00632F43"/>
    <w:rsid w:val="00633CCE"/>
    <w:rsid w:val="00633D3D"/>
    <w:rsid w:val="00633F15"/>
    <w:rsid w:val="00634129"/>
    <w:rsid w:val="00634284"/>
    <w:rsid w:val="006343FF"/>
    <w:rsid w:val="00634658"/>
    <w:rsid w:val="00634929"/>
    <w:rsid w:val="00634AB1"/>
    <w:rsid w:val="00634BFC"/>
    <w:rsid w:val="00634DCB"/>
    <w:rsid w:val="00634DD8"/>
    <w:rsid w:val="00634F6C"/>
    <w:rsid w:val="0063550B"/>
    <w:rsid w:val="006355C1"/>
    <w:rsid w:val="00636306"/>
    <w:rsid w:val="0063677C"/>
    <w:rsid w:val="0063681E"/>
    <w:rsid w:val="00636954"/>
    <w:rsid w:val="00636AA2"/>
    <w:rsid w:val="00636B04"/>
    <w:rsid w:val="00636C7A"/>
    <w:rsid w:val="00636CCA"/>
    <w:rsid w:val="00636F46"/>
    <w:rsid w:val="0063735A"/>
    <w:rsid w:val="00637438"/>
    <w:rsid w:val="0063743F"/>
    <w:rsid w:val="006376B2"/>
    <w:rsid w:val="006378C8"/>
    <w:rsid w:val="006378F9"/>
    <w:rsid w:val="006379FD"/>
    <w:rsid w:val="00637A39"/>
    <w:rsid w:val="00637A5C"/>
    <w:rsid w:val="00637A93"/>
    <w:rsid w:val="00637B34"/>
    <w:rsid w:val="00637D75"/>
    <w:rsid w:val="00637D88"/>
    <w:rsid w:val="00637F53"/>
    <w:rsid w:val="006400CF"/>
    <w:rsid w:val="006405B1"/>
    <w:rsid w:val="006406E1"/>
    <w:rsid w:val="00640756"/>
    <w:rsid w:val="00640877"/>
    <w:rsid w:val="0064098E"/>
    <w:rsid w:val="006409CB"/>
    <w:rsid w:val="006409EA"/>
    <w:rsid w:val="00640A76"/>
    <w:rsid w:val="00640A8A"/>
    <w:rsid w:val="00640EBB"/>
    <w:rsid w:val="00640F61"/>
    <w:rsid w:val="0064146B"/>
    <w:rsid w:val="00641535"/>
    <w:rsid w:val="00641AA3"/>
    <w:rsid w:val="00641B14"/>
    <w:rsid w:val="00641D31"/>
    <w:rsid w:val="00641F3B"/>
    <w:rsid w:val="00641F5B"/>
    <w:rsid w:val="00641FCE"/>
    <w:rsid w:val="00642095"/>
    <w:rsid w:val="00642491"/>
    <w:rsid w:val="0064272B"/>
    <w:rsid w:val="0064276B"/>
    <w:rsid w:val="006427BF"/>
    <w:rsid w:val="00642871"/>
    <w:rsid w:val="00642BAC"/>
    <w:rsid w:val="00642C5A"/>
    <w:rsid w:val="00643073"/>
    <w:rsid w:val="006433BE"/>
    <w:rsid w:val="006434F1"/>
    <w:rsid w:val="006435FE"/>
    <w:rsid w:val="0064368F"/>
    <w:rsid w:val="006439FA"/>
    <w:rsid w:val="00643A72"/>
    <w:rsid w:val="00643D14"/>
    <w:rsid w:val="006443A2"/>
    <w:rsid w:val="006444D0"/>
    <w:rsid w:val="00644892"/>
    <w:rsid w:val="006449BD"/>
    <w:rsid w:val="00644BBD"/>
    <w:rsid w:val="00644E6B"/>
    <w:rsid w:val="00645209"/>
    <w:rsid w:val="0064527E"/>
    <w:rsid w:val="00645385"/>
    <w:rsid w:val="006457C9"/>
    <w:rsid w:val="006458F3"/>
    <w:rsid w:val="0064591D"/>
    <w:rsid w:val="00645938"/>
    <w:rsid w:val="0064599B"/>
    <w:rsid w:val="00645AF7"/>
    <w:rsid w:val="00645B4F"/>
    <w:rsid w:val="00645CF9"/>
    <w:rsid w:val="00646501"/>
    <w:rsid w:val="0064658C"/>
    <w:rsid w:val="0064659E"/>
    <w:rsid w:val="006466E9"/>
    <w:rsid w:val="0064684B"/>
    <w:rsid w:val="00646E5B"/>
    <w:rsid w:val="00646EC9"/>
    <w:rsid w:val="00647114"/>
    <w:rsid w:val="00647232"/>
    <w:rsid w:val="006474D0"/>
    <w:rsid w:val="00647571"/>
    <w:rsid w:val="006476FF"/>
    <w:rsid w:val="0064797A"/>
    <w:rsid w:val="00647D7C"/>
    <w:rsid w:val="0065002D"/>
    <w:rsid w:val="00650536"/>
    <w:rsid w:val="006507B0"/>
    <w:rsid w:val="0065083B"/>
    <w:rsid w:val="00650E51"/>
    <w:rsid w:val="00651094"/>
    <w:rsid w:val="00651694"/>
    <w:rsid w:val="0065186B"/>
    <w:rsid w:val="00651BFE"/>
    <w:rsid w:val="00651CCB"/>
    <w:rsid w:val="00651DE0"/>
    <w:rsid w:val="00651E38"/>
    <w:rsid w:val="00651FE7"/>
    <w:rsid w:val="00652675"/>
    <w:rsid w:val="00652A02"/>
    <w:rsid w:val="00652B1D"/>
    <w:rsid w:val="00652E44"/>
    <w:rsid w:val="006533DC"/>
    <w:rsid w:val="006537BC"/>
    <w:rsid w:val="0065397F"/>
    <w:rsid w:val="00653D99"/>
    <w:rsid w:val="0065400C"/>
    <w:rsid w:val="0065408F"/>
    <w:rsid w:val="006540A4"/>
    <w:rsid w:val="00654433"/>
    <w:rsid w:val="00654AEE"/>
    <w:rsid w:val="00654AF7"/>
    <w:rsid w:val="00654B30"/>
    <w:rsid w:val="00654D25"/>
    <w:rsid w:val="00654E3C"/>
    <w:rsid w:val="006555AC"/>
    <w:rsid w:val="00655971"/>
    <w:rsid w:val="00655C5F"/>
    <w:rsid w:val="00655C76"/>
    <w:rsid w:val="00655F42"/>
    <w:rsid w:val="00656260"/>
    <w:rsid w:val="00656289"/>
    <w:rsid w:val="0065629D"/>
    <w:rsid w:val="006562A0"/>
    <w:rsid w:val="006564D7"/>
    <w:rsid w:val="006573D7"/>
    <w:rsid w:val="0065740F"/>
    <w:rsid w:val="00657512"/>
    <w:rsid w:val="00657515"/>
    <w:rsid w:val="0065757F"/>
    <w:rsid w:val="00657BA2"/>
    <w:rsid w:val="00657BFA"/>
    <w:rsid w:val="00660336"/>
    <w:rsid w:val="00660658"/>
    <w:rsid w:val="00660693"/>
    <w:rsid w:val="0066094A"/>
    <w:rsid w:val="00660D20"/>
    <w:rsid w:val="00660D2B"/>
    <w:rsid w:val="00660D5A"/>
    <w:rsid w:val="00661589"/>
    <w:rsid w:val="00661725"/>
    <w:rsid w:val="00661941"/>
    <w:rsid w:val="00661DC6"/>
    <w:rsid w:val="00661E5A"/>
    <w:rsid w:val="00662048"/>
    <w:rsid w:val="00662174"/>
    <w:rsid w:val="0066218F"/>
    <w:rsid w:val="0066252E"/>
    <w:rsid w:val="00662545"/>
    <w:rsid w:val="00662A43"/>
    <w:rsid w:val="00662B18"/>
    <w:rsid w:val="00662DCF"/>
    <w:rsid w:val="006631D0"/>
    <w:rsid w:val="006632D7"/>
    <w:rsid w:val="006634BA"/>
    <w:rsid w:val="006637CD"/>
    <w:rsid w:val="006639D4"/>
    <w:rsid w:val="00663A61"/>
    <w:rsid w:val="00663DBD"/>
    <w:rsid w:val="00664351"/>
    <w:rsid w:val="00664974"/>
    <w:rsid w:val="0066497F"/>
    <w:rsid w:val="00664A5B"/>
    <w:rsid w:val="00664FAD"/>
    <w:rsid w:val="00664FDD"/>
    <w:rsid w:val="00665083"/>
    <w:rsid w:val="00665140"/>
    <w:rsid w:val="0066570B"/>
    <w:rsid w:val="00665B3E"/>
    <w:rsid w:val="00665B7C"/>
    <w:rsid w:val="00666256"/>
    <w:rsid w:val="006669EF"/>
    <w:rsid w:val="00666B4A"/>
    <w:rsid w:val="0066728A"/>
    <w:rsid w:val="00667370"/>
    <w:rsid w:val="006677D7"/>
    <w:rsid w:val="00667AED"/>
    <w:rsid w:val="00667B9D"/>
    <w:rsid w:val="00667BEE"/>
    <w:rsid w:val="00667C96"/>
    <w:rsid w:val="00667D00"/>
    <w:rsid w:val="00667D9F"/>
    <w:rsid w:val="00667F58"/>
    <w:rsid w:val="00670176"/>
    <w:rsid w:val="006703D6"/>
    <w:rsid w:val="00670464"/>
    <w:rsid w:val="00670830"/>
    <w:rsid w:val="00670AE2"/>
    <w:rsid w:val="00670C26"/>
    <w:rsid w:val="00670E36"/>
    <w:rsid w:val="0067131D"/>
    <w:rsid w:val="00671910"/>
    <w:rsid w:val="006720BB"/>
    <w:rsid w:val="006720E4"/>
    <w:rsid w:val="006720F6"/>
    <w:rsid w:val="00672566"/>
    <w:rsid w:val="006732D8"/>
    <w:rsid w:val="0067333C"/>
    <w:rsid w:val="006734AD"/>
    <w:rsid w:val="006734FB"/>
    <w:rsid w:val="00673529"/>
    <w:rsid w:val="006736C5"/>
    <w:rsid w:val="00673752"/>
    <w:rsid w:val="006739B6"/>
    <w:rsid w:val="00673A03"/>
    <w:rsid w:val="00673DB1"/>
    <w:rsid w:val="00673F0E"/>
    <w:rsid w:val="0067402D"/>
    <w:rsid w:val="00674202"/>
    <w:rsid w:val="0067424F"/>
    <w:rsid w:val="00674443"/>
    <w:rsid w:val="0067460B"/>
    <w:rsid w:val="00674850"/>
    <w:rsid w:val="0067518C"/>
    <w:rsid w:val="00675357"/>
    <w:rsid w:val="0067551C"/>
    <w:rsid w:val="00675982"/>
    <w:rsid w:val="00675E6B"/>
    <w:rsid w:val="0067603D"/>
    <w:rsid w:val="006763A2"/>
    <w:rsid w:val="00676540"/>
    <w:rsid w:val="00676A35"/>
    <w:rsid w:val="00676EF2"/>
    <w:rsid w:val="006774A6"/>
    <w:rsid w:val="00677552"/>
    <w:rsid w:val="00677556"/>
    <w:rsid w:val="00677D5E"/>
    <w:rsid w:val="00680523"/>
    <w:rsid w:val="0068052A"/>
    <w:rsid w:val="00680A3A"/>
    <w:rsid w:val="00680EDA"/>
    <w:rsid w:val="00680F8B"/>
    <w:rsid w:val="00681137"/>
    <w:rsid w:val="006814B1"/>
    <w:rsid w:val="00681F6F"/>
    <w:rsid w:val="00682624"/>
    <w:rsid w:val="00682745"/>
    <w:rsid w:val="00682822"/>
    <w:rsid w:val="00682DCF"/>
    <w:rsid w:val="00682F65"/>
    <w:rsid w:val="006833C6"/>
    <w:rsid w:val="006837A3"/>
    <w:rsid w:val="00683822"/>
    <w:rsid w:val="006839F0"/>
    <w:rsid w:val="00683B36"/>
    <w:rsid w:val="00683DDC"/>
    <w:rsid w:val="00684425"/>
    <w:rsid w:val="00684426"/>
    <w:rsid w:val="0068442E"/>
    <w:rsid w:val="0068464B"/>
    <w:rsid w:val="006846A9"/>
    <w:rsid w:val="00684821"/>
    <w:rsid w:val="006849DF"/>
    <w:rsid w:val="00684AA0"/>
    <w:rsid w:val="00684D34"/>
    <w:rsid w:val="00684E4B"/>
    <w:rsid w:val="00684E9D"/>
    <w:rsid w:val="0068512B"/>
    <w:rsid w:val="0068517C"/>
    <w:rsid w:val="006852B9"/>
    <w:rsid w:val="006852D7"/>
    <w:rsid w:val="00685340"/>
    <w:rsid w:val="0068564B"/>
    <w:rsid w:val="00685815"/>
    <w:rsid w:val="00685869"/>
    <w:rsid w:val="00685900"/>
    <w:rsid w:val="00685B31"/>
    <w:rsid w:val="006862E5"/>
    <w:rsid w:val="00686341"/>
    <w:rsid w:val="006863D4"/>
    <w:rsid w:val="00686B88"/>
    <w:rsid w:val="00686CF4"/>
    <w:rsid w:val="00686F87"/>
    <w:rsid w:val="00686FE3"/>
    <w:rsid w:val="006874B6"/>
    <w:rsid w:val="0068764A"/>
    <w:rsid w:val="006876AE"/>
    <w:rsid w:val="00687A30"/>
    <w:rsid w:val="00687B34"/>
    <w:rsid w:val="00687DF4"/>
    <w:rsid w:val="00687E59"/>
    <w:rsid w:val="00690015"/>
    <w:rsid w:val="006900D7"/>
    <w:rsid w:val="006901C8"/>
    <w:rsid w:val="00690477"/>
    <w:rsid w:val="0069088C"/>
    <w:rsid w:val="00690CE0"/>
    <w:rsid w:val="00690F3B"/>
    <w:rsid w:val="0069101F"/>
    <w:rsid w:val="0069106C"/>
    <w:rsid w:val="00691230"/>
    <w:rsid w:val="00691249"/>
    <w:rsid w:val="00691771"/>
    <w:rsid w:val="006917F2"/>
    <w:rsid w:val="006919D5"/>
    <w:rsid w:val="00691AD2"/>
    <w:rsid w:val="00691B50"/>
    <w:rsid w:val="00691CE4"/>
    <w:rsid w:val="00691F28"/>
    <w:rsid w:val="00691F2B"/>
    <w:rsid w:val="006921D6"/>
    <w:rsid w:val="006924B2"/>
    <w:rsid w:val="00692590"/>
    <w:rsid w:val="006926B6"/>
    <w:rsid w:val="00692994"/>
    <w:rsid w:val="00692C8F"/>
    <w:rsid w:val="00692F1D"/>
    <w:rsid w:val="0069310D"/>
    <w:rsid w:val="00693446"/>
    <w:rsid w:val="00693598"/>
    <w:rsid w:val="00693B7D"/>
    <w:rsid w:val="00693EE0"/>
    <w:rsid w:val="006941D3"/>
    <w:rsid w:val="00694286"/>
    <w:rsid w:val="00694430"/>
    <w:rsid w:val="0069443D"/>
    <w:rsid w:val="006944A4"/>
    <w:rsid w:val="00694655"/>
    <w:rsid w:val="006948C0"/>
    <w:rsid w:val="00694B24"/>
    <w:rsid w:val="00694B34"/>
    <w:rsid w:val="006953D3"/>
    <w:rsid w:val="00695578"/>
    <w:rsid w:val="006955CC"/>
    <w:rsid w:val="006958B9"/>
    <w:rsid w:val="00695B9D"/>
    <w:rsid w:val="00695C8E"/>
    <w:rsid w:val="00695CE1"/>
    <w:rsid w:val="00696496"/>
    <w:rsid w:val="0069668B"/>
    <w:rsid w:val="006967A3"/>
    <w:rsid w:val="00696A84"/>
    <w:rsid w:val="00696C1D"/>
    <w:rsid w:val="00696E96"/>
    <w:rsid w:val="00697229"/>
    <w:rsid w:val="006979FB"/>
    <w:rsid w:val="00697AF8"/>
    <w:rsid w:val="00697CA8"/>
    <w:rsid w:val="00697F18"/>
    <w:rsid w:val="00697FCB"/>
    <w:rsid w:val="006A01F8"/>
    <w:rsid w:val="006A02AF"/>
    <w:rsid w:val="006A0342"/>
    <w:rsid w:val="006A03EB"/>
    <w:rsid w:val="006A04FE"/>
    <w:rsid w:val="006A0621"/>
    <w:rsid w:val="006A07AE"/>
    <w:rsid w:val="006A0F45"/>
    <w:rsid w:val="006A0FE2"/>
    <w:rsid w:val="006A1097"/>
    <w:rsid w:val="006A10AA"/>
    <w:rsid w:val="006A18BA"/>
    <w:rsid w:val="006A1950"/>
    <w:rsid w:val="006A1BDD"/>
    <w:rsid w:val="006A1C27"/>
    <w:rsid w:val="006A1E26"/>
    <w:rsid w:val="006A2514"/>
    <w:rsid w:val="006A2612"/>
    <w:rsid w:val="006A26DF"/>
    <w:rsid w:val="006A2843"/>
    <w:rsid w:val="006A28BB"/>
    <w:rsid w:val="006A2BB0"/>
    <w:rsid w:val="006A2E3F"/>
    <w:rsid w:val="006A2E5C"/>
    <w:rsid w:val="006A2FA9"/>
    <w:rsid w:val="006A33A4"/>
    <w:rsid w:val="006A353B"/>
    <w:rsid w:val="006A359A"/>
    <w:rsid w:val="006A3680"/>
    <w:rsid w:val="006A3791"/>
    <w:rsid w:val="006A37F1"/>
    <w:rsid w:val="006A3DC3"/>
    <w:rsid w:val="006A4593"/>
    <w:rsid w:val="006A4925"/>
    <w:rsid w:val="006A4BE1"/>
    <w:rsid w:val="006A4E8C"/>
    <w:rsid w:val="006A5062"/>
    <w:rsid w:val="006A5224"/>
    <w:rsid w:val="006A5315"/>
    <w:rsid w:val="006A5499"/>
    <w:rsid w:val="006A56DA"/>
    <w:rsid w:val="006A5760"/>
    <w:rsid w:val="006A5C6D"/>
    <w:rsid w:val="006A5F25"/>
    <w:rsid w:val="006A5F34"/>
    <w:rsid w:val="006A6366"/>
    <w:rsid w:val="006A654D"/>
    <w:rsid w:val="006A65C2"/>
    <w:rsid w:val="006A6778"/>
    <w:rsid w:val="006A69FD"/>
    <w:rsid w:val="006A6B0F"/>
    <w:rsid w:val="006A6E69"/>
    <w:rsid w:val="006A6EE4"/>
    <w:rsid w:val="006A6EFE"/>
    <w:rsid w:val="006A6F5D"/>
    <w:rsid w:val="006A7001"/>
    <w:rsid w:val="006A7178"/>
    <w:rsid w:val="006A7186"/>
    <w:rsid w:val="006A718F"/>
    <w:rsid w:val="006A7407"/>
    <w:rsid w:val="006A7587"/>
    <w:rsid w:val="006A75D3"/>
    <w:rsid w:val="006A760B"/>
    <w:rsid w:val="006A7D6F"/>
    <w:rsid w:val="006A7F1F"/>
    <w:rsid w:val="006A7F91"/>
    <w:rsid w:val="006A7FA6"/>
    <w:rsid w:val="006B005B"/>
    <w:rsid w:val="006B028B"/>
    <w:rsid w:val="006B0392"/>
    <w:rsid w:val="006B0498"/>
    <w:rsid w:val="006B0776"/>
    <w:rsid w:val="006B07F8"/>
    <w:rsid w:val="006B08E5"/>
    <w:rsid w:val="006B1368"/>
    <w:rsid w:val="006B1740"/>
    <w:rsid w:val="006B1C9E"/>
    <w:rsid w:val="006B1E19"/>
    <w:rsid w:val="006B1F6E"/>
    <w:rsid w:val="006B22ED"/>
    <w:rsid w:val="006B2451"/>
    <w:rsid w:val="006B30A6"/>
    <w:rsid w:val="006B3131"/>
    <w:rsid w:val="006B3214"/>
    <w:rsid w:val="006B3264"/>
    <w:rsid w:val="006B35FC"/>
    <w:rsid w:val="006B3C52"/>
    <w:rsid w:val="006B3F27"/>
    <w:rsid w:val="006B42DC"/>
    <w:rsid w:val="006B4473"/>
    <w:rsid w:val="006B45B5"/>
    <w:rsid w:val="006B477D"/>
    <w:rsid w:val="006B47F9"/>
    <w:rsid w:val="006B4828"/>
    <w:rsid w:val="006B4888"/>
    <w:rsid w:val="006B5124"/>
    <w:rsid w:val="006B51DB"/>
    <w:rsid w:val="006B51E8"/>
    <w:rsid w:val="006B53F4"/>
    <w:rsid w:val="006B56A3"/>
    <w:rsid w:val="006B57B7"/>
    <w:rsid w:val="006B5843"/>
    <w:rsid w:val="006B58B4"/>
    <w:rsid w:val="006B5A8B"/>
    <w:rsid w:val="006B5DE3"/>
    <w:rsid w:val="006B64EF"/>
    <w:rsid w:val="006B665F"/>
    <w:rsid w:val="006B6895"/>
    <w:rsid w:val="006B68E8"/>
    <w:rsid w:val="006B68EC"/>
    <w:rsid w:val="006B6A40"/>
    <w:rsid w:val="006B6CAB"/>
    <w:rsid w:val="006B6F3D"/>
    <w:rsid w:val="006B72AF"/>
    <w:rsid w:val="006B739D"/>
    <w:rsid w:val="006B7743"/>
    <w:rsid w:val="006C02A4"/>
    <w:rsid w:val="006C03EF"/>
    <w:rsid w:val="006C04B4"/>
    <w:rsid w:val="006C0509"/>
    <w:rsid w:val="006C0524"/>
    <w:rsid w:val="006C0577"/>
    <w:rsid w:val="006C07F7"/>
    <w:rsid w:val="006C0AD1"/>
    <w:rsid w:val="006C0EB5"/>
    <w:rsid w:val="006C0F60"/>
    <w:rsid w:val="006C10D4"/>
    <w:rsid w:val="006C151B"/>
    <w:rsid w:val="006C1764"/>
    <w:rsid w:val="006C1768"/>
    <w:rsid w:val="006C1C31"/>
    <w:rsid w:val="006C1DC6"/>
    <w:rsid w:val="006C1DF3"/>
    <w:rsid w:val="006C1FDA"/>
    <w:rsid w:val="006C2183"/>
    <w:rsid w:val="006C23B2"/>
    <w:rsid w:val="006C2514"/>
    <w:rsid w:val="006C2595"/>
    <w:rsid w:val="006C2598"/>
    <w:rsid w:val="006C25B9"/>
    <w:rsid w:val="006C2BCF"/>
    <w:rsid w:val="006C2F0D"/>
    <w:rsid w:val="006C359A"/>
    <w:rsid w:val="006C363F"/>
    <w:rsid w:val="006C3933"/>
    <w:rsid w:val="006C396A"/>
    <w:rsid w:val="006C3ABF"/>
    <w:rsid w:val="006C3C8D"/>
    <w:rsid w:val="006C3E21"/>
    <w:rsid w:val="006C420A"/>
    <w:rsid w:val="006C4306"/>
    <w:rsid w:val="006C430F"/>
    <w:rsid w:val="006C447C"/>
    <w:rsid w:val="006C4A0C"/>
    <w:rsid w:val="006C4A4B"/>
    <w:rsid w:val="006C4B74"/>
    <w:rsid w:val="006C4C47"/>
    <w:rsid w:val="006C4E64"/>
    <w:rsid w:val="006C4F7B"/>
    <w:rsid w:val="006C53C2"/>
    <w:rsid w:val="006C5543"/>
    <w:rsid w:val="006C572C"/>
    <w:rsid w:val="006C5787"/>
    <w:rsid w:val="006C5818"/>
    <w:rsid w:val="006C5DAF"/>
    <w:rsid w:val="006C64C1"/>
    <w:rsid w:val="006C651A"/>
    <w:rsid w:val="006C6530"/>
    <w:rsid w:val="006C65A4"/>
    <w:rsid w:val="006C6963"/>
    <w:rsid w:val="006C6978"/>
    <w:rsid w:val="006C6A6C"/>
    <w:rsid w:val="006C6E2E"/>
    <w:rsid w:val="006C6FEA"/>
    <w:rsid w:val="006C707E"/>
    <w:rsid w:val="006C70CE"/>
    <w:rsid w:val="006C725A"/>
    <w:rsid w:val="006C73CA"/>
    <w:rsid w:val="006C789E"/>
    <w:rsid w:val="006C7A05"/>
    <w:rsid w:val="006C7BAC"/>
    <w:rsid w:val="006D00B5"/>
    <w:rsid w:val="006D00BA"/>
    <w:rsid w:val="006D014D"/>
    <w:rsid w:val="006D045F"/>
    <w:rsid w:val="006D0785"/>
    <w:rsid w:val="006D080B"/>
    <w:rsid w:val="006D0881"/>
    <w:rsid w:val="006D0DA5"/>
    <w:rsid w:val="006D0DBF"/>
    <w:rsid w:val="006D0DC5"/>
    <w:rsid w:val="006D0F46"/>
    <w:rsid w:val="006D13B5"/>
    <w:rsid w:val="006D13FE"/>
    <w:rsid w:val="006D1539"/>
    <w:rsid w:val="006D1787"/>
    <w:rsid w:val="006D18DB"/>
    <w:rsid w:val="006D1959"/>
    <w:rsid w:val="006D1C0C"/>
    <w:rsid w:val="006D1CAB"/>
    <w:rsid w:val="006D20A5"/>
    <w:rsid w:val="006D23B8"/>
    <w:rsid w:val="006D27D6"/>
    <w:rsid w:val="006D2894"/>
    <w:rsid w:val="006D2920"/>
    <w:rsid w:val="006D2BBC"/>
    <w:rsid w:val="006D2D71"/>
    <w:rsid w:val="006D325F"/>
    <w:rsid w:val="006D33A0"/>
    <w:rsid w:val="006D3728"/>
    <w:rsid w:val="006D3D7C"/>
    <w:rsid w:val="006D3FD4"/>
    <w:rsid w:val="006D3FFA"/>
    <w:rsid w:val="006D40F7"/>
    <w:rsid w:val="006D4724"/>
    <w:rsid w:val="006D479C"/>
    <w:rsid w:val="006D487C"/>
    <w:rsid w:val="006D48B6"/>
    <w:rsid w:val="006D4DB2"/>
    <w:rsid w:val="006D4DD6"/>
    <w:rsid w:val="006D5320"/>
    <w:rsid w:val="006D5602"/>
    <w:rsid w:val="006D5612"/>
    <w:rsid w:val="006D58CE"/>
    <w:rsid w:val="006D5D76"/>
    <w:rsid w:val="006D5DD7"/>
    <w:rsid w:val="006D5FF1"/>
    <w:rsid w:val="006D60A7"/>
    <w:rsid w:val="006D60EB"/>
    <w:rsid w:val="006D617C"/>
    <w:rsid w:val="006D62DD"/>
    <w:rsid w:val="006D6D6B"/>
    <w:rsid w:val="006D71EC"/>
    <w:rsid w:val="006D776C"/>
    <w:rsid w:val="006D784A"/>
    <w:rsid w:val="006D7855"/>
    <w:rsid w:val="006D7AF3"/>
    <w:rsid w:val="006D7C39"/>
    <w:rsid w:val="006E05B1"/>
    <w:rsid w:val="006E078F"/>
    <w:rsid w:val="006E0BFD"/>
    <w:rsid w:val="006E0D3B"/>
    <w:rsid w:val="006E0E84"/>
    <w:rsid w:val="006E0E99"/>
    <w:rsid w:val="006E109E"/>
    <w:rsid w:val="006E13DB"/>
    <w:rsid w:val="006E141E"/>
    <w:rsid w:val="006E1596"/>
    <w:rsid w:val="006E16EE"/>
    <w:rsid w:val="006E1875"/>
    <w:rsid w:val="006E1888"/>
    <w:rsid w:val="006E1914"/>
    <w:rsid w:val="006E191A"/>
    <w:rsid w:val="006E19FB"/>
    <w:rsid w:val="006E1EA7"/>
    <w:rsid w:val="006E205B"/>
    <w:rsid w:val="006E208B"/>
    <w:rsid w:val="006E243F"/>
    <w:rsid w:val="006E27EF"/>
    <w:rsid w:val="006E2ADA"/>
    <w:rsid w:val="006E2E59"/>
    <w:rsid w:val="006E2FCE"/>
    <w:rsid w:val="006E3041"/>
    <w:rsid w:val="006E30AF"/>
    <w:rsid w:val="006E34B6"/>
    <w:rsid w:val="006E3505"/>
    <w:rsid w:val="006E3544"/>
    <w:rsid w:val="006E36B6"/>
    <w:rsid w:val="006E3708"/>
    <w:rsid w:val="006E379A"/>
    <w:rsid w:val="006E3B3B"/>
    <w:rsid w:val="006E4214"/>
    <w:rsid w:val="006E4228"/>
    <w:rsid w:val="006E429D"/>
    <w:rsid w:val="006E45B5"/>
    <w:rsid w:val="006E46FB"/>
    <w:rsid w:val="006E4731"/>
    <w:rsid w:val="006E49E1"/>
    <w:rsid w:val="006E4C6E"/>
    <w:rsid w:val="006E4D34"/>
    <w:rsid w:val="006E4D8A"/>
    <w:rsid w:val="006E4F98"/>
    <w:rsid w:val="006E4F99"/>
    <w:rsid w:val="006E51B7"/>
    <w:rsid w:val="006E522A"/>
    <w:rsid w:val="006E523A"/>
    <w:rsid w:val="006E5559"/>
    <w:rsid w:val="006E5807"/>
    <w:rsid w:val="006E583B"/>
    <w:rsid w:val="006E5938"/>
    <w:rsid w:val="006E5A3B"/>
    <w:rsid w:val="006E5F14"/>
    <w:rsid w:val="006E61D6"/>
    <w:rsid w:val="006E64E5"/>
    <w:rsid w:val="006E6ADA"/>
    <w:rsid w:val="006E72D6"/>
    <w:rsid w:val="006E7419"/>
    <w:rsid w:val="006E7511"/>
    <w:rsid w:val="006E75F2"/>
    <w:rsid w:val="006E7846"/>
    <w:rsid w:val="006E78B9"/>
    <w:rsid w:val="006E78E4"/>
    <w:rsid w:val="006E7C25"/>
    <w:rsid w:val="006E7CDD"/>
    <w:rsid w:val="006E7CE9"/>
    <w:rsid w:val="006E7F5C"/>
    <w:rsid w:val="006E7FB0"/>
    <w:rsid w:val="006F0139"/>
    <w:rsid w:val="006F0195"/>
    <w:rsid w:val="006F041D"/>
    <w:rsid w:val="006F0980"/>
    <w:rsid w:val="006F0BAC"/>
    <w:rsid w:val="006F0EAA"/>
    <w:rsid w:val="006F0EEC"/>
    <w:rsid w:val="006F164A"/>
    <w:rsid w:val="006F1728"/>
    <w:rsid w:val="006F184F"/>
    <w:rsid w:val="006F1855"/>
    <w:rsid w:val="006F1898"/>
    <w:rsid w:val="006F1A0B"/>
    <w:rsid w:val="006F1F19"/>
    <w:rsid w:val="006F2304"/>
    <w:rsid w:val="006F2369"/>
    <w:rsid w:val="006F2699"/>
    <w:rsid w:val="006F2CF2"/>
    <w:rsid w:val="006F2F7B"/>
    <w:rsid w:val="006F3165"/>
    <w:rsid w:val="006F3A63"/>
    <w:rsid w:val="006F3A6C"/>
    <w:rsid w:val="006F3D85"/>
    <w:rsid w:val="006F4153"/>
    <w:rsid w:val="006F41DC"/>
    <w:rsid w:val="006F45E0"/>
    <w:rsid w:val="006F4B1A"/>
    <w:rsid w:val="006F5285"/>
    <w:rsid w:val="006F56F7"/>
    <w:rsid w:val="006F57E5"/>
    <w:rsid w:val="006F5873"/>
    <w:rsid w:val="006F595F"/>
    <w:rsid w:val="006F5A55"/>
    <w:rsid w:val="006F5E15"/>
    <w:rsid w:val="006F5FAE"/>
    <w:rsid w:val="006F60E8"/>
    <w:rsid w:val="006F659C"/>
    <w:rsid w:val="006F676A"/>
    <w:rsid w:val="006F6908"/>
    <w:rsid w:val="006F6B7D"/>
    <w:rsid w:val="006F6BF8"/>
    <w:rsid w:val="006F6C76"/>
    <w:rsid w:val="006F6E74"/>
    <w:rsid w:val="006F7023"/>
    <w:rsid w:val="006F703C"/>
    <w:rsid w:val="006F7616"/>
    <w:rsid w:val="006F7771"/>
    <w:rsid w:val="006F7891"/>
    <w:rsid w:val="006F7CBA"/>
    <w:rsid w:val="006F7F65"/>
    <w:rsid w:val="006F7F94"/>
    <w:rsid w:val="006F7FBC"/>
    <w:rsid w:val="0070025D"/>
    <w:rsid w:val="0070060A"/>
    <w:rsid w:val="00700746"/>
    <w:rsid w:val="00700811"/>
    <w:rsid w:val="00700891"/>
    <w:rsid w:val="00700B68"/>
    <w:rsid w:val="00700E80"/>
    <w:rsid w:val="00701531"/>
    <w:rsid w:val="00701B5D"/>
    <w:rsid w:val="00701B7A"/>
    <w:rsid w:val="00701E2B"/>
    <w:rsid w:val="00702020"/>
    <w:rsid w:val="0070208D"/>
    <w:rsid w:val="0070212B"/>
    <w:rsid w:val="007028A6"/>
    <w:rsid w:val="007028AC"/>
    <w:rsid w:val="00702958"/>
    <w:rsid w:val="00702FF4"/>
    <w:rsid w:val="007030E6"/>
    <w:rsid w:val="00703454"/>
    <w:rsid w:val="00703773"/>
    <w:rsid w:val="00703968"/>
    <w:rsid w:val="00703CAB"/>
    <w:rsid w:val="00703F55"/>
    <w:rsid w:val="0070487B"/>
    <w:rsid w:val="0070492C"/>
    <w:rsid w:val="00704C12"/>
    <w:rsid w:val="0070538D"/>
    <w:rsid w:val="00705529"/>
    <w:rsid w:val="0070555D"/>
    <w:rsid w:val="007055C2"/>
    <w:rsid w:val="00705668"/>
    <w:rsid w:val="0070573F"/>
    <w:rsid w:val="007059AF"/>
    <w:rsid w:val="00705DD9"/>
    <w:rsid w:val="00705E03"/>
    <w:rsid w:val="00705E41"/>
    <w:rsid w:val="00705F85"/>
    <w:rsid w:val="007061DA"/>
    <w:rsid w:val="0070679D"/>
    <w:rsid w:val="007067F7"/>
    <w:rsid w:val="00706944"/>
    <w:rsid w:val="00706E9D"/>
    <w:rsid w:val="00706F98"/>
    <w:rsid w:val="00706FC0"/>
    <w:rsid w:val="00707088"/>
    <w:rsid w:val="00707A45"/>
    <w:rsid w:val="00707ADD"/>
    <w:rsid w:val="00707CA1"/>
    <w:rsid w:val="00707DFE"/>
    <w:rsid w:val="00707E6A"/>
    <w:rsid w:val="007100F2"/>
    <w:rsid w:val="00710332"/>
    <w:rsid w:val="00710454"/>
    <w:rsid w:val="007107C7"/>
    <w:rsid w:val="00710912"/>
    <w:rsid w:val="00710B70"/>
    <w:rsid w:val="00710C03"/>
    <w:rsid w:val="00710C44"/>
    <w:rsid w:val="00710C5B"/>
    <w:rsid w:val="00710D14"/>
    <w:rsid w:val="00710E42"/>
    <w:rsid w:val="0071107F"/>
    <w:rsid w:val="007113A1"/>
    <w:rsid w:val="00711998"/>
    <w:rsid w:val="00711AB1"/>
    <w:rsid w:val="00711D3C"/>
    <w:rsid w:val="00711D7D"/>
    <w:rsid w:val="00711E1B"/>
    <w:rsid w:val="0071201D"/>
    <w:rsid w:val="007121CD"/>
    <w:rsid w:val="007124F0"/>
    <w:rsid w:val="007125AF"/>
    <w:rsid w:val="00712629"/>
    <w:rsid w:val="0071270C"/>
    <w:rsid w:val="007129C8"/>
    <w:rsid w:val="00712B72"/>
    <w:rsid w:val="00712E5E"/>
    <w:rsid w:val="0071335C"/>
    <w:rsid w:val="0071336E"/>
    <w:rsid w:val="00713413"/>
    <w:rsid w:val="00713AAF"/>
    <w:rsid w:val="00713E43"/>
    <w:rsid w:val="00713F85"/>
    <w:rsid w:val="00713FDE"/>
    <w:rsid w:val="0071405A"/>
    <w:rsid w:val="007142A9"/>
    <w:rsid w:val="0071442F"/>
    <w:rsid w:val="0071443D"/>
    <w:rsid w:val="00714458"/>
    <w:rsid w:val="007145C8"/>
    <w:rsid w:val="0071464E"/>
    <w:rsid w:val="007146C7"/>
    <w:rsid w:val="0071490B"/>
    <w:rsid w:val="00714DA3"/>
    <w:rsid w:val="00714E84"/>
    <w:rsid w:val="007150D2"/>
    <w:rsid w:val="007151B5"/>
    <w:rsid w:val="00715315"/>
    <w:rsid w:val="00715323"/>
    <w:rsid w:val="00715A75"/>
    <w:rsid w:val="00715ACA"/>
    <w:rsid w:val="00715C27"/>
    <w:rsid w:val="00715D3F"/>
    <w:rsid w:val="00715D83"/>
    <w:rsid w:val="00716085"/>
    <w:rsid w:val="00716150"/>
    <w:rsid w:val="00716448"/>
    <w:rsid w:val="007164F6"/>
    <w:rsid w:val="007167A4"/>
    <w:rsid w:val="0071685B"/>
    <w:rsid w:val="007168A7"/>
    <w:rsid w:val="00716D0C"/>
    <w:rsid w:val="00716D80"/>
    <w:rsid w:val="00716E3A"/>
    <w:rsid w:val="00716EAA"/>
    <w:rsid w:val="007171D6"/>
    <w:rsid w:val="007171DD"/>
    <w:rsid w:val="0071748B"/>
    <w:rsid w:val="007177F0"/>
    <w:rsid w:val="00717D0C"/>
    <w:rsid w:val="00717EE1"/>
    <w:rsid w:val="00717FCC"/>
    <w:rsid w:val="007202E8"/>
    <w:rsid w:val="007202FC"/>
    <w:rsid w:val="00720329"/>
    <w:rsid w:val="00720415"/>
    <w:rsid w:val="0072050F"/>
    <w:rsid w:val="0072062C"/>
    <w:rsid w:val="007206D5"/>
    <w:rsid w:val="00720A00"/>
    <w:rsid w:val="00720D28"/>
    <w:rsid w:val="00720F3E"/>
    <w:rsid w:val="00721094"/>
    <w:rsid w:val="00721200"/>
    <w:rsid w:val="00721378"/>
    <w:rsid w:val="007213BE"/>
    <w:rsid w:val="007215E5"/>
    <w:rsid w:val="00721942"/>
    <w:rsid w:val="00721AE1"/>
    <w:rsid w:val="00721C3B"/>
    <w:rsid w:val="0072274E"/>
    <w:rsid w:val="00722867"/>
    <w:rsid w:val="00722E7B"/>
    <w:rsid w:val="007231EA"/>
    <w:rsid w:val="007232BC"/>
    <w:rsid w:val="0072333D"/>
    <w:rsid w:val="0072334C"/>
    <w:rsid w:val="00723429"/>
    <w:rsid w:val="007236FA"/>
    <w:rsid w:val="00723B9E"/>
    <w:rsid w:val="00723F50"/>
    <w:rsid w:val="00724156"/>
    <w:rsid w:val="007241E8"/>
    <w:rsid w:val="007245D0"/>
    <w:rsid w:val="00724639"/>
    <w:rsid w:val="00724798"/>
    <w:rsid w:val="00724884"/>
    <w:rsid w:val="00724B08"/>
    <w:rsid w:val="0072512F"/>
    <w:rsid w:val="00725260"/>
    <w:rsid w:val="007252EA"/>
    <w:rsid w:val="00725438"/>
    <w:rsid w:val="00726158"/>
    <w:rsid w:val="0072627E"/>
    <w:rsid w:val="007264CC"/>
    <w:rsid w:val="007266CF"/>
    <w:rsid w:val="00726A9F"/>
    <w:rsid w:val="00726E95"/>
    <w:rsid w:val="00726EFD"/>
    <w:rsid w:val="00727509"/>
    <w:rsid w:val="00727536"/>
    <w:rsid w:val="007276DA"/>
    <w:rsid w:val="00727747"/>
    <w:rsid w:val="00727C56"/>
    <w:rsid w:val="00727E3B"/>
    <w:rsid w:val="00730148"/>
    <w:rsid w:val="00730406"/>
    <w:rsid w:val="007304EA"/>
    <w:rsid w:val="007305CC"/>
    <w:rsid w:val="007306DA"/>
    <w:rsid w:val="00730A7E"/>
    <w:rsid w:val="00730B7B"/>
    <w:rsid w:val="007310C7"/>
    <w:rsid w:val="007311BA"/>
    <w:rsid w:val="007311E4"/>
    <w:rsid w:val="00731411"/>
    <w:rsid w:val="00731A62"/>
    <w:rsid w:val="00731B7E"/>
    <w:rsid w:val="00731FA9"/>
    <w:rsid w:val="0073226F"/>
    <w:rsid w:val="007325BB"/>
    <w:rsid w:val="0073282F"/>
    <w:rsid w:val="00732930"/>
    <w:rsid w:val="00732A71"/>
    <w:rsid w:val="00732F3D"/>
    <w:rsid w:val="0073335E"/>
    <w:rsid w:val="0073347A"/>
    <w:rsid w:val="007334E4"/>
    <w:rsid w:val="00733572"/>
    <w:rsid w:val="007338DA"/>
    <w:rsid w:val="00733931"/>
    <w:rsid w:val="00733E02"/>
    <w:rsid w:val="00733EFA"/>
    <w:rsid w:val="00734128"/>
    <w:rsid w:val="00734378"/>
    <w:rsid w:val="0073495D"/>
    <w:rsid w:val="00734AD3"/>
    <w:rsid w:val="00734F45"/>
    <w:rsid w:val="007352FE"/>
    <w:rsid w:val="0073531F"/>
    <w:rsid w:val="00735898"/>
    <w:rsid w:val="00735B18"/>
    <w:rsid w:val="00735CBA"/>
    <w:rsid w:val="00735CD3"/>
    <w:rsid w:val="00735DF2"/>
    <w:rsid w:val="00736041"/>
    <w:rsid w:val="00736193"/>
    <w:rsid w:val="00736283"/>
    <w:rsid w:val="00736A0A"/>
    <w:rsid w:val="00736AE8"/>
    <w:rsid w:val="00736D1C"/>
    <w:rsid w:val="007375E0"/>
    <w:rsid w:val="00737642"/>
    <w:rsid w:val="007377CC"/>
    <w:rsid w:val="007379E0"/>
    <w:rsid w:val="00737BFB"/>
    <w:rsid w:val="00737D29"/>
    <w:rsid w:val="00740022"/>
    <w:rsid w:val="007400F6"/>
    <w:rsid w:val="0074019E"/>
    <w:rsid w:val="007403FF"/>
    <w:rsid w:val="007409E8"/>
    <w:rsid w:val="00740A15"/>
    <w:rsid w:val="00740FE8"/>
    <w:rsid w:val="007412C2"/>
    <w:rsid w:val="00741488"/>
    <w:rsid w:val="007416FF"/>
    <w:rsid w:val="00741766"/>
    <w:rsid w:val="00741E38"/>
    <w:rsid w:val="00741F8A"/>
    <w:rsid w:val="0074204C"/>
    <w:rsid w:val="00742241"/>
    <w:rsid w:val="00742F8A"/>
    <w:rsid w:val="0074314F"/>
    <w:rsid w:val="0074319F"/>
    <w:rsid w:val="007431D7"/>
    <w:rsid w:val="007433D7"/>
    <w:rsid w:val="0074375D"/>
    <w:rsid w:val="0074386C"/>
    <w:rsid w:val="00743B3D"/>
    <w:rsid w:val="00743CA4"/>
    <w:rsid w:val="00743D60"/>
    <w:rsid w:val="00743DDB"/>
    <w:rsid w:val="00743F1E"/>
    <w:rsid w:val="007442DC"/>
    <w:rsid w:val="0074496A"/>
    <w:rsid w:val="00744CDF"/>
    <w:rsid w:val="0074523F"/>
    <w:rsid w:val="0074542B"/>
    <w:rsid w:val="00745575"/>
    <w:rsid w:val="00745909"/>
    <w:rsid w:val="00745BC0"/>
    <w:rsid w:val="00745C55"/>
    <w:rsid w:val="00745DC3"/>
    <w:rsid w:val="00745E90"/>
    <w:rsid w:val="007462B4"/>
    <w:rsid w:val="00746333"/>
    <w:rsid w:val="00746440"/>
    <w:rsid w:val="00746497"/>
    <w:rsid w:val="007464C8"/>
    <w:rsid w:val="00746B1F"/>
    <w:rsid w:val="00746BA7"/>
    <w:rsid w:val="00746BCB"/>
    <w:rsid w:val="00747599"/>
    <w:rsid w:val="007478DE"/>
    <w:rsid w:val="00747CF9"/>
    <w:rsid w:val="00747D3D"/>
    <w:rsid w:val="00747DCD"/>
    <w:rsid w:val="00747F0C"/>
    <w:rsid w:val="0075049C"/>
    <w:rsid w:val="0075058D"/>
    <w:rsid w:val="00750ED0"/>
    <w:rsid w:val="00751242"/>
    <w:rsid w:val="00751533"/>
    <w:rsid w:val="007519A3"/>
    <w:rsid w:val="00751ADD"/>
    <w:rsid w:val="00751B22"/>
    <w:rsid w:val="00751DCE"/>
    <w:rsid w:val="00751E00"/>
    <w:rsid w:val="0075204E"/>
    <w:rsid w:val="007520A2"/>
    <w:rsid w:val="007525D0"/>
    <w:rsid w:val="007527CA"/>
    <w:rsid w:val="007527DF"/>
    <w:rsid w:val="007529E9"/>
    <w:rsid w:val="00752ED0"/>
    <w:rsid w:val="00752FEC"/>
    <w:rsid w:val="00753120"/>
    <w:rsid w:val="00753465"/>
    <w:rsid w:val="007538ED"/>
    <w:rsid w:val="00754281"/>
    <w:rsid w:val="007542FD"/>
    <w:rsid w:val="0075446F"/>
    <w:rsid w:val="00754511"/>
    <w:rsid w:val="007546BD"/>
    <w:rsid w:val="007547A0"/>
    <w:rsid w:val="007549EB"/>
    <w:rsid w:val="007549F0"/>
    <w:rsid w:val="00754BDE"/>
    <w:rsid w:val="007552BE"/>
    <w:rsid w:val="0075560B"/>
    <w:rsid w:val="0075566F"/>
    <w:rsid w:val="0075578D"/>
    <w:rsid w:val="00755BD0"/>
    <w:rsid w:val="00756018"/>
    <w:rsid w:val="00756084"/>
    <w:rsid w:val="0075619E"/>
    <w:rsid w:val="00756237"/>
    <w:rsid w:val="0075627F"/>
    <w:rsid w:val="00756352"/>
    <w:rsid w:val="0075692C"/>
    <w:rsid w:val="00756D6E"/>
    <w:rsid w:val="00756E94"/>
    <w:rsid w:val="00757004"/>
    <w:rsid w:val="007572AE"/>
    <w:rsid w:val="007575F6"/>
    <w:rsid w:val="00757788"/>
    <w:rsid w:val="00757D47"/>
    <w:rsid w:val="00757F21"/>
    <w:rsid w:val="00757FC7"/>
    <w:rsid w:val="00760234"/>
    <w:rsid w:val="00760550"/>
    <w:rsid w:val="007605F6"/>
    <w:rsid w:val="00760CC5"/>
    <w:rsid w:val="00760CF5"/>
    <w:rsid w:val="00760DCB"/>
    <w:rsid w:val="0076109A"/>
    <w:rsid w:val="007613EF"/>
    <w:rsid w:val="00761553"/>
    <w:rsid w:val="00761D7B"/>
    <w:rsid w:val="00761DA8"/>
    <w:rsid w:val="00761EDB"/>
    <w:rsid w:val="00761F41"/>
    <w:rsid w:val="0076200C"/>
    <w:rsid w:val="00762046"/>
    <w:rsid w:val="00762187"/>
    <w:rsid w:val="0076228F"/>
    <w:rsid w:val="00762431"/>
    <w:rsid w:val="007627EE"/>
    <w:rsid w:val="00762B7B"/>
    <w:rsid w:val="00762CC4"/>
    <w:rsid w:val="007630EE"/>
    <w:rsid w:val="007635B4"/>
    <w:rsid w:val="00763BC5"/>
    <w:rsid w:val="00763E06"/>
    <w:rsid w:val="00763F94"/>
    <w:rsid w:val="007646E6"/>
    <w:rsid w:val="00764894"/>
    <w:rsid w:val="00764919"/>
    <w:rsid w:val="0076493E"/>
    <w:rsid w:val="00764AF1"/>
    <w:rsid w:val="00764C3D"/>
    <w:rsid w:val="00764DD0"/>
    <w:rsid w:val="00765135"/>
    <w:rsid w:val="007651FA"/>
    <w:rsid w:val="0076526E"/>
    <w:rsid w:val="007652C1"/>
    <w:rsid w:val="00765316"/>
    <w:rsid w:val="00765414"/>
    <w:rsid w:val="0076558B"/>
    <w:rsid w:val="00765702"/>
    <w:rsid w:val="00765D2D"/>
    <w:rsid w:val="00765E2B"/>
    <w:rsid w:val="00765E51"/>
    <w:rsid w:val="00765FBC"/>
    <w:rsid w:val="00765FF9"/>
    <w:rsid w:val="0076619D"/>
    <w:rsid w:val="007662C4"/>
    <w:rsid w:val="0076686F"/>
    <w:rsid w:val="00766A9B"/>
    <w:rsid w:val="00766C18"/>
    <w:rsid w:val="00766D14"/>
    <w:rsid w:val="00767133"/>
    <w:rsid w:val="007674FF"/>
    <w:rsid w:val="0076754A"/>
    <w:rsid w:val="0076756A"/>
    <w:rsid w:val="007675B5"/>
    <w:rsid w:val="00767A5D"/>
    <w:rsid w:val="00767B96"/>
    <w:rsid w:val="007700B5"/>
    <w:rsid w:val="00770689"/>
    <w:rsid w:val="00770889"/>
    <w:rsid w:val="00770A6B"/>
    <w:rsid w:val="00770B1E"/>
    <w:rsid w:val="00770CCC"/>
    <w:rsid w:val="007710B0"/>
    <w:rsid w:val="007712C5"/>
    <w:rsid w:val="00771357"/>
    <w:rsid w:val="007713D8"/>
    <w:rsid w:val="007717EA"/>
    <w:rsid w:val="00772075"/>
    <w:rsid w:val="007723EC"/>
    <w:rsid w:val="00772718"/>
    <w:rsid w:val="00772AF1"/>
    <w:rsid w:val="00772C8D"/>
    <w:rsid w:val="00772F1F"/>
    <w:rsid w:val="00772FEE"/>
    <w:rsid w:val="0077307D"/>
    <w:rsid w:val="0077354C"/>
    <w:rsid w:val="00773553"/>
    <w:rsid w:val="00773745"/>
    <w:rsid w:val="007737DF"/>
    <w:rsid w:val="00773944"/>
    <w:rsid w:val="00773A00"/>
    <w:rsid w:val="00773A59"/>
    <w:rsid w:val="00773BB6"/>
    <w:rsid w:val="00773CE0"/>
    <w:rsid w:val="00773DE9"/>
    <w:rsid w:val="00774075"/>
    <w:rsid w:val="00774454"/>
    <w:rsid w:val="00774B75"/>
    <w:rsid w:val="00774BD8"/>
    <w:rsid w:val="00774C63"/>
    <w:rsid w:val="00774CF2"/>
    <w:rsid w:val="0077504B"/>
    <w:rsid w:val="007751CF"/>
    <w:rsid w:val="007759EA"/>
    <w:rsid w:val="00775D3E"/>
    <w:rsid w:val="00775DA3"/>
    <w:rsid w:val="00775E6F"/>
    <w:rsid w:val="00775F71"/>
    <w:rsid w:val="00776033"/>
    <w:rsid w:val="00776188"/>
    <w:rsid w:val="007763CE"/>
    <w:rsid w:val="0077651A"/>
    <w:rsid w:val="0077651B"/>
    <w:rsid w:val="0077661B"/>
    <w:rsid w:val="00776667"/>
    <w:rsid w:val="007766CC"/>
    <w:rsid w:val="007768F2"/>
    <w:rsid w:val="00776CCC"/>
    <w:rsid w:val="00776FFC"/>
    <w:rsid w:val="007771A6"/>
    <w:rsid w:val="007771CD"/>
    <w:rsid w:val="0077727D"/>
    <w:rsid w:val="007772B7"/>
    <w:rsid w:val="0077730F"/>
    <w:rsid w:val="007775FC"/>
    <w:rsid w:val="00777884"/>
    <w:rsid w:val="007778FB"/>
    <w:rsid w:val="00777922"/>
    <w:rsid w:val="00777935"/>
    <w:rsid w:val="007779FC"/>
    <w:rsid w:val="00777A97"/>
    <w:rsid w:val="00777AC1"/>
    <w:rsid w:val="00777AC7"/>
    <w:rsid w:val="00777B4A"/>
    <w:rsid w:val="00777BF7"/>
    <w:rsid w:val="00777DD7"/>
    <w:rsid w:val="00777FFB"/>
    <w:rsid w:val="00780235"/>
    <w:rsid w:val="00780330"/>
    <w:rsid w:val="00780399"/>
    <w:rsid w:val="007803AF"/>
    <w:rsid w:val="007804B5"/>
    <w:rsid w:val="0078068E"/>
    <w:rsid w:val="00780781"/>
    <w:rsid w:val="007808EF"/>
    <w:rsid w:val="00780B81"/>
    <w:rsid w:val="00780D7A"/>
    <w:rsid w:val="00780EE1"/>
    <w:rsid w:val="00781320"/>
    <w:rsid w:val="00781469"/>
    <w:rsid w:val="007815FC"/>
    <w:rsid w:val="00781811"/>
    <w:rsid w:val="00781AC7"/>
    <w:rsid w:val="0078206A"/>
    <w:rsid w:val="007820BC"/>
    <w:rsid w:val="00782AC7"/>
    <w:rsid w:val="00782BA6"/>
    <w:rsid w:val="00782C91"/>
    <w:rsid w:val="00782DCB"/>
    <w:rsid w:val="0078305E"/>
    <w:rsid w:val="0078354E"/>
    <w:rsid w:val="00783794"/>
    <w:rsid w:val="0078393C"/>
    <w:rsid w:val="0078394C"/>
    <w:rsid w:val="007839DD"/>
    <w:rsid w:val="00783A32"/>
    <w:rsid w:val="00783E2B"/>
    <w:rsid w:val="00784199"/>
    <w:rsid w:val="00784202"/>
    <w:rsid w:val="00784BCE"/>
    <w:rsid w:val="00784E6A"/>
    <w:rsid w:val="00785246"/>
    <w:rsid w:val="00785444"/>
    <w:rsid w:val="007854CF"/>
    <w:rsid w:val="00785506"/>
    <w:rsid w:val="00785830"/>
    <w:rsid w:val="00785897"/>
    <w:rsid w:val="00785943"/>
    <w:rsid w:val="00785E61"/>
    <w:rsid w:val="00785EC5"/>
    <w:rsid w:val="00786299"/>
    <w:rsid w:val="00786460"/>
    <w:rsid w:val="00786844"/>
    <w:rsid w:val="007869A0"/>
    <w:rsid w:val="00786A99"/>
    <w:rsid w:val="00786D20"/>
    <w:rsid w:val="00787112"/>
    <w:rsid w:val="0078719B"/>
    <w:rsid w:val="007873CC"/>
    <w:rsid w:val="007879E3"/>
    <w:rsid w:val="00787B21"/>
    <w:rsid w:val="00787E63"/>
    <w:rsid w:val="00790231"/>
    <w:rsid w:val="0079031F"/>
    <w:rsid w:val="0079046D"/>
    <w:rsid w:val="007904F7"/>
    <w:rsid w:val="00790512"/>
    <w:rsid w:val="00790AF5"/>
    <w:rsid w:val="00790C1E"/>
    <w:rsid w:val="00790CC2"/>
    <w:rsid w:val="00790CCD"/>
    <w:rsid w:val="00790CE6"/>
    <w:rsid w:val="00790CEA"/>
    <w:rsid w:val="00790D27"/>
    <w:rsid w:val="007910E6"/>
    <w:rsid w:val="0079112B"/>
    <w:rsid w:val="007913D9"/>
    <w:rsid w:val="00791454"/>
    <w:rsid w:val="0079167F"/>
    <w:rsid w:val="007917CA"/>
    <w:rsid w:val="00791D06"/>
    <w:rsid w:val="007921DD"/>
    <w:rsid w:val="00792502"/>
    <w:rsid w:val="0079270E"/>
    <w:rsid w:val="00792AAE"/>
    <w:rsid w:val="00792B78"/>
    <w:rsid w:val="00792CA5"/>
    <w:rsid w:val="00793170"/>
    <w:rsid w:val="00793258"/>
    <w:rsid w:val="00793528"/>
    <w:rsid w:val="007935C9"/>
    <w:rsid w:val="007935E6"/>
    <w:rsid w:val="007936E1"/>
    <w:rsid w:val="00793A54"/>
    <w:rsid w:val="00793CD9"/>
    <w:rsid w:val="00793DFB"/>
    <w:rsid w:val="00793F02"/>
    <w:rsid w:val="0079401B"/>
    <w:rsid w:val="00794171"/>
    <w:rsid w:val="00794474"/>
    <w:rsid w:val="007946D5"/>
    <w:rsid w:val="00794814"/>
    <w:rsid w:val="0079495D"/>
    <w:rsid w:val="00794A5A"/>
    <w:rsid w:val="00794CF8"/>
    <w:rsid w:val="00794E42"/>
    <w:rsid w:val="00794F1F"/>
    <w:rsid w:val="007953EC"/>
    <w:rsid w:val="007953FC"/>
    <w:rsid w:val="00795892"/>
    <w:rsid w:val="00795942"/>
    <w:rsid w:val="00795C51"/>
    <w:rsid w:val="00795D2B"/>
    <w:rsid w:val="00795EDE"/>
    <w:rsid w:val="007961CD"/>
    <w:rsid w:val="007962CF"/>
    <w:rsid w:val="007969AE"/>
    <w:rsid w:val="00796AE8"/>
    <w:rsid w:val="00796B1C"/>
    <w:rsid w:val="00796C8B"/>
    <w:rsid w:val="00796D03"/>
    <w:rsid w:val="00796DB1"/>
    <w:rsid w:val="007970AD"/>
    <w:rsid w:val="007972D4"/>
    <w:rsid w:val="007972FB"/>
    <w:rsid w:val="007977EA"/>
    <w:rsid w:val="00797A1A"/>
    <w:rsid w:val="00797C6D"/>
    <w:rsid w:val="00797CD7"/>
    <w:rsid w:val="00797F9D"/>
    <w:rsid w:val="007A03B7"/>
    <w:rsid w:val="007A059A"/>
    <w:rsid w:val="007A062D"/>
    <w:rsid w:val="007A063E"/>
    <w:rsid w:val="007A0970"/>
    <w:rsid w:val="007A09B7"/>
    <w:rsid w:val="007A0E7E"/>
    <w:rsid w:val="007A0EFE"/>
    <w:rsid w:val="007A0EFF"/>
    <w:rsid w:val="007A1213"/>
    <w:rsid w:val="007A1404"/>
    <w:rsid w:val="007A1470"/>
    <w:rsid w:val="007A1663"/>
    <w:rsid w:val="007A16FD"/>
    <w:rsid w:val="007A1C64"/>
    <w:rsid w:val="007A1CB2"/>
    <w:rsid w:val="007A1EA9"/>
    <w:rsid w:val="007A22F1"/>
    <w:rsid w:val="007A2610"/>
    <w:rsid w:val="007A26A1"/>
    <w:rsid w:val="007A2A00"/>
    <w:rsid w:val="007A2B7E"/>
    <w:rsid w:val="007A2BFF"/>
    <w:rsid w:val="007A2C56"/>
    <w:rsid w:val="007A2E43"/>
    <w:rsid w:val="007A2FA0"/>
    <w:rsid w:val="007A313B"/>
    <w:rsid w:val="007A3724"/>
    <w:rsid w:val="007A3CA3"/>
    <w:rsid w:val="007A4216"/>
    <w:rsid w:val="007A4383"/>
    <w:rsid w:val="007A43BA"/>
    <w:rsid w:val="007A447F"/>
    <w:rsid w:val="007A44EE"/>
    <w:rsid w:val="007A4506"/>
    <w:rsid w:val="007A488E"/>
    <w:rsid w:val="007A4A13"/>
    <w:rsid w:val="007A4F9D"/>
    <w:rsid w:val="007A5350"/>
    <w:rsid w:val="007A5908"/>
    <w:rsid w:val="007A5B68"/>
    <w:rsid w:val="007A6199"/>
    <w:rsid w:val="007A6308"/>
    <w:rsid w:val="007A6390"/>
    <w:rsid w:val="007A6D83"/>
    <w:rsid w:val="007A7240"/>
    <w:rsid w:val="007A7916"/>
    <w:rsid w:val="007B0192"/>
    <w:rsid w:val="007B04C3"/>
    <w:rsid w:val="007B0541"/>
    <w:rsid w:val="007B0CF2"/>
    <w:rsid w:val="007B0D83"/>
    <w:rsid w:val="007B0E5D"/>
    <w:rsid w:val="007B0ED2"/>
    <w:rsid w:val="007B102F"/>
    <w:rsid w:val="007B110B"/>
    <w:rsid w:val="007B147B"/>
    <w:rsid w:val="007B1B4D"/>
    <w:rsid w:val="007B1E16"/>
    <w:rsid w:val="007B20FC"/>
    <w:rsid w:val="007B217A"/>
    <w:rsid w:val="007B21D4"/>
    <w:rsid w:val="007B2202"/>
    <w:rsid w:val="007B22A1"/>
    <w:rsid w:val="007B2994"/>
    <w:rsid w:val="007B2AF0"/>
    <w:rsid w:val="007B2B0A"/>
    <w:rsid w:val="007B2D63"/>
    <w:rsid w:val="007B311A"/>
    <w:rsid w:val="007B323A"/>
    <w:rsid w:val="007B33EB"/>
    <w:rsid w:val="007B37AA"/>
    <w:rsid w:val="007B399D"/>
    <w:rsid w:val="007B3F7A"/>
    <w:rsid w:val="007B4284"/>
    <w:rsid w:val="007B45C8"/>
    <w:rsid w:val="007B47E2"/>
    <w:rsid w:val="007B4A0E"/>
    <w:rsid w:val="007B4E85"/>
    <w:rsid w:val="007B53E7"/>
    <w:rsid w:val="007B5477"/>
    <w:rsid w:val="007B55AD"/>
    <w:rsid w:val="007B569C"/>
    <w:rsid w:val="007B58E0"/>
    <w:rsid w:val="007B5A07"/>
    <w:rsid w:val="007B6028"/>
    <w:rsid w:val="007B61C9"/>
    <w:rsid w:val="007B6DC1"/>
    <w:rsid w:val="007B7307"/>
    <w:rsid w:val="007B755C"/>
    <w:rsid w:val="007B7665"/>
    <w:rsid w:val="007B7783"/>
    <w:rsid w:val="007B77C3"/>
    <w:rsid w:val="007B7812"/>
    <w:rsid w:val="007B798D"/>
    <w:rsid w:val="007B7AAA"/>
    <w:rsid w:val="007B7AF5"/>
    <w:rsid w:val="007B7B7A"/>
    <w:rsid w:val="007B7CF7"/>
    <w:rsid w:val="007B7E79"/>
    <w:rsid w:val="007C00E0"/>
    <w:rsid w:val="007C0346"/>
    <w:rsid w:val="007C03D0"/>
    <w:rsid w:val="007C08C6"/>
    <w:rsid w:val="007C0B30"/>
    <w:rsid w:val="007C0C42"/>
    <w:rsid w:val="007C0CF1"/>
    <w:rsid w:val="007C0E0E"/>
    <w:rsid w:val="007C0F1A"/>
    <w:rsid w:val="007C0FEB"/>
    <w:rsid w:val="007C150C"/>
    <w:rsid w:val="007C1592"/>
    <w:rsid w:val="007C15F8"/>
    <w:rsid w:val="007C18E3"/>
    <w:rsid w:val="007C1974"/>
    <w:rsid w:val="007C1AE8"/>
    <w:rsid w:val="007C1C15"/>
    <w:rsid w:val="007C1C4F"/>
    <w:rsid w:val="007C1C93"/>
    <w:rsid w:val="007C1E03"/>
    <w:rsid w:val="007C1ED7"/>
    <w:rsid w:val="007C1FF4"/>
    <w:rsid w:val="007C2018"/>
    <w:rsid w:val="007C2063"/>
    <w:rsid w:val="007C23B6"/>
    <w:rsid w:val="007C25F0"/>
    <w:rsid w:val="007C280A"/>
    <w:rsid w:val="007C280C"/>
    <w:rsid w:val="007C299E"/>
    <w:rsid w:val="007C2E67"/>
    <w:rsid w:val="007C357E"/>
    <w:rsid w:val="007C35B2"/>
    <w:rsid w:val="007C36B5"/>
    <w:rsid w:val="007C378D"/>
    <w:rsid w:val="007C3AD0"/>
    <w:rsid w:val="007C42E7"/>
    <w:rsid w:val="007C4619"/>
    <w:rsid w:val="007C49FB"/>
    <w:rsid w:val="007C4A97"/>
    <w:rsid w:val="007C4BA6"/>
    <w:rsid w:val="007C4F16"/>
    <w:rsid w:val="007C4F9F"/>
    <w:rsid w:val="007C54AD"/>
    <w:rsid w:val="007C556E"/>
    <w:rsid w:val="007C564C"/>
    <w:rsid w:val="007C5A4C"/>
    <w:rsid w:val="007C5B84"/>
    <w:rsid w:val="007C5BC2"/>
    <w:rsid w:val="007C5E18"/>
    <w:rsid w:val="007C5FD9"/>
    <w:rsid w:val="007C61A8"/>
    <w:rsid w:val="007C6271"/>
    <w:rsid w:val="007C64E0"/>
    <w:rsid w:val="007C66C3"/>
    <w:rsid w:val="007C6855"/>
    <w:rsid w:val="007C6A85"/>
    <w:rsid w:val="007C6BCF"/>
    <w:rsid w:val="007C6E09"/>
    <w:rsid w:val="007C6FD3"/>
    <w:rsid w:val="007C7074"/>
    <w:rsid w:val="007C71B4"/>
    <w:rsid w:val="007C74D5"/>
    <w:rsid w:val="007C7733"/>
    <w:rsid w:val="007C779F"/>
    <w:rsid w:val="007C7918"/>
    <w:rsid w:val="007C7D8A"/>
    <w:rsid w:val="007D0277"/>
    <w:rsid w:val="007D07C5"/>
    <w:rsid w:val="007D0C68"/>
    <w:rsid w:val="007D0D89"/>
    <w:rsid w:val="007D0F98"/>
    <w:rsid w:val="007D13C2"/>
    <w:rsid w:val="007D1758"/>
    <w:rsid w:val="007D18AF"/>
    <w:rsid w:val="007D2593"/>
    <w:rsid w:val="007D2653"/>
    <w:rsid w:val="007D275F"/>
    <w:rsid w:val="007D27AE"/>
    <w:rsid w:val="007D27CD"/>
    <w:rsid w:val="007D2B34"/>
    <w:rsid w:val="007D2DDE"/>
    <w:rsid w:val="007D2ED4"/>
    <w:rsid w:val="007D31F0"/>
    <w:rsid w:val="007D3225"/>
    <w:rsid w:val="007D330E"/>
    <w:rsid w:val="007D35D9"/>
    <w:rsid w:val="007D37A4"/>
    <w:rsid w:val="007D3A5B"/>
    <w:rsid w:val="007D3DDD"/>
    <w:rsid w:val="007D3EE5"/>
    <w:rsid w:val="007D3FB0"/>
    <w:rsid w:val="007D4070"/>
    <w:rsid w:val="007D41B3"/>
    <w:rsid w:val="007D427E"/>
    <w:rsid w:val="007D4367"/>
    <w:rsid w:val="007D4528"/>
    <w:rsid w:val="007D4AFA"/>
    <w:rsid w:val="007D4CBB"/>
    <w:rsid w:val="007D5465"/>
    <w:rsid w:val="007D5552"/>
    <w:rsid w:val="007D5920"/>
    <w:rsid w:val="007D59C3"/>
    <w:rsid w:val="007D5B2E"/>
    <w:rsid w:val="007D5CE3"/>
    <w:rsid w:val="007D60E0"/>
    <w:rsid w:val="007D6206"/>
    <w:rsid w:val="007D6299"/>
    <w:rsid w:val="007D655C"/>
    <w:rsid w:val="007D6A5D"/>
    <w:rsid w:val="007D6BC8"/>
    <w:rsid w:val="007D6C43"/>
    <w:rsid w:val="007D71E8"/>
    <w:rsid w:val="007D7203"/>
    <w:rsid w:val="007D7375"/>
    <w:rsid w:val="007D738C"/>
    <w:rsid w:val="007D7415"/>
    <w:rsid w:val="007D749F"/>
    <w:rsid w:val="007D7827"/>
    <w:rsid w:val="007E02ED"/>
    <w:rsid w:val="007E034D"/>
    <w:rsid w:val="007E06FF"/>
    <w:rsid w:val="007E08FA"/>
    <w:rsid w:val="007E09E4"/>
    <w:rsid w:val="007E0A16"/>
    <w:rsid w:val="007E0DF3"/>
    <w:rsid w:val="007E0E6C"/>
    <w:rsid w:val="007E0E80"/>
    <w:rsid w:val="007E17A0"/>
    <w:rsid w:val="007E17D7"/>
    <w:rsid w:val="007E1877"/>
    <w:rsid w:val="007E1A33"/>
    <w:rsid w:val="007E1CB5"/>
    <w:rsid w:val="007E207B"/>
    <w:rsid w:val="007E2351"/>
    <w:rsid w:val="007E23DB"/>
    <w:rsid w:val="007E283F"/>
    <w:rsid w:val="007E2889"/>
    <w:rsid w:val="007E2FA4"/>
    <w:rsid w:val="007E335B"/>
    <w:rsid w:val="007E33BB"/>
    <w:rsid w:val="007E34F1"/>
    <w:rsid w:val="007E3AC3"/>
    <w:rsid w:val="007E3B38"/>
    <w:rsid w:val="007E421E"/>
    <w:rsid w:val="007E4767"/>
    <w:rsid w:val="007E47CB"/>
    <w:rsid w:val="007E49B6"/>
    <w:rsid w:val="007E4CA3"/>
    <w:rsid w:val="007E4E87"/>
    <w:rsid w:val="007E5111"/>
    <w:rsid w:val="007E517F"/>
    <w:rsid w:val="007E5290"/>
    <w:rsid w:val="007E55ED"/>
    <w:rsid w:val="007E5610"/>
    <w:rsid w:val="007E569E"/>
    <w:rsid w:val="007E56EB"/>
    <w:rsid w:val="007E585C"/>
    <w:rsid w:val="007E5965"/>
    <w:rsid w:val="007E5D54"/>
    <w:rsid w:val="007E6052"/>
    <w:rsid w:val="007E6100"/>
    <w:rsid w:val="007E6157"/>
    <w:rsid w:val="007E6168"/>
    <w:rsid w:val="007E63BD"/>
    <w:rsid w:val="007E63C5"/>
    <w:rsid w:val="007E6626"/>
    <w:rsid w:val="007E6819"/>
    <w:rsid w:val="007E6831"/>
    <w:rsid w:val="007E6A12"/>
    <w:rsid w:val="007E6AE3"/>
    <w:rsid w:val="007E6F4E"/>
    <w:rsid w:val="007E7173"/>
    <w:rsid w:val="007E7522"/>
    <w:rsid w:val="007E75A2"/>
    <w:rsid w:val="007E769C"/>
    <w:rsid w:val="007E7754"/>
    <w:rsid w:val="007E7755"/>
    <w:rsid w:val="007E7A0B"/>
    <w:rsid w:val="007E7C84"/>
    <w:rsid w:val="007E7C8E"/>
    <w:rsid w:val="007E7E37"/>
    <w:rsid w:val="007F001D"/>
    <w:rsid w:val="007F01CD"/>
    <w:rsid w:val="007F038E"/>
    <w:rsid w:val="007F03AB"/>
    <w:rsid w:val="007F03C2"/>
    <w:rsid w:val="007F044F"/>
    <w:rsid w:val="007F0457"/>
    <w:rsid w:val="007F0709"/>
    <w:rsid w:val="007F07DF"/>
    <w:rsid w:val="007F0AA8"/>
    <w:rsid w:val="007F0C1A"/>
    <w:rsid w:val="007F0C22"/>
    <w:rsid w:val="007F1118"/>
    <w:rsid w:val="007F114D"/>
    <w:rsid w:val="007F119B"/>
    <w:rsid w:val="007F1422"/>
    <w:rsid w:val="007F1520"/>
    <w:rsid w:val="007F1587"/>
    <w:rsid w:val="007F17FF"/>
    <w:rsid w:val="007F1B42"/>
    <w:rsid w:val="007F1ECD"/>
    <w:rsid w:val="007F24DD"/>
    <w:rsid w:val="007F2767"/>
    <w:rsid w:val="007F2C02"/>
    <w:rsid w:val="007F2D41"/>
    <w:rsid w:val="007F2E8C"/>
    <w:rsid w:val="007F307E"/>
    <w:rsid w:val="007F31B8"/>
    <w:rsid w:val="007F31C0"/>
    <w:rsid w:val="007F31DB"/>
    <w:rsid w:val="007F3248"/>
    <w:rsid w:val="007F3596"/>
    <w:rsid w:val="007F362A"/>
    <w:rsid w:val="007F3654"/>
    <w:rsid w:val="007F36BE"/>
    <w:rsid w:val="007F3C69"/>
    <w:rsid w:val="007F3CD5"/>
    <w:rsid w:val="007F3EA3"/>
    <w:rsid w:val="007F3F06"/>
    <w:rsid w:val="007F4096"/>
    <w:rsid w:val="007F44FE"/>
    <w:rsid w:val="007F49C9"/>
    <w:rsid w:val="007F4B6B"/>
    <w:rsid w:val="007F4CDF"/>
    <w:rsid w:val="007F4E4B"/>
    <w:rsid w:val="007F50D9"/>
    <w:rsid w:val="007F5257"/>
    <w:rsid w:val="007F53E5"/>
    <w:rsid w:val="007F547F"/>
    <w:rsid w:val="007F584B"/>
    <w:rsid w:val="007F593B"/>
    <w:rsid w:val="007F6022"/>
    <w:rsid w:val="007F6864"/>
    <w:rsid w:val="007F6910"/>
    <w:rsid w:val="007F6C8B"/>
    <w:rsid w:val="007F6CA6"/>
    <w:rsid w:val="007F6DFC"/>
    <w:rsid w:val="007F7702"/>
    <w:rsid w:val="007F7879"/>
    <w:rsid w:val="007F7974"/>
    <w:rsid w:val="007F79E2"/>
    <w:rsid w:val="008000C2"/>
    <w:rsid w:val="0080014E"/>
    <w:rsid w:val="008004A4"/>
    <w:rsid w:val="008004AA"/>
    <w:rsid w:val="008004E9"/>
    <w:rsid w:val="00800514"/>
    <w:rsid w:val="008006A3"/>
    <w:rsid w:val="008007E2"/>
    <w:rsid w:val="00800A62"/>
    <w:rsid w:val="00800BB2"/>
    <w:rsid w:val="0080105B"/>
    <w:rsid w:val="0080111C"/>
    <w:rsid w:val="00801199"/>
    <w:rsid w:val="008011FC"/>
    <w:rsid w:val="008017ED"/>
    <w:rsid w:val="00801865"/>
    <w:rsid w:val="00801ADD"/>
    <w:rsid w:val="00801C5E"/>
    <w:rsid w:val="00801CAA"/>
    <w:rsid w:val="00801D08"/>
    <w:rsid w:val="00801E4A"/>
    <w:rsid w:val="00801E7D"/>
    <w:rsid w:val="00801FDE"/>
    <w:rsid w:val="0080212C"/>
    <w:rsid w:val="008024B6"/>
    <w:rsid w:val="00802546"/>
    <w:rsid w:val="008025BA"/>
    <w:rsid w:val="00802A9F"/>
    <w:rsid w:val="00802D93"/>
    <w:rsid w:val="0080320B"/>
    <w:rsid w:val="008032C8"/>
    <w:rsid w:val="00803640"/>
    <w:rsid w:val="008039CE"/>
    <w:rsid w:val="00803B22"/>
    <w:rsid w:val="00803C0C"/>
    <w:rsid w:val="00803EBE"/>
    <w:rsid w:val="0080442C"/>
    <w:rsid w:val="008046C6"/>
    <w:rsid w:val="008048EB"/>
    <w:rsid w:val="008049B0"/>
    <w:rsid w:val="00804C9B"/>
    <w:rsid w:val="00804CA1"/>
    <w:rsid w:val="00804D78"/>
    <w:rsid w:val="00804F09"/>
    <w:rsid w:val="0080509E"/>
    <w:rsid w:val="00805DE5"/>
    <w:rsid w:val="00805FD7"/>
    <w:rsid w:val="00806278"/>
    <w:rsid w:val="008066E3"/>
    <w:rsid w:val="0080687F"/>
    <w:rsid w:val="00806A56"/>
    <w:rsid w:val="00806A80"/>
    <w:rsid w:val="00806EA2"/>
    <w:rsid w:val="0080748A"/>
    <w:rsid w:val="00807ACB"/>
    <w:rsid w:val="00807BA2"/>
    <w:rsid w:val="00807E8C"/>
    <w:rsid w:val="00810031"/>
    <w:rsid w:val="0081011C"/>
    <w:rsid w:val="00810248"/>
    <w:rsid w:val="00810689"/>
    <w:rsid w:val="0081085B"/>
    <w:rsid w:val="00810A2B"/>
    <w:rsid w:val="00810A74"/>
    <w:rsid w:val="00810F9B"/>
    <w:rsid w:val="00811008"/>
    <w:rsid w:val="008113DE"/>
    <w:rsid w:val="00811FF3"/>
    <w:rsid w:val="00812267"/>
    <w:rsid w:val="0081241C"/>
    <w:rsid w:val="008125E0"/>
    <w:rsid w:val="00812E7E"/>
    <w:rsid w:val="008131C4"/>
    <w:rsid w:val="008132FD"/>
    <w:rsid w:val="00813ADD"/>
    <w:rsid w:val="00813CF3"/>
    <w:rsid w:val="00814068"/>
    <w:rsid w:val="008145FC"/>
    <w:rsid w:val="00814607"/>
    <w:rsid w:val="00814D34"/>
    <w:rsid w:val="00815381"/>
    <w:rsid w:val="00815973"/>
    <w:rsid w:val="00815B9C"/>
    <w:rsid w:val="00815BCA"/>
    <w:rsid w:val="00815D55"/>
    <w:rsid w:val="00815FC9"/>
    <w:rsid w:val="0081612F"/>
    <w:rsid w:val="008161D5"/>
    <w:rsid w:val="00816517"/>
    <w:rsid w:val="008165F5"/>
    <w:rsid w:val="00816A12"/>
    <w:rsid w:val="00816CB8"/>
    <w:rsid w:val="00816D74"/>
    <w:rsid w:val="00817019"/>
    <w:rsid w:val="0081702B"/>
    <w:rsid w:val="008170C5"/>
    <w:rsid w:val="008171C8"/>
    <w:rsid w:val="00817360"/>
    <w:rsid w:val="00817493"/>
    <w:rsid w:val="008174B2"/>
    <w:rsid w:val="008174E6"/>
    <w:rsid w:val="008176AA"/>
    <w:rsid w:val="008200E4"/>
    <w:rsid w:val="00820185"/>
    <w:rsid w:val="00820213"/>
    <w:rsid w:val="008202A7"/>
    <w:rsid w:val="008209E5"/>
    <w:rsid w:val="00820B67"/>
    <w:rsid w:val="00820EFA"/>
    <w:rsid w:val="00820F6D"/>
    <w:rsid w:val="00820F9D"/>
    <w:rsid w:val="008211C3"/>
    <w:rsid w:val="008216E2"/>
    <w:rsid w:val="00821823"/>
    <w:rsid w:val="008219C1"/>
    <w:rsid w:val="00821EDE"/>
    <w:rsid w:val="00822389"/>
    <w:rsid w:val="0082247A"/>
    <w:rsid w:val="00822601"/>
    <w:rsid w:val="00822818"/>
    <w:rsid w:val="0082289E"/>
    <w:rsid w:val="00822F63"/>
    <w:rsid w:val="008231DE"/>
    <w:rsid w:val="0082352A"/>
    <w:rsid w:val="008237F8"/>
    <w:rsid w:val="008238B4"/>
    <w:rsid w:val="00823A34"/>
    <w:rsid w:val="00823C83"/>
    <w:rsid w:val="00823C9A"/>
    <w:rsid w:val="00823FEF"/>
    <w:rsid w:val="00823FFD"/>
    <w:rsid w:val="00824204"/>
    <w:rsid w:val="008242DB"/>
    <w:rsid w:val="008243EE"/>
    <w:rsid w:val="008247C1"/>
    <w:rsid w:val="00824984"/>
    <w:rsid w:val="008249EB"/>
    <w:rsid w:val="00824B80"/>
    <w:rsid w:val="00824C08"/>
    <w:rsid w:val="00824FD2"/>
    <w:rsid w:val="00825405"/>
    <w:rsid w:val="00825670"/>
    <w:rsid w:val="0082582B"/>
    <w:rsid w:val="00825CFE"/>
    <w:rsid w:val="008260DD"/>
    <w:rsid w:val="0082614E"/>
    <w:rsid w:val="008265C7"/>
    <w:rsid w:val="008266E4"/>
    <w:rsid w:val="008269B9"/>
    <w:rsid w:val="00826ABA"/>
    <w:rsid w:val="00826CD1"/>
    <w:rsid w:val="00826D72"/>
    <w:rsid w:val="00826E3C"/>
    <w:rsid w:val="0082700A"/>
    <w:rsid w:val="008270A3"/>
    <w:rsid w:val="00827206"/>
    <w:rsid w:val="00827545"/>
    <w:rsid w:val="008275D5"/>
    <w:rsid w:val="008276ED"/>
    <w:rsid w:val="00827731"/>
    <w:rsid w:val="00827951"/>
    <w:rsid w:val="00827C81"/>
    <w:rsid w:val="00827FD8"/>
    <w:rsid w:val="008302B2"/>
    <w:rsid w:val="008303D9"/>
    <w:rsid w:val="0083043B"/>
    <w:rsid w:val="00830490"/>
    <w:rsid w:val="008308BE"/>
    <w:rsid w:val="00830B43"/>
    <w:rsid w:val="00830E42"/>
    <w:rsid w:val="0083180B"/>
    <w:rsid w:val="00831A72"/>
    <w:rsid w:val="00831CCF"/>
    <w:rsid w:val="00831DB9"/>
    <w:rsid w:val="00831E08"/>
    <w:rsid w:val="00831E14"/>
    <w:rsid w:val="00832076"/>
    <w:rsid w:val="00832208"/>
    <w:rsid w:val="0083252F"/>
    <w:rsid w:val="00832692"/>
    <w:rsid w:val="00832920"/>
    <w:rsid w:val="008329A0"/>
    <w:rsid w:val="008329CC"/>
    <w:rsid w:val="00833212"/>
    <w:rsid w:val="0083329E"/>
    <w:rsid w:val="00833430"/>
    <w:rsid w:val="00833807"/>
    <w:rsid w:val="0083398A"/>
    <w:rsid w:val="00833E12"/>
    <w:rsid w:val="00833FFE"/>
    <w:rsid w:val="00834569"/>
    <w:rsid w:val="00834824"/>
    <w:rsid w:val="00834A52"/>
    <w:rsid w:val="00834C60"/>
    <w:rsid w:val="00834E7F"/>
    <w:rsid w:val="008350B3"/>
    <w:rsid w:val="0083520C"/>
    <w:rsid w:val="00835224"/>
    <w:rsid w:val="00835544"/>
    <w:rsid w:val="008356C9"/>
    <w:rsid w:val="008356E6"/>
    <w:rsid w:val="008356FB"/>
    <w:rsid w:val="0083631A"/>
    <w:rsid w:val="008363B6"/>
    <w:rsid w:val="0083645C"/>
    <w:rsid w:val="0083679A"/>
    <w:rsid w:val="008367C3"/>
    <w:rsid w:val="008369E9"/>
    <w:rsid w:val="00836ABA"/>
    <w:rsid w:val="0083701C"/>
    <w:rsid w:val="008370A6"/>
    <w:rsid w:val="00837374"/>
    <w:rsid w:val="0083741D"/>
    <w:rsid w:val="00837488"/>
    <w:rsid w:val="008374D8"/>
    <w:rsid w:val="00837AAB"/>
    <w:rsid w:val="00837C27"/>
    <w:rsid w:val="00837FA7"/>
    <w:rsid w:val="00840002"/>
    <w:rsid w:val="00840030"/>
    <w:rsid w:val="0084010B"/>
    <w:rsid w:val="00840281"/>
    <w:rsid w:val="0084061D"/>
    <w:rsid w:val="00840830"/>
    <w:rsid w:val="00840A2B"/>
    <w:rsid w:val="00840A2D"/>
    <w:rsid w:val="00840A9B"/>
    <w:rsid w:val="00840BD7"/>
    <w:rsid w:val="00840E0C"/>
    <w:rsid w:val="00840F11"/>
    <w:rsid w:val="00841060"/>
    <w:rsid w:val="00841068"/>
    <w:rsid w:val="0084133E"/>
    <w:rsid w:val="0084198C"/>
    <w:rsid w:val="00841CCB"/>
    <w:rsid w:val="00841DE1"/>
    <w:rsid w:val="00841E87"/>
    <w:rsid w:val="0084225D"/>
    <w:rsid w:val="008422EE"/>
    <w:rsid w:val="008426C4"/>
    <w:rsid w:val="0084295E"/>
    <w:rsid w:val="00842BD4"/>
    <w:rsid w:val="00842C42"/>
    <w:rsid w:val="00842CB3"/>
    <w:rsid w:val="00842CD6"/>
    <w:rsid w:val="0084312E"/>
    <w:rsid w:val="00843ABF"/>
    <w:rsid w:val="00843C6F"/>
    <w:rsid w:val="008447EB"/>
    <w:rsid w:val="00844B8A"/>
    <w:rsid w:val="00844E32"/>
    <w:rsid w:val="00844F1C"/>
    <w:rsid w:val="00844FEC"/>
    <w:rsid w:val="008454DC"/>
    <w:rsid w:val="0084562F"/>
    <w:rsid w:val="0084581E"/>
    <w:rsid w:val="00845BE0"/>
    <w:rsid w:val="00845CF4"/>
    <w:rsid w:val="00845DE1"/>
    <w:rsid w:val="00845EDF"/>
    <w:rsid w:val="00845F11"/>
    <w:rsid w:val="00845F3D"/>
    <w:rsid w:val="00846719"/>
    <w:rsid w:val="008474EA"/>
    <w:rsid w:val="0084797B"/>
    <w:rsid w:val="00847AB8"/>
    <w:rsid w:val="00847E12"/>
    <w:rsid w:val="0085041F"/>
    <w:rsid w:val="00850BBE"/>
    <w:rsid w:val="00850E9B"/>
    <w:rsid w:val="00850F72"/>
    <w:rsid w:val="00851092"/>
    <w:rsid w:val="008511F1"/>
    <w:rsid w:val="0085124B"/>
    <w:rsid w:val="008513F3"/>
    <w:rsid w:val="00851500"/>
    <w:rsid w:val="0085176C"/>
    <w:rsid w:val="00851774"/>
    <w:rsid w:val="00851A20"/>
    <w:rsid w:val="00851BA9"/>
    <w:rsid w:val="00851CD0"/>
    <w:rsid w:val="00851F1C"/>
    <w:rsid w:val="00852121"/>
    <w:rsid w:val="0085224D"/>
    <w:rsid w:val="00852316"/>
    <w:rsid w:val="0085238F"/>
    <w:rsid w:val="00852CD3"/>
    <w:rsid w:val="00852D19"/>
    <w:rsid w:val="00852DC3"/>
    <w:rsid w:val="0085342E"/>
    <w:rsid w:val="00853A86"/>
    <w:rsid w:val="00853FEB"/>
    <w:rsid w:val="008541DD"/>
    <w:rsid w:val="00854241"/>
    <w:rsid w:val="008543A4"/>
    <w:rsid w:val="0085440E"/>
    <w:rsid w:val="0085457D"/>
    <w:rsid w:val="0085498A"/>
    <w:rsid w:val="00854A06"/>
    <w:rsid w:val="00854D23"/>
    <w:rsid w:val="00854DAC"/>
    <w:rsid w:val="00854E21"/>
    <w:rsid w:val="00854EA4"/>
    <w:rsid w:val="00855005"/>
    <w:rsid w:val="00855125"/>
    <w:rsid w:val="008551A9"/>
    <w:rsid w:val="0085562E"/>
    <w:rsid w:val="0085568F"/>
    <w:rsid w:val="0085592F"/>
    <w:rsid w:val="00855B45"/>
    <w:rsid w:val="00855BEE"/>
    <w:rsid w:val="00856107"/>
    <w:rsid w:val="00856415"/>
    <w:rsid w:val="0085667E"/>
    <w:rsid w:val="00856ACC"/>
    <w:rsid w:val="00856ADA"/>
    <w:rsid w:val="00856CA6"/>
    <w:rsid w:val="00856DC7"/>
    <w:rsid w:val="00856FBE"/>
    <w:rsid w:val="008570A7"/>
    <w:rsid w:val="0085739E"/>
    <w:rsid w:val="008574A2"/>
    <w:rsid w:val="00857B19"/>
    <w:rsid w:val="00857CE3"/>
    <w:rsid w:val="00857D43"/>
    <w:rsid w:val="00857D8D"/>
    <w:rsid w:val="00857E34"/>
    <w:rsid w:val="008600F0"/>
    <w:rsid w:val="008602E6"/>
    <w:rsid w:val="008605DA"/>
    <w:rsid w:val="00860996"/>
    <w:rsid w:val="00860B2F"/>
    <w:rsid w:val="00860DDD"/>
    <w:rsid w:val="00860F7A"/>
    <w:rsid w:val="00860F7F"/>
    <w:rsid w:val="00860F98"/>
    <w:rsid w:val="008611B1"/>
    <w:rsid w:val="00861349"/>
    <w:rsid w:val="00861415"/>
    <w:rsid w:val="00861431"/>
    <w:rsid w:val="0086172F"/>
    <w:rsid w:val="00861A26"/>
    <w:rsid w:val="008626C0"/>
    <w:rsid w:val="008627D5"/>
    <w:rsid w:val="00862937"/>
    <w:rsid w:val="00862AA7"/>
    <w:rsid w:val="00862C6A"/>
    <w:rsid w:val="00862D31"/>
    <w:rsid w:val="00862FC6"/>
    <w:rsid w:val="0086326F"/>
    <w:rsid w:val="008637FD"/>
    <w:rsid w:val="0086389F"/>
    <w:rsid w:val="00863970"/>
    <w:rsid w:val="00863AB1"/>
    <w:rsid w:val="00863F6C"/>
    <w:rsid w:val="00863F6E"/>
    <w:rsid w:val="00864097"/>
    <w:rsid w:val="008640AC"/>
    <w:rsid w:val="00864151"/>
    <w:rsid w:val="008642C2"/>
    <w:rsid w:val="00864399"/>
    <w:rsid w:val="0086447E"/>
    <w:rsid w:val="00864584"/>
    <w:rsid w:val="00864853"/>
    <w:rsid w:val="008648A7"/>
    <w:rsid w:val="00864925"/>
    <w:rsid w:val="00864A89"/>
    <w:rsid w:val="00864B4E"/>
    <w:rsid w:val="00864D27"/>
    <w:rsid w:val="00864DD8"/>
    <w:rsid w:val="00864FEB"/>
    <w:rsid w:val="00865025"/>
    <w:rsid w:val="00865065"/>
    <w:rsid w:val="008657BB"/>
    <w:rsid w:val="008659C8"/>
    <w:rsid w:val="00865AE3"/>
    <w:rsid w:val="00865BE2"/>
    <w:rsid w:val="00865E92"/>
    <w:rsid w:val="008661D2"/>
    <w:rsid w:val="008662D5"/>
    <w:rsid w:val="0086639D"/>
    <w:rsid w:val="008663E4"/>
    <w:rsid w:val="00866416"/>
    <w:rsid w:val="00866548"/>
    <w:rsid w:val="00866799"/>
    <w:rsid w:val="0086681D"/>
    <w:rsid w:val="00866AD7"/>
    <w:rsid w:val="00866B96"/>
    <w:rsid w:val="00866C83"/>
    <w:rsid w:val="008672D4"/>
    <w:rsid w:val="00867682"/>
    <w:rsid w:val="008676A4"/>
    <w:rsid w:val="00867763"/>
    <w:rsid w:val="008677C9"/>
    <w:rsid w:val="00867E09"/>
    <w:rsid w:val="0087044D"/>
    <w:rsid w:val="008704B4"/>
    <w:rsid w:val="00870554"/>
    <w:rsid w:val="008707D0"/>
    <w:rsid w:val="008707EF"/>
    <w:rsid w:val="00870BCD"/>
    <w:rsid w:val="00870D78"/>
    <w:rsid w:val="00870E36"/>
    <w:rsid w:val="00870E46"/>
    <w:rsid w:val="00870EB8"/>
    <w:rsid w:val="00871234"/>
    <w:rsid w:val="00871656"/>
    <w:rsid w:val="008716C7"/>
    <w:rsid w:val="008716E7"/>
    <w:rsid w:val="00871D7F"/>
    <w:rsid w:val="00871EE7"/>
    <w:rsid w:val="008721A2"/>
    <w:rsid w:val="0087264A"/>
    <w:rsid w:val="008726D6"/>
    <w:rsid w:val="00872837"/>
    <w:rsid w:val="00872A3F"/>
    <w:rsid w:val="00872BA5"/>
    <w:rsid w:val="00872D51"/>
    <w:rsid w:val="00872EA6"/>
    <w:rsid w:val="00872F41"/>
    <w:rsid w:val="008732E9"/>
    <w:rsid w:val="00873EA4"/>
    <w:rsid w:val="00873EC6"/>
    <w:rsid w:val="00873F90"/>
    <w:rsid w:val="00874334"/>
    <w:rsid w:val="008748D5"/>
    <w:rsid w:val="00875049"/>
    <w:rsid w:val="008752E6"/>
    <w:rsid w:val="0087532D"/>
    <w:rsid w:val="00875438"/>
    <w:rsid w:val="00875576"/>
    <w:rsid w:val="0087575F"/>
    <w:rsid w:val="00875796"/>
    <w:rsid w:val="00875B8A"/>
    <w:rsid w:val="00875C56"/>
    <w:rsid w:val="00875EA4"/>
    <w:rsid w:val="00875ECF"/>
    <w:rsid w:val="00876296"/>
    <w:rsid w:val="00876647"/>
    <w:rsid w:val="0087691E"/>
    <w:rsid w:val="00876A7D"/>
    <w:rsid w:val="00876B00"/>
    <w:rsid w:val="00876E3B"/>
    <w:rsid w:val="00877440"/>
    <w:rsid w:val="0087785B"/>
    <w:rsid w:val="00877C4C"/>
    <w:rsid w:val="00877DEC"/>
    <w:rsid w:val="008800A8"/>
    <w:rsid w:val="00880253"/>
    <w:rsid w:val="00880329"/>
    <w:rsid w:val="00880760"/>
    <w:rsid w:val="00880A8D"/>
    <w:rsid w:val="00880BE1"/>
    <w:rsid w:val="008811AD"/>
    <w:rsid w:val="0088120D"/>
    <w:rsid w:val="00881276"/>
    <w:rsid w:val="00881450"/>
    <w:rsid w:val="00881C2F"/>
    <w:rsid w:val="00881FB8"/>
    <w:rsid w:val="0088261F"/>
    <w:rsid w:val="00882BD0"/>
    <w:rsid w:val="0088303D"/>
    <w:rsid w:val="00883223"/>
    <w:rsid w:val="008832B9"/>
    <w:rsid w:val="00883420"/>
    <w:rsid w:val="0088343F"/>
    <w:rsid w:val="00883549"/>
    <w:rsid w:val="00883560"/>
    <w:rsid w:val="0088370A"/>
    <w:rsid w:val="00883935"/>
    <w:rsid w:val="0088394F"/>
    <w:rsid w:val="00883982"/>
    <w:rsid w:val="00883A9D"/>
    <w:rsid w:val="0088424B"/>
    <w:rsid w:val="008842B7"/>
    <w:rsid w:val="0088432A"/>
    <w:rsid w:val="0088444F"/>
    <w:rsid w:val="00884464"/>
    <w:rsid w:val="00884618"/>
    <w:rsid w:val="00884695"/>
    <w:rsid w:val="008847CA"/>
    <w:rsid w:val="008848C4"/>
    <w:rsid w:val="00884907"/>
    <w:rsid w:val="008849D9"/>
    <w:rsid w:val="00884D62"/>
    <w:rsid w:val="00884E9B"/>
    <w:rsid w:val="00885163"/>
    <w:rsid w:val="008852BC"/>
    <w:rsid w:val="00885452"/>
    <w:rsid w:val="00885674"/>
    <w:rsid w:val="0088574B"/>
    <w:rsid w:val="00886646"/>
    <w:rsid w:val="0088680A"/>
    <w:rsid w:val="00886CB9"/>
    <w:rsid w:val="00886F14"/>
    <w:rsid w:val="00886F93"/>
    <w:rsid w:val="0088730D"/>
    <w:rsid w:val="0088752E"/>
    <w:rsid w:val="00887577"/>
    <w:rsid w:val="00887A3E"/>
    <w:rsid w:val="00887BB9"/>
    <w:rsid w:val="00887D03"/>
    <w:rsid w:val="00887D4E"/>
    <w:rsid w:val="00887E53"/>
    <w:rsid w:val="008900C0"/>
    <w:rsid w:val="00890101"/>
    <w:rsid w:val="00890254"/>
    <w:rsid w:val="0089043E"/>
    <w:rsid w:val="00890B2F"/>
    <w:rsid w:val="00890F94"/>
    <w:rsid w:val="0089172D"/>
    <w:rsid w:val="00891A46"/>
    <w:rsid w:val="00891BBD"/>
    <w:rsid w:val="00891D5A"/>
    <w:rsid w:val="00892357"/>
    <w:rsid w:val="008924C3"/>
    <w:rsid w:val="00892698"/>
    <w:rsid w:val="00892925"/>
    <w:rsid w:val="00892B8F"/>
    <w:rsid w:val="00892D7F"/>
    <w:rsid w:val="00892E69"/>
    <w:rsid w:val="00892EFB"/>
    <w:rsid w:val="0089320B"/>
    <w:rsid w:val="00893B3E"/>
    <w:rsid w:val="00893BB2"/>
    <w:rsid w:val="0089404F"/>
    <w:rsid w:val="00894219"/>
    <w:rsid w:val="00894585"/>
    <w:rsid w:val="0089491F"/>
    <w:rsid w:val="00894BB5"/>
    <w:rsid w:val="00894BD5"/>
    <w:rsid w:val="00894C1E"/>
    <w:rsid w:val="00894D0D"/>
    <w:rsid w:val="00894D5D"/>
    <w:rsid w:val="00894FE6"/>
    <w:rsid w:val="00895242"/>
    <w:rsid w:val="00895633"/>
    <w:rsid w:val="008958AA"/>
    <w:rsid w:val="00895BAE"/>
    <w:rsid w:val="00895CF9"/>
    <w:rsid w:val="00895D0F"/>
    <w:rsid w:val="00895D38"/>
    <w:rsid w:val="00895E3A"/>
    <w:rsid w:val="0089622F"/>
    <w:rsid w:val="0089649E"/>
    <w:rsid w:val="008965C1"/>
    <w:rsid w:val="00896631"/>
    <w:rsid w:val="008967B8"/>
    <w:rsid w:val="008969C4"/>
    <w:rsid w:val="00896CD6"/>
    <w:rsid w:val="00896F61"/>
    <w:rsid w:val="00897206"/>
    <w:rsid w:val="008978A6"/>
    <w:rsid w:val="00897D07"/>
    <w:rsid w:val="00897D72"/>
    <w:rsid w:val="008A0652"/>
    <w:rsid w:val="008A06F3"/>
    <w:rsid w:val="008A072A"/>
    <w:rsid w:val="008A0BE9"/>
    <w:rsid w:val="008A0FE8"/>
    <w:rsid w:val="008A1194"/>
    <w:rsid w:val="008A1256"/>
    <w:rsid w:val="008A1553"/>
    <w:rsid w:val="008A171D"/>
    <w:rsid w:val="008A196A"/>
    <w:rsid w:val="008A19E9"/>
    <w:rsid w:val="008A1A6D"/>
    <w:rsid w:val="008A1D10"/>
    <w:rsid w:val="008A22C2"/>
    <w:rsid w:val="008A29A1"/>
    <w:rsid w:val="008A29FE"/>
    <w:rsid w:val="008A2DE8"/>
    <w:rsid w:val="008A2F64"/>
    <w:rsid w:val="008A3789"/>
    <w:rsid w:val="008A3823"/>
    <w:rsid w:val="008A3C63"/>
    <w:rsid w:val="008A40F1"/>
    <w:rsid w:val="008A4126"/>
    <w:rsid w:val="008A41A6"/>
    <w:rsid w:val="008A4547"/>
    <w:rsid w:val="008A46A2"/>
    <w:rsid w:val="008A4803"/>
    <w:rsid w:val="008A4856"/>
    <w:rsid w:val="008A4B20"/>
    <w:rsid w:val="008A4BF3"/>
    <w:rsid w:val="008A4E9D"/>
    <w:rsid w:val="008A5687"/>
    <w:rsid w:val="008A57A2"/>
    <w:rsid w:val="008A58AE"/>
    <w:rsid w:val="008A5A4E"/>
    <w:rsid w:val="008A5A88"/>
    <w:rsid w:val="008A5D85"/>
    <w:rsid w:val="008A5F21"/>
    <w:rsid w:val="008A615A"/>
    <w:rsid w:val="008A637A"/>
    <w:rsid w:val="008A6885"/>
    <w:rsid w:val="008A68E0"/>
    <w:rsid w:val="008A6AA5"/>
    <w:rsid w:val="008A6B9B"/>
    <w:rsid w:val="008A6BCB"/>
    <w:rsid w:val="008A6C82"/>
    <w:rsid w:val="008A6CA6"/>
    <w:rsid w:val="008A6E01"/>
    <w:rsid w:val="008A7141"/>
    <w:rsid w:val="008A7754"/>
    <w:rsid w:val="008A781B"/>
    <w:rsid w:val="008A7C4C"/>
    <w:rsid w:val="008B014E"/>
    <w:rsid w:val="008B034B"/>
    <w:rsid w:val="008B0E08"/>
    <w:rsid w:val="008B0E15"/>
    <w:rsid w:val="008B1061"/>
    <w:rsid w:val="008B1133"/>
    <w:rsid w:val="008B12E2"/>
    <w:rsid w:val="008B1446"/>
    <w:rsid w:val="008B149A"/>
    <w:rsid w:val="008B1567"/>
    <w:rsid w:val="008B1894"/>
    <w:rsid w:val="008B1AA2"/>
    <w:rsid w:val="008B1BA6"/>
    <w:rsid w:val="008B1D84"/>
    <w:rsid w:val="008B1FD0"/>
    <w:rsid w:val="008B24F1"/>
    <w:rsid w:val="008B3393"/>
    <w:rsid w:val="008B34ED"/>
    <w:rsid w:val="008B34EF"/>
    <w:rsid w:val="008B3524"/>
    <w:rsid w:val="008B3686"/>
    <w:rsid w:val="008B391C"/>
    <w:rsid w:val="008B3B97"/>
    <w:rsid w:val="008B3BE8"/>
    <w:rsid w:val="008B3E99"/>
    <w:rsid w:val="008B3F56"/>
    <w:rsid w:val="008B3FAD"/>
    <w:rsid w:val="008B4256"/>
    <w:rsid w:val="008B42CB"/>
    <w:rsid w:val="008B463E"/>
    <w:rsid w:val="008B4730"/>
    <w:rsid w:val="008B473F"/>
    <w:rsid w:val="008B4822"/>
    <w:rsid w:val="008B4A0E"/>
    <w:rsid w:val="008B4A78"/>
    <w:rsid w:val="008B4EF5"/>
    <w:rsid w:val="008B525A"/>
    <w:rsid w:val="008B531C"/>
    <w:rsid w:val="008B5330"/>
    <w:rsid w:val="008B542F"/>
    <w:rsid w:val="008B562F"/>
    <w:rsid w:val="008B62CC"/>
    <w:rsid w:val="008B6719"/>
    <w:rsid w:val="008B6790"/>
    <w:rsid w:val="008B6B41"/>
    <w:rsid w:val="008B6BB0"/>
    <w:rsid w:val="008B6F9E"/>
    <w:rsid w:val="008B730C"/>
    <w:rsid w:val="008B7439"/>
    <w:rsid w:val="008B78D2"/>
    <w:rsid w:val="008B7C5A"/>
    <w:rsid w:val="008B7EA4"/>
    <w:rsid w:val="008B7F5A"/>
    <w:rsid w:val="008C051A"/>
    <w:rsid w:val="008C094D"/>
    <w:rsid w:val="008C0B4F"/>
    <w:rsid w:val="008C0C5A"/>
    <w:rsid w:val="008C0FD0"/>
    <w:rsid w:val="008C1001"/>
    <w:rsid w:val="008C12ED"/>
    <w:rsid w:val="008C150F"/>
    <w:rsid w:val="008C15A2"/>
    <w:rsid w:val="008C17C5"/>
    <w:rsid w:val="008C19EF"/>
    <w:rsid w:val="008C20A5"/>
    <w:rsid w:val="008C229C"/>
    <w:rsid w:val="008C22E6"/>
    <w:rsid w:val="008C2377"/>
    <w:rsid w:val="008C2387"/>
    <w:rsid w:val="008C2785"/>
    <w:rsid w:val="008C2D2F"/>
    <w:rsid w:val="008C2FD2"/>
    <w:rsid w:val="008C3413"/>
    <w:rsid w:val="008C34A2"/>
    <w:rsid w:val="008C3514"/>
    <w:rsid w:val="008C35E5"/>
    <w:rsid w:val="008C35F9"/>
    <w:rsid w:val="008C3750"/>
    <w:rsid w:val="008C3A86"/>
    <w:rsid w:val="008C3B17"/>
    <w:rsid w:val="008C3FF4"/>
    <w:rsid w:val="008C4030"/>
    <w:rsid w:val="008C413A"/>
    <w:rsid w:val="008C4156"/>
    <w:rsid w:val="008C4222"/>
    <w:rsid w:val="008C42C9"/>
    <w:rsid w:val="008C432A"/>
    <w:rsid w:val="008C432B"/>
    <w:rsid w:val="008C455E"/>
    <w:rsid w:val="008C4983"/>
    <w:rsid w:val="008C4A04"/>
    <w:rsid w:val="008C4AA8"/>
    <w:rsid w:val="008C4E1E"/>
    <w:rsid w:val="008C5561"/>
    <w:rsid w:val="008C55BA"/>
    <w:rsid w:val="008C562B"/>
    <w:rsid w:val="008C573F"/>
    <w:rsid w:val="008C583C"/>
    <w:rsid w:val="008C5923"/>
    <w:rsid w:val="008C5A09"/>
    <w:rsid w:val="008C5AF5"/>
    <w:rsid w:val="008C5C4F"/>
    <w:rsid w:val="008C5EF4"/>
    <w:rsid w:val="008C634E"/>
    <w:rsid w:val="008C639E"/>
    <w:rsid w:val="008C63E0"/>
    <w:rsid w:val="008C64CD"/>
    <w:rsid w:val="008C65CE"/>
    <w:rsid w:val="008C67AC"/>
    <w:rsid w:val="008C67AE"/>
    <w:rsid w:val="008C6F46"/>
    <w:rsid w:val="008C703E"/>
    <w:rsid w:val="008C7113"/>
    <w:rsid w:val="008C728D"/>
    <w:rsid w:val="008C72D4"/>
    <w:rsid w:val="008C7689"/>
    <w:rsid w:val="008C77AA"/>
    <w:rsid w:val="008C77FD"/>
    <w:rsid w:val="008C78ED"/>
    <w:rsid w:val="008C7B10"/>
    <w:rsid w:val="008C7D92"/>
    <w:rsid w:val="008C7E82"/>
    <w:rsid w:val="008C7F17"/>
    <w:rsid w:val="008D00D3"/>
    <w:rsid w:val="008D0175"/>
    <w:rsid w:val="008D0352"/>
    <w:rsid w:val="008D0679"/>
    <w:rsid w:val="008D071B"/>
    <w:rsid w:val="008D0DB2"/>
    <w:rsid w:val="008D1103"/>
    <w:rsid w:val="008D120F"/>
    <w:rsid w:val="008D1748"/>
    <w:rsid w:val="008D1B33"/>
    <w:rsid w:val="008D20D4"/>
    <w:rsid w:val="008D2237"/>
    <w:rsid w:val="008D2258"/>
    <w:rsid w:val="008D2369"/>
    <w:rsid w:val="008D2473"/>
    <w:rsid w:val="008D247C"/>
    <w:rsid w:val="008D26D1"/>
    <w:rsid w:val="008D2CFA"/>
    <w:rsid w:val="008D34C6"/>
    <w:rsid w:val="008D356C"/>
    <w:rsid w:val="008D3756"/>
    <w:rsid w:val="008D3AB1"/>
    <w:rsid w:val="008D3B06"/>
    <w:rsid w:val="008D3B2E"/>
    <w:rsid w:val="008D3C45"/>
    <w:rsid w:val="008D3F8D"/>
    <w:rsid w:val="008D3FEB"/>
    <w:rsid w:val="008D4362"/>
    <w:rsid w:val="008D456A"/>
    <w:rsid w:val="008D472F"/>
    <w:rsid w:val="008D47CD"/>
    <w:rsid w:val="008D487A"/>
    <w:rsid w:val="008D48B7"/>
    <w:rsid w:val="008D4B70"/>
    <w:rsid w:val="008D512B"/>
    <w:rsid w:val="008D53D4"/>
    <w:rsid w:val="008D5623"/>
    <w:rsid w:val="008D573A"/>
    <w:rsid w:val="008D58D0"/>
    <w:rsid w:val="008D690B"/>
    <w:rsid w:val="008D691F"/>
    <w:rsid w:val="008D6D1F"/>
    <w:rsid w:val="008D7333"/>
    <w:rsid w:val="008D77D7"/>
    <w:rsid w:val="008D7A8E"/>
    <w:rsid w:val="008D7B5E"/>
    <w:rsid w:val="008D7D84"/>
    <w:rsid w:val="008E0106"/>
    <w:rsid w:val="008E04EF"/>
    <w:rsid w:val="008E0565"/>
    <w:rsid w:val="008E0713"/>
    <w:rsid w:val="008E0852"/>
    <w:rsid w:val="008E0F53"/>
    <w:rsid w:val="008E1132"/>
    <w:rsid w:val="008E123A"/>
    <w:rsid w:val="008E134A"/>
    <w:rsid w:val="008E1904"/>
    <w:rsid w:val="008E198B"/>
    <w:rsid w:val="008E1A07"/>
    <w:rsid w:val="008E1A0A"/>
    <w:rsid w:val="008E1ADA"/>
    <w:rsid w:val="008E228A"/>
    <w:rsid w:val="008E241A"/>
    <w:rsid w:val="008E2643"/>
    <w:rsid w:val="008E268D"/>
    <w:rsid w:val="008E2930"/>
    <w:rsid w:val="008E2A59"/>
    <w:rsid w:val="008E2CE8"/>
    <w:rsid w:val="008E2E04"/>
    <w:rsid w:val="008E2E0D"/>
    <w:rsid w:val="008E31FA"/>
    <w:rsid w:val="008E3306"/>
    <w:rsid w:val="008E389C"/>
    <w:rsid w:val="008E3C9E"/>
    <w:rsid w:val="008E3DB1"/>
    <w:rsid w:val="008E3EFE"/>
    <w:rsid w:val="008E3F67"/>
    <w:rsid w:val="008E406D"/>
    <w:rsid w:val="008E41D2"/>
    <w:rsid w:val="008E4440"/>
    <w:rsid w:val="008E450D"/>
    <w:rsid w:val="008E45BA"/>
    <w:rsid w:val="008E4B7E"/>
    <w:rsid w:val="008E4BA6"/>
    <w:rsid w:val="008E4BEF"/>
    <w:rsid w:val="008E4C7E"/>
    <w:rsid w:val="008E4F0B"/>
    <w:rsid w:val="008E532C"/>
    <w:rsid w:val="008E5396"/>
    <w:rsid w:val="008E56E9"/>
    <w:rsid w:val="008E5805"/>
    <w:rsid w:val="008E58FB"/>
    <w:rsid w:val="008E5E27"/>
    <w:rsid w:val="008E5E89"/>
    <w:rsid w:val="008E6233"/>
    <w:rsid w:val="008E62AD"/>
    <w:rsid w:val="008E6435"/>
    <w:rsid w:val="008E665F"/>
    <w:rsid w:val="008E698F"/>
    <w:rsid w:val="008E6A32"/>
    <w:rsid w:val="008E6D9B"/>
    <w:rsid w:val="008E6DBD"/>
    <w:rsid w:val="008E71F2"/>
    <w:rsid w:val="008E747F"/>
    <w:rsid w:val="008E7967"/>
    <w:rsid w:val="008E79D8"/>
    <w:rsid w:val="008E7A9C"/>
    <w:rsid w:val="008E7F19"/>
    <w:rsid w:val="008F071F"/>
    <w:rsid w:val="008F09AE"/>
    <w:rsid w:val="008F09C9"/>
    <w:rsid w:val="008F0B29"/>
    <w:rsid w:val="008F0BAB"/>
    <w:rsid w:val="008F0F00"/>
    <w:rsid w:val="008F105D"/>
    <w:rsid w:val="008F17DC"/>
    <w:rsid w:val="008F18AA"/>
    <w:rsid w:val="008F18D8"/>
    <w:rsid w:val="008F1D94"/>
    <w:rsid w:val="008F1E10"/>
    <w:rsid w:val="008F2056"/>
    <w:rsid w:val="008F26AA"/>
    <w:rsid w:val="008F28B6"/>
    <w:rsid w:val="008F299E"/>
    <w:rsid w:val="008F2A99"/>
    <w:rsid w:val="008F2FF8"/>
    <w:rsid w:val="008F36F8"/>
    <w:rsid w:val="008F3962"/>
    <w:rsid w:val="008F3A0D"/>
    <w:rsid w:val="008F3A8E"/>
    <w:rsid w:val="008F3D55"/>
    <w:rsid w:val="008F40BF"/>
    <w:rsid w:val="008F4264"/>
    <w:rsid w:val="008F4339"/>
    <w:rsid w:val="008F45A7"/>
    <w:rsid w:val="008F49CB"/>
    <w:rsid w:val="008F49D7"/>
    <w:rsid w:val="008F4A75"/>
    <w:rsid w:val="008F4F9F"/>
    <w:rsid w:val="008F506E"/>
    <w:rsid w:val="008F50AD"/>
    <w:rsid w:val="008F5232"/>
    <w:rsid w:val="008F5323"/>
    <w:rsid w:val="008F5593"/>
    <w:rsid w:val="008F5943"/>
    <w:rsid w:val="008F5B97"/>
    <w:rsid w:val="008F5D3E"/>
    <w:rsid w:val="008F5FA0"/>
    <w:rsid w:val="008F63BE"/>
    <w:rsid w:val="008F6A9B"/>
    <w:rsid w:val="008F6B71"/>
    <w:rsid w:val="008F6D24"/>
    <w:rsid w:val="008F6F0B"/>
    <w:rsid w:val="008F71AA"/>
    <w:rsid w:val="008F74F4"/>
    <w:rsid w:val="008F7680"/>
    <w:rsid w:val="008F76F1"/>
    <w:rsid w:val="008F788B"/>
    <w:rsid w:val="008F793E"/>
    <w:rsid w:val="008F7D9A"/>
    <w:rsid w:val="00900498"/>
    <w:rsid w:val="009004C9"/>
    <w:rsid w:val="009005E0"/>
    <w:rsid w:val="0090071F"/>
    <w:rsid w:val="0090080E"/>
    <w:rsid w:val="00900B76"/>
    <w:rsid w:val="0090112E"/>
    <w:rsid w:val="0090120F"/>
    <w:rsid w:val="00901388"/>
    <w:rsid w:val="0090143A"/>
    <w:rsid w:val="0090153C"/>
    <w:rsid w:val="00901845"/>
    <w:rsid w:val="00901D44"/>
    <w:rsid w:val="0090209B"/>
    <w:rsid w:val="00902374"/>
    <w:rsid w:val="009023BA"/>
    <w:rsid w:val="009023C1"/>
    <w:rsid w:val="009028CA"/>
    <w:rsid w:val="00902925"/>
    <w:rsid w:val="00902E7D"/>
    <w:rsid w:val="0090313A"/>
    <w:rsid w:val="00903518"/>
    <w:rsid w:val="00903846"/>
    <w:rsid w:val="00903899"/>
    <w:rsid w:val="0090395E"/>
    <w:rsid w:val="00903C08"/>
    <w:rsid w:val="00903EFA"/>
    <w:rsid w:val="00904239"/>
    <w:rsid w:val="00904284"/>
    <w:rsid w:val="00904343"/>
    <w:rsid w:val="009043A8"/>
    <w:rsid w:val="00904536"/>
    <w:rsid w:val="00904859"/>
    <w:rsid w:val="00904970"/>
    <w:rsid w:val="0090497A"/>
    <w:rsid w:val="00904E3F"/>
    <w:rsid w:val="00904E89"/>
    <w:rsid w:val="00905216"/>
    <w:rsid w:val="00905480"/>
    <w:rsid w:val="00905545"/>
    <w:rsid w:val="00905838"/>
    <w:rsid w:val="009059CD"/>
    <w:rsid w:val="00905AC5"/>
    <w:rsid w:val="00905D1A"/>
    <w:rsid w:val="00905F6C"/>
    <w:rsid w:val="00905F87"/>
    <w:rsid w:val="00906143"/>
    <w:rsid w:val="00906750"/>
    <w:rsid w:val="009069D3"/>
    <w:rsid w:val="00907030"/>
    <w:rsid w:val="0090743A"/>
    <w:rsid w:val="00907726"/>
    <w:rsid w:val="00907819"/>
    <w:rsid w:val="0090785A"/>
    <w:rsid w:val="00907866"/>
    <w:rsid w:val="00907A28"/>
    <w:rsid w:val="00907A5B"/>
    <w:rsid w:val="00907D24"/>
    <w:rsid w:val="00907D35"/>
    <w:rsid w:val="00907E02"/>
    <w:rsid w:val="0091019E"/>
    <w:rsid w:val="009105DC"/>
    <w:rsid w:val="00910A1A"/>
    <w:rsid w:val="00910B2B"/>
    <w:rsid w:val="00910BC6"/>
    <w:rsid w:val="00910E22"/>
    <w:rsid w:val="00911248"/>
    <w:rsid w:val="00911463"/>
    <w:rsid w:val="00911F28"/>
    <w:rsid w:val="00911F89"/>
    <w:rsid w:val="0091208E"/>
    <w:rsid w:val="0091209D"/>
    <w:rsid w:val="009122BB"/>
    <w:rsid w:val="00912399"/>
    <w:rsid w:val="0091244C"/>
    <w:rsid w:val="009124E4"/>
    <w:rsid w:val="009125CD"/>
    <w:rsid w:val="0091267D"/>
    <w:rsid w:val="00912706"/>
    <w:rsid w:val="00912858"/>
    <w:rsid w:val="00912CFF"/>
    <w:rsid w:val="00912E51"/>
    <w:rsid w:val="009130A1"/>
    <w:rsid w:val="009131F0"/>
    <w:rsid w:val="00913638"/>
    <w:rsid w:val="0091384A"/>
    <w:rsid w:val="00913CAE"/>
    <w:rsid w:val="00913F2C"/>
    <w:rsid w:val="009141D9"/>
    <w:rsid w:val="00914238"/>
    <w:rsid w:val="00914419"/>
    <w:rsid w:val="00914558"/>
    <w:rsid w:val="009145BC"/>
    <w:rsid w:val="009149D0"/>
    <w:rsid w:val="00914AE7"/>
    <w:rsid w:val="00914BC9"/>
    <w:rsid w:val="00914D4E"/>
    <w:rsid w:val="00914FE8"/>
    <w:rsid w:val="00915064"/>
    <w:rsid w:val="009150C4"/>
    <w:rsid w:val="009153F2"/>
    <w:rsid w:val="00915405"/>
    <w:rsid w:val="00915511"/>
    <w:rsid w:val="0091593A"/>
    <w:rsid w:val="0091642C"/>
    <w:rsid w:val="0091666F"/>
    <w:rsid w:val="009166CC"/>
    <w:rsid w:val="00916B26"/>
    <w:rsid w:val="00916C05"/>
    <w:rsid w:val="00916D86"/>
    <w:rsid w:val="00916E0F"/>
    <w:rsid w:val="00916E90"/>
    <w:rsid w:val="0091740D"/>
    <w:rsid w:val="0091742E"/>
    <w:rsid w:val="00917528"/>
    <w:rsid w:val="009178F8"/>
    <w:rsid w:val="00917A46"/>
    <w:rsid w:val="00917D92"/>
    <w:rsid w:val="00917D9D"/>
    <w:rsid w:val="00920068"/>
    <w:rsid w:val="00920168"/>
    <w:rsid w:val="00920202"/>
    <w:rsid w:val="0092022B"/>
    <w:rsid w:val="00920645"/>
    <w:rsid w:val="00920F0D"/>
    <w:rsid w:val="00920F7A"/>
    <w:rsid w:val="009213C9"/>
    <w:rsid w:val="009217BA"/>
    <w:rsid w:val="009219B1"/>
    <w:rsid w:val="00921DE6"/>
    <w:rsid w:val="00921F54"/>
    <w:rsid w:val="00922093"/>
    <w:rsid w:val="009221A4"/>
    <w:rsid w:val="0092238B"/>
    <w:rsid w:val="00922543"/>
    <w:rsid w:val="009226C4"/>
    <w:rsid w:val="00922D2B"/>
    <w:rsid w:val="00922DD9"/>
    <w:rsid w:val="00922ECF"/>
    <w:rsid w:val="009230B9"/>
    <w:rsid w:val="009231D7"/>
    <w:rsid w:val="00923B80"/>
    <w:rsid w:val="00923F4D"/>
    <w:rsid w:val="00924723"/>
    <w:rsid w:val="00924807"/>
    <w:rsid w:val="009249FF"/>
    <w:rsid w:val="00924AC5"/>
    <w:rsid w:val="00924F4F"/>
    <w:rsid w:val="0092500F"/>
    <w:rsid w:val="00925467"/>
    <w:rsid w:val="009256A9"/>
    <w:rsid w:val="00925757"/>
    <w:rsid w:val="00925871"/>
    <w:rsid w:val="00925A3F"/>
    <w:rsid w:val="00925BBC"/>
    <w:rsid w:val="00925C80"/>
    <w:rsid w:val="00925F38"/>
    <w:rsid w:val="00926124"/>
    <w:rsid w:val="009265CF"/>
    <w:rsid w:val="0092662F"/>
    <w:rsid w:val="009268BF"/>
    <w:rsid w:val="00926A5B"/>
    <w:rsid w:val="00926F1A"/>
    <w:rsid w:val="0092776D"/>
    <w:rsid w:val="00927795"/>
    <w:rsid w:val="009278F5"/>
    <w:rsid w:val="00927C6E"/>
    <w:rsid w:val="00927C91"/>
    <w:rsid w:val="00927CD8"/>
    <w:rsid w:val="00927F30"/>
    <w:rsid w:val="0093017A"/>
    <w:rsid w:val="0093049E"/>
    <w:rsid w:val="00930C27"/>
    <w:rsid w:val="0093159A"/>
    <w:rsid w:val="00931B25"/>
    <w:rsid w:val="00931CCD"/>
    <w:rsid w:val="00931FAB"/>
    <w:rsid w:val="00932230"/>
    <w:rsid w:val="0093248C"/>
    <w:rsid w:val="009324A9"/>
    <w:rsid w:val="009325DD"/>
    <w:rsid w:val="009328D4"/>
    <w:rsid w:val="00932A5E"/>
    <w:rsid w:val="00932B00"/>
    <w:rsid w:val="00932B89"/>
    <w:rsid w:val="00932F4B"/>
    <w:rsid w:val="009330DD"/>
    <w:rsid w:val="00933599"/>
    <w:rsid w:val="00933902"/>
    <w:rsid w:val="00933C64"/>
    <w:rsid w:val="00933D4A"/>
    <w:rsid w:val="00933FE6"/>
    <w:rsid w:val="00934091"/>
    <w:rsid w:val="0093470B"/>
    <w:rsid w:val="00934B10"/>
    <w:rsid w:val="00934C3A"/>
    <w:rsid w:val="00934C40"/>
    <w:rsid w:val="009351FD"/>
    <w:rsid w:val="00935262"/>
    <w:rsid w:val="00935338"/>
    <w:rsid w:val="00935690"/>
    <w:rsid w:val="00935C3B"/>
    <w:rsid w:val="00935E36"/>
    <w:rsid w:val="00936205"/>
    <w:rsid w:val="00936269"/>
    <w:rsid w:val="00936615"/>
    <w:rsid w:val="00936D71"/>
    <w:rsid w:val="00937064"/>
    <w:rsid w:val="009374BD"/>
    <w:rsid w:val="00937A0B"/>
    <w:rsid w:val="00937B57"/>
    <w:rsid w:val="00940028"/>
    <w:rsid w:val="00940357"/>
    <w:rsid w:val="009408AD"/>
    <w:rsid w:val="009410CD"/>
    <w:rsid w:val="00941381"/>
    <w:rsid w:val="00941407"/>
    <w:rsid w:val="00941437"/>
    <w:rsid w:val="00941FCE"/>
    <w:rsid w:val="00942062"/>
    <w:rsid w:val="009421D3"/>
    <w:rsid w:val="009423FF"/>
    <w:rsid w:val="00942819"/>
    <w:rsid w:val="00942B4E"/>
    <w:rsid w:val="00942B5A"/>
    <w:rsid w:val="009430D8"/>
    <w:rsid w:val="00943619"/>
    <w:rsid w:val="0094376A"/>
    <w:rsid w:val="00943835"/>
    <w:rsid w:val="00943883"/>
    <w:rsid w:val="00943A03"/>
    <w:rsid w:val="00943B82"/>
    <w:rsid w:val="00943CAF"/>
    <w:rsid w:val="00943FA7"/>
    <w:rsid w:val="009441C7"/>
    <w:rsid w:val="009444AC"/>
    <w:rsid w:val="00944672"/>
    <w:rsid w:val="00944700"/>
    <w:rsid w:val="009447CE"/>
    <w:rsid w:val="009453E1"/>
    <w:rsid w:val="009453E9"/>
    <w:rsid w:val="0094558D"/>
    <w:rsid w:val="00945BDE"/>
    <w:rsid w:val="00945E0D"/>
    <w:rsid w:val="00946321"/>
    <w:rsid w:val="0094659C"/>
    <w:rsid w:val="009466B5"/>
    <w:rsid w:val="0094689C"/>
    <w:rsid w:val="009469F3"/>
    <w:rsid w:val="00946B6F"/>
    <w:rsid w:val="00947372"/>
    <w:rsid w:val="009474D1"/>
    <w:rsid w:val="00947535"/>
    <w:rsid w:val="00947761"/>
    <w:rsid w:val="00947B40"/>
    <w:rsid w:val="00947B99"/>
    <w:rsid w:val="0095021E"/>
    <w:rsid w:val="0095038B"/>
    <w:rsid w:val="00950699"/>
    <w:rsid w:val="00950A5C"/>
    <w:rsid w:val="00951172"/>
    <w:rsid w:val="0095140E"/>
    <w:rsid w:val="009519F2"/>
    <w:rsid w:val="009521DD"/>
    <w:rsid w:val="0095247B"/>
    <w:rsid w:val="00952A10"/>
    <w:rsid w:val="00952FA5"/>
    <w:rsid w:val="0095321E"/>
    <w:rsid w:val="0095323E"/>
    <w:rsid w:val="00953418"/>
    <w:rsid w:val="0095353F"/>
    <w:rsid w:val="00953D82"/>
    <w:rsid w:val="00954168"/>
    <w:rsid w:val="009542C8"/>
    <w:rsid w:val="0095443F"/>
    <w:rsid w:val="009548F5"/>
    <w:rsid w:val="00954B1C"/>
    <w:rsid w:val="00954B3E"/>
    <w:rsid w:val="00954CAD"/>
    <w:rsid w:val="00954DB4"/>
    <w:rsid w:val="00954F02"/>
    <w:rsid w:val="009554C3"/>
    <w:rsid w:val="009555C5"/>
    <w:rsid w:val="009561D4"/>
    <w:rsid w:val="00956306"/>
    <w:rsid w:val="009567BA"/>
    <w:rsid w:val="00956CB6"/>
    <w:rsid w:val="00956DE1"/>
    <w:rsid w:val="00956EB7"/>
    <w:rsid w:val="00956FEE"/>
    <w:rsid w:val="009570C2"/>
    <w:rsid w:val="0095726F"/>
    <w:rsid w:val="00957288"/>
    <w:rsid w:val="0095751C"/>
    <w:rsid w:val="00957B5C"/>
    <w:rsid w:val="00957B9B"/>
    <w:rsid w:val="00957DB0"/>
    <w:rsid w:val="00957EA2"/>
    <w:rsid w:val="0096011B"/>
    <w:rsid w:val="0096059E"/>
    <w:rsid w:val="009608C5"/>
    <w:rsid w:val="009608C9"/>
    <w:rsid w:val="00960B3B"/>
    <w:rsid w:val="00960D1C"/>
    <w:rsid w:val="00960E00"/>
    <w:rsid w:val="00960E1E"/>
    <w:rsid w:val="00960F0F"/>
    <w:rsid w:val="00960FD8"/>
    <w:rsid w:val="009617F2"/>
    <w:rsid w:val="00961CA1"/>
    <w:rsid w:val="00961CDB"/>
    <w:rsid w:val="00961F9B"/>
    <w:rsid w:val="009621A9"/>
    <w:rsid w:val="009622DB"/>
    <w:rsid w:val="0096235E"/>
    <w:rsid w:val="009623D1"/>
    <w:rsid w:val="00962D59"/>
    <w:rsid w:val="00962F77"/>
    <w:rsid w:val="00963204"/>
    <w:rsid w:val="00963283"/>
    <w:rsid w:val="00963519"/>
    <w:rsid w:val="00963633"/>
    <w:rsid w:val="009637C6"/>
    <w:rsid w:val="00963968"/>
    <w:rsid w:val="00963E6C"/>
    <w:rsid w:val="00964164"/>
    <w:rsid w:val="0096428C"/>
    <w:rsid w:val="009649FB"/>
    <w:rsid w:val="00964B03"/>
    <w:rsid w:val="00964F12"/>
    <w:rsid w:val="00964F2A"/>
    <w:rsid w:val="00965193"/>
    <w:rsid w:val="00965329"/>
    <w:rsid w:val="00965785"/>
    <w:rsid w:val="009657DF"/>
    <w:rsid w:val="0096593A"/>
    <w:rsid w:val="009659A6"/>
    <w:rsid w:val="00966679"/>
    <w:rsid w:val="00966698"/>
    <w:rsid w:val="00966AA8"/>
    <w:rsid w:val="00966CAB"/>
    <w:rsid w:val="00966CB6"/>
    <w:rsid w:val="009672D5"/>
    <w:rsid w:val="009673E8"/>
    <w:rsid w:val="0096742F"/>
    <w:rsid w:val="0096746F"/>
    <w:rsid w:val="009675CC"/>
    <w:rsid w:val="00967705"/>
    <w:rsid w:val="009678B0"/>
    <w:rsid w:val="00967AFD"/>
    <w:rsid w:val="00970304"/>
    <w:rsid w:val="009703D9"/>
    <w:rsid w:val="009707A7"/>
    <w:rsid w:val="00970897"/>
    <w:rsid w:val="00970961"/>
    <w:rsid w:val="00970AEA"/>
    <w:rsid w:val="00970D22"/>
    <w:rsid w:val="00970E68"/>
    <w:rsid w:val="00970FE0"/>
    <w:rsid w:val="0097103B"/>
    <w:rsid w:val="0097120B"/>
    <w:rsid w:val="00971326"/>
    <w:rsid w:val="00971376"/>
    <w:rsid w:val="00971675"/>
    <w:rsid w:val="00971768"/>
    <w:rsid w:val="00971977"/>
    <w:rsid w:val="00971C5D"/>
    <w:rsid w:val="00971ECD"/>
    <w:rsid w:val="00971FF8"/>
    <w:rsid w:val="00972326"/>
    <w:rsid w:val="0097272B"/>
    <w:rsid w:val="009727FB"/>
    <w:rsid w:val="00972830"/>
    <w:rsid w:val="00972A2D"/>
    <w:rsid w:val="00972AD9"/>
    <w:rsid w:val="00972B43"/>
    <w:rsid w:val="00972CB5"/>
    <w:rsid w:val="00972CE8"/>
    <w:rsid w:val="00972DE4"/>
    <w:rsid w:val="00972E4B"/>
    <w:rsid w:val="00972F06"/>
    <w:rsid w:val="00973124"/>
    <w:rsid w:val="00973630"/>
    <w:rsid w:val="009738A3"/>
    <w:rsid w:val="009738C5"/>
    <w:rsid w:val="00973CDD"/>
    <w:rsid w:val="00973DD7"/>
    <w:rsid w:val="00973F85"/>
    <w:rsid w:val="0097482D"/>
    <w:rsid w:val="00974EEB"/>
    <w:rsid w:val="009751E8"/>
    <w:rsid w:val="00975799"/>
    <w:rsid w:val="00975A12"/>
    <w:rsid w:val="00975C25"/>
    <w:rsid w:val="00975D07"/>
    <w:rsid w:val="00976232"/>
    <w:rsid w:val="009762E7"/>
    <w:rsid w:val="009763C0"/>
    <w:rsid w:val="00976479"/>
    <w:rsid w:val="00976920"/>
    <w:rsid w:val="00976ADE"/>
    <w:rsid w:val="00976DC1"/>
    <w:rsid w:val="0097731A"/>
    <w:rsid w:val="00977509"/>
    <w:rsid w:val="009779E5"/>
    <w:rsid w:val="00977A0F"/>
    <w:rsid w:val="00977C28"/>
    <w:rsid w:val="00977C77"/>
    <w:rsid w:val="00977F56"/>
    <w:rsid w:val="0098023A"/>
    <w:rsid w:val="00980312"/>
    <w:rsid w:val="009804CF"/>
    <w:rsid w:val="009806DD"/>
    <w:rsid w:val="00980740"/>
    <w:rsid w:val="00980A30"/>
    <w:rsid w:val="00980EC9"/>
    <w:rsid w:val="00980F96"/>
    <w:rsid w:val="00980FA3"/>
    <w:rsid w:val="00981469"/>
    <w:rsid w:val="009817F7"/>
    <w:rsid w:val="0098195A"/>
    <w:rsid w:val="009819C1"/>
    <w:rsid w:val="009819D9"/>
    <w:rsid w:val="00981AFD"/>
    <w:rsid w:val="00981DBB"/>
    <w:rsid w:val="00981E4D"/>
    <w:rsid w:val="0098201B"/>
    <w:rsid w:val="0098206D"/>
    <w:rsid w:val="009820B4"/>
    <w:rsid w:val="00982398"/>
    <w:rsid w:val="00982438"/>
    <w:rsid w:val="0098271E"/>
    <w:rsid w:val="00982ECC"/>
    <w:rsid w:val="00982F97"/>
    <w:rsid w:val="00983338"/>
    <w:rsid w:val="0098345A"/>
    <w:rsid w:val="0098355A"/>
    <w:rsid w:val="009838E7"/>
    <w:rsid w:val="00983A3F"/>
    <w:rsid w:val="00983C43"/>
    <w:rsid w:val="00983E28"/>
    <w:rsid w:val="00983E5E"/>
    <w:rsid w:val="00984DBA"/>
    <w:rsid w:val="00985079"/>
    <w:rsid w:val="009852A4"/>
    <w:rsid w:val="00985680"/>
    <w:rsid w:val="009859D5"/>
    <w:rsid w:val="00985E1F"/>
    <w:rsid w:val="00985E6E"/>
    <w:rsid w:val="00986111"/>
    <w:rsid w:val="0098638D"/>
    <w:rsid w:val="009864F9"/>
    <w:rsid w:val="00986775"/>
    <w:rsid w:val="00986914"/>
    <w:rsid w:val="0098699A"/>
    <w:rsid w:val="00986C08"/>
    <w:rsid w:val="00986E41"/>
    <w:rsid w:val="00987270"/>
    <w:rsid w:val="00987529"/>
    <w:rsid w:val="009875BC"/>
    <w:rsid w:val="00987681"/>
    <w:rsid w:val="009876D9"/>
    <w:rsid w:val="009877A2"/>
    <w:rsid w:val="00990219"/>
    <w:rsid w:val="00990543"/>
    <w:rsid w:val="009907D9"/>
    <w:rsid w:val="009907FF"/>
    <w:rsid w:val="00990B65"/>
    <w:rsid w:val="009910C3"/>
    <w:rsid w:val="009910D7"/>
    <w:rsid w:val="00991135"/>
    <w:rsid w:val="00991215"/>
    <w:rsid w:val="0099131A"/>
    <w:rsid w:val="0099142A"/>
    <w:rsid w:val="00991461"/>
    <w:rsid w:val="0099193A"/>
    <w:rsid w:val="00991C33"/>
    <w:rsid w:val="00992003"/>
    <w:rsid w:val="0099205B"/>
    <w:rsid w:val="00992089"/>
    <w:rsid w:val="0099208B"/>
    <w:rsid w:val="009920B9"/>
    <w:rsid w:val="009921C9"/>
    <w:rsid w:val="00992E04"/>
    <w:rsid w:val="0099331E"/>
    <w:rsid w:val="009933C2"/>
    <w:rsid w:val="00993524"/>
    <w:rsid w:val="00993BCB"/>
    <w:rsid w:val="00993E7B"/>
    <w:rsid w:val="00993F2A"/>
    <w:rsid w:val="0099421F"/>
    <w:rsid w:val="009942AF"/>
    <w:rsid w:val="009942BA"/>
    <w:rsid w:val="0099456E"/>
    <w:rsid w:val="0099476C"/>
    <w:rsid w:val="009947AA"/>
    <w:rsid w:val="0099483F"/>
    <w:rsid w:val="00994B8D"/>
    <w:rsid w:val="00994BAB"/>
    <w:rsid w:val="00994E41"/>
    <w:rsid w:val="00994E57"/>
    <w:rsid w:val="00994E85"/>
    <w:rsid w:val="0099508A"/>
    <w:rsid w:val="00995429"/>
    <w:rsid w:val="0099550D"/>
    <w:rsid w:val="009959A9"/>
    <w:rsid w:val="00995A7D"/>
    <w:rsid w:val="00995B41"/>
    <w:rsid w:val="00995CC6"/>
    <w:rsid w:val="00995CD9"/>
    <w:rsid w:val="00995D57"/>
    <w:rsid w:val="0099617D"/>
    <w:rsid w:val="00996604"/>
    <w:rsid w:val="0099667B"/>
    <w:rsid w:val="00996AFE"/>
    <w:rsid w:val="00997160"/>
    <w:rsid w:val="009972D2"/>
    <w:rsid w:val="0099738D"/>
    <w:rsid w:val="0099765B"/>
    <w:rsid w:val="00997C89"/>
    <w:rsid w:val="00997FE5"/>
    <w:rsid w:val="009A00D9"/>
    <w:rsid w:val="009A023A"/>
    <w:rsid w:val="009A027E"/>
    <w:rsid w:val="009A0409"/>
    <w:rsid w:val="009A0498"/>
    <w:rsid w:val="009A0B3C"/>
    <w:rsid w:val="009A0E39"/>
    <w:rsid w:val="009A0F76"/>
    <w:rsid w:val="009A1685"/>
    <w:rsid w:val="009A19D0"/>
    <w:rsid w:val="009A1D2F"/>
    <w:rsid w:val="009A1FD3"/>
    <w:rsid w:val="009A224E"/>
    <w:rsid w:val="009A2421"/>
    <w:rsid w:val="009A30C8"/>
    <w:rsid w:val="009A336C"/>
    <w:rsid w:val="009A33EE"/>
    <w:rsid w:val="009A34F7"/>
    <w:rsid w:val="009A3620"/>
    <w:rsid w:val="009A3697"/>
    <w:rsid w:val="009A3A42"/>
    <w:rsid w:val="009A3ED1"/>
    <w:rsid w:val="009A3EE4"/>
    <w:rsid w:val="009A3F28"/>
    <w:rsid w:val="009A4E72"/>
    <w:rsid w:val="009A518E"/>
    <w:rsid w:val="009A5413"/>
    <w:rsid w:val="009A5417"/>
    <w:rsid w:val="009A5610"/>
    <w:rsid w:val="009A5A15"/>
    <w:rsid w:val="009A5E39"/>
    <w:rsid w:val="009A648B"/>
    <w:rsid w:val="009A65A1"/>
    <w:rsid w:val="009A67FF"/>
    <w:rsid w:val="009A6D68"/>
    <w:rsid w:val="009A6E28"/>
    <w:rsid w:val="009A6E77"/>
    <w:rsid w:val="009A717C"/>
    <w:rsid w:val="009A72A5"/>
    <w:rsid w:val="009A76E6"/>
    <w:rsid w:val="009A7726"/>
    <w:rsid w:val="009B0109"/>
    <w:rsid w:val="009B0666"/>
    <w:rsid w:val="009B07C2"/>
    <w:rsid w:val="009B094E"/>
    <w:rsid w:val="009B0C42"/>
    <w:rsid w:val="009B13EF"/>
    <w:rsid w:val="009B158A"/>
    <w:rsid w:val="009B16AD"/>
    <w:rsid w:val="009B1CF3"/>
    <w:rsid w:val="009B2175"/>
    <w:rsid w:val="009B2F3F"/>
    <w:rsid w:val="009B2F92"/>
    <w:rsid w:val="009B3208"/>
    <w:rsid w:val="009B350B"/>
    <w:rsid w:val="009B3B60"/>
    <w:rsid w:val="009B3D1B"/>
    <w:rsid w:val="009B41C0"/>
    <w:rsid w:val="009B4473"/>
    <w:rsid w:val="009B4595"/>
    <w:rsid w:val="009B47DB"/>
    <w:rsid w:val="009B4B92"/>
    <w:rsid w:val="009B4EF4"/>
    <w:rsid w:val="009B4F6D"/>
    <w:rsid w:val="009B50FF"/>
    <w:rsid w:val="009B5155"/>
    <w:rsid w:val="009B5203"/>
    <w:rsid w:val="009B572A"/>
    <w:rsid w:val="009B58FE"/>
    <w:rsid w:val="009B5A16"/>
    <w:rsid w:val="009B5A4E"/>
    <w:rsid w:val="009B5B5D"/>
    <w:rsid w:val="009B5BE9"/>
    <w:rsid w:val="009B5DF7"/>
    <w:rsid w:val="009B63B0"/>
    <w:rsid w:val="009B6476"/>
    <w:rsid w:val="009B6582"/>
    <w:rsid w:val="009B6631"/>
    <w:rsid w:val="009B66C1"/>
    <w:rsid w:val="009B6782"/>
    <w:rsid w:val="009B6FFA"/>
    <w:rsid w:val="009B706D"/>
    <w:rsid w:val="009B715F"/>
    <w:rsid w:val="009B740C"/>
    <w:rsid w:val="009B75B9"/>
    <w:rsid w:val="009B7941"/>
    <w:rsid w:val="009B7AEB"/>
    <w:rsid w:val="009B7D22"/>
    <w:rsid w:val="009C08F2"/>
    <w:rsid w:val="009C08FC"/>
    <w:rsid w:val="009C12CB"/>
    <w:rsid w:val="009C1578"/>
    <w:rsid w:val="009C179F"/>
    <w:rsid w:val="009C1C53"/>
    <w:rsid w:val="009C1C86"/>
    <w:rsid w:val="009C1F0D"/>
    <w:rsid w:val="009C1F70"/>
    <w:rsid w:val="009C1FF2"/>
    <w:rsid w:val="009C251E"/>
    <w:rsid w:val="009C2752"/>
    <w:rsid w:val="009C283B"/>
    <w:rsid w:val="009C295E"/>
    <w:rsid w:val="009C29CB"/>
    <w:rsid w:val="009C2B8A"/>
    <w:rsid w:val="009C2BB5"/>
    <w:rsid w:val="009C2C72"/>
    <w:rsid w:val="009C2DC8"/>
    <w:rsid w:val="009C2EC1"/>
    <w:rsid w:val="009C3003"/>
    <w:rsid w:val="009C383E"/>
    <w:rsid w:val="009C3846"/>
    <w:rsid w:val="009C3897"/>
    <w:rsid w:val="009C416E"/>
    <w:rsid w:val="009C41C4"/>
    <w:rsid w:val="009C425E"/>
    <w:rsid w:val="009C42D5"/>
    <w:rsid w:val="009C44D9"/>
    <w:rsid w:val="009C4731"/>
    <w:rsid w:val="009C4743"/>
    <w:rsid w:val="009C4C3A"/>
    <w:rsid w:val="009C53BC"/>
    <w:rsid w:val="009C5400"/>
    <w:rsid w:val="009C55BC"/>
    <w:rsid w:val="009C5984"/>
    <w:rsid w:val="009C5B55"/>
    <w:rsid w:val="009C5E1D"/>
    <w:rsid w:val="009C5F23"/>
    <w:rsid w:val="009C60BC"/>
    <w:rsid w:val="009C61DF"/>
    <w:rsid w:val="009C6539"/>
    <w:rsid w:val="009C6858"/>
    <w:rsid w:val="009C69F5"/>
    <w:rsid w:val="009C701E"/>
    <w:rsid w:val="009C7408"/>
    <w:rsid w:val="009C7453"/>
    <w:rsid w:val="009C779B"/>
    <w:rsid w:val="009C7955"/>
    <w:rsid w:val="009C7E21"/>
    <w:rsid w:val="009C7EBD"/>
    <w:rsid w:val="009D024A"/>
    <w:rsid w:val="009D02C4"/>
    <w:rsid w:val="009D0312"/>
    <w:rsid w:val="009D0922"/>
    <w:rsid w:val="009D0BF4"/>
    <w:rsid w:val="009D0C25"/>
    <w:rsid w:val="009D0C4C"/>
    <w:rsid w:val="009D0E74"/>
    <w:rsid w:val="009D0FAE"/>
    <w:rsid w:val="009D11E8"/>
    <w:rsid w:val="009D120C"/>
    <w:rsid w:val="009D128C"/>
    <w:rsid w:val="009D12D6"/>
    <w:rsid w:val="009D148A"/>
    <w:rsid w:val="009D160A"/>
    <w:rsid w:val="009D1CBA"/>
    <w:rsid w:val="009D1F5C"/>
    <w:rsid w:val="009D2040"/>
    <w:rsid w:val="009D294C"/>
    <w:rsid w:val="009D2A01"/>
    <w:rsid w:val="009D2AED"/>
    <w:rsid w:val="009D3353"/>
    <w:rsid w:val="009D368B"/>
    <w:rsid w:val="009D3988"/>
    <w:rsid w:val="009D3B04"/>
    <w:rsid w:val="009D4197"/>
    <w:rsid w:val="009D41D5"/>
    <w:rsid w:val="009D4507"/>
    <w:rsid w:val="009D454F"/>
    <w:rsid w:val="009D4930"/>
    <w:rsid w:val="009D4A45"/>
    <w:rsid w:val="009D4AEC"/>
    <w:rsid w:val="009D4D33"/>
    <w:rsid w:val="009D4D83"/>
    <w:rsid w:val="009D4EF3"/>
    <w:rsid w:val="009D51E8"/>
    <w:rsid w:val="009D533D"/>
    <w:rsid w:val="009D58C3"/>
    <w:rsid w:val="009D5CFD"/>
    <w:rsid w:val="009D5D11"/>
    <w:rsid w:val="009D5DF8"/>
    <w:rsid w:val="009D646D"/>
    <w:rsid w:val="009D687C"/>
    <w:rsid w:val="009D6A79"/>
    <w:rsid w:val="009D6D7E"/>
    <w:rsid w:val="009D6D7F"/>
    <w:rsid w:val="009D6FC7"/>
    <w:rsid w:val="009D6FDA"/>
    <w:rsid w:val="009D785C"/>
    <w:rsid w:val="009D7891"/>
    <w:rsid w:val="009D7897"/>
    <w:rsid w:val="009D78DE"/>
    <w:rsid w:val="009D7B68"/>
    <w:rsid w:val="009D7CC6"/>
    <w:rsid w:val="009D7EC2"/>
    <w:rsid w:val="009D7EF0"/>
    <w:rsid w:val="009E01EB"/>
    <w:rsid w:val="009E07CA"/>
    <w:rsid w:val="009E093E"/>
    <w:rsid w:val="009E0C14"/>
    <w:rsid w:val="009E0E11"/>
    <w:rsid w:val="009E0FD0"/>
    <w:rsid w:val="009E15B9"/>
    <w:rsid w:val="009E16DC"/>
    <w:rsid w:val="009E177C"/>
    <w:rsid w:val="009E1812"/>
    <w:rsid w:val="009E1C76"/>
    <w:rsid w:val="009E1E1C"/>
    <w:rsid w:val="009E245A"/>
    <w:rsid w:val="009E2513"/>
    <w:rsid w:val="009E25C3"/>
    <w:rsid w:val="009E28A3"/>
    <w:rsid w:val="009E2A99"/>
    <w:rsid w:val="009E2B20"/>
    <w:rsid w:val="009E2F6D"/>
    <w:rsid w:val="009E311B"/>
    <w:rsid w:val="009E3189"/>
    <w:rsid w:val="009E3358"/>
    <w:rsid w:val="009E3450"/>
    <w:rsid w:val="009E3764"/>
    <w:rsid w:val="009E3C71"/>
    <w:rsid w:val="009E3CDF"/>
    <w:rsid w:val="009E3D14"/>
    <w:rsid w:val="009E3F5E"/>
    <w:rsid w:val="009E3F75"/>
    <w:rsid w:val="009E4268"/>
    <w:rsid w:val="009E4454"/>
    <w:rsid w:val="009E44D6"/>
    <w:rsid w:val="009E453D"/>
    <w:rsid w:val="009E4656"/>
    <w:rsid w:val="009E4861"/>
    <w:rsid w:val="009E4919"/>
    <w:rsid w:val="009E4ED7"/>
    <w:rsid w:val="009E508F"/>
    <w:rsid w:val="009E53AE"/>
    <w:rsid w:val="009E5493"/>
    <w:rsid w:val="009E5794"/>
    <w:rsid w:val="009E59AC"/>
    <w:rsid w:val="009E5A78"/>
    <w:rsid w:val="009E5ABB"/>
    <w:rsid w:val="009E5AE2"/>
    <w:rsid w:val="009E5B5F"/>
    <w:rsid w:val="009E638B"/>
    <w:rsid w:val="009E67C7"/>
    <w:rsid w:val="009E68BE"/>
    <w:rsid w:val="009E69D1"/>
    <w:rsid w:val="009E6AE3"/>
    <w:rsid w:val="009E6BFF"/>
    <w:rsid w:val="009E6C7B"/>
    <w:rsid w:val="009E6CCF"/>
    <w:rsid w:val="009E6F81"/>
    <w:rsid w:val="009E7343"/>
    <w:rsid w:val="009E75BF"/>
    <w:rsid w:val="009E7E5F"/>
    <w:rsid w:val="009E7EF2"/>
    <w:rsid w:val="009F006D"/>
    <w:rsid w:val="009F032D"/>
    <w:rsid w:val="009F0357"/>
    <w:rsid w:val="009F0467"/>
    <w:rsid w:val="009F0BC5"/>
    <w:rsid w:val="009F1372"/>
    <w:rsid w:val="009F1488"/>
    <w:rsid w:val="009F16AD"/>
    <w:rsid w:val="009F1736"/>
    <w:rsid w:val="009F17A3"/>
    <w:rsid w:val="009F17D3"/>
    <w:rsid w:val="009F188A"/>
    <w:rsid w:val="009F18D7"/>
    <w:rsid w:val="009F1CB1"/>
    <w:rsid w:val="009F1FCC"/>
    <w:rsid w:val="009F2001"/>
    <w:rsid w:val="009F20DB"/>
    <w:rsid w:val="009F2242"/>
    <w:rsid w:val="009F2283"/>
    <w:rsid w:val="009F25F2"/>
    <w:rsid w:val="009F278C"/>
    <w:rsid w:val="009F2A4E"/>
    <w:rsid w:val="009F2D1C"/>
    <w:rsid w:val="009F325E"/>
    <w:rsid w:val="009F32D8"/>
    <w:rsid w:val="009F360A"/>
    <w:rsid w:val="009F3729"/>
    <w:rsid w:val="009F3730"/>
    <w:rsid w:val="009F3850"/>
    <w:rsid w:val="009F3B86"/>
    <w:rsid w:val="009F3EA8"/>
    <w:rsid w:val="009F3F2A"/>
    <w:rsid w:val="009F433D"/>
    <w:rsid w:val="009F4442"/>
    <w:rsid w:val="009F487E"/>
    <w:rsid w:val="009F499F"/>
    <w:rsid w:val="009F4C7D"/>
    <w:rsid w:val="009F4E3B"/>
    <w:rsid w:val="009F4EB3"/>
    <w:rsid w:val="009F54F4"/>
    <w:rsid w:val="009F55BA"/>
    <w:rsid w:val="009F56F3"/>
    <w:rsid w:val="009F5CF0"/>
    <w:rsid w:val="009F5E88"/>
    <w:rsid w:val="009F614C"/>
    <w:rsid w:val="009F6293"/>
    <w:rsid w:val="009F65FB"/>
    <w:rsid w:val="009F6B19"/>
    <w:rsid w:val="009F6C0D"/>
    <w:rsid w:val="009F6C3B"/>
    <w:rsid w:val="009F6DA3"/>
    <w:rsid w:val="009F703A"/>
    <w:rsid w:val="009F70AE"/>
    <w:rsid w:val="009F7991"/>
    <w:rsid w:val="009F7B74"/>
    <w:rsid w:val="009F7C19"/>
    <w:rsid w:val="009F7FC9"/>
    <w:rsid w:val="00A001D6"/>
    <w:rsid w:val="00A0023B"/>
    <w:rsid w:val="00A00463"/>
    <w:rsid w:val="00A00687"/>
    <w:rsid w:val="00A00993"/>
    <w:rsid w:val="00A00C97"/>
    <w:rsid w:val="00A00DFF"/>
    <w:rsid w:val="00A00FB5"/>
    <w:rsid w:val="00A00FD8"/>
    <w:rsid w:val="00A01099"/>
    <w:rsid w:val="00A010FF"/>
    <w:rsid w:val="00A01862"/>
    <w:rsid w:val="00A01F02"/>
    <w:rsid w:val="00A028CC"/>
    <w:rsid w:val="00A02920"/>
    <w:rsid w:val="00A02B78"/>
    <w:rsid w:val="00A02BBF"/>
    <w:rsid w:val="00A02E3F"/>
    <w:rsid w:val="00A02F7F"/>
    <w:rsid w:val="00A032DB"/>
    <w:rsid w:val="00A03A33"/>
    <w:rsid w:val="00A03B10"/>
    <w:rsid w:val="00A03D82"/>
    <w:rsid w:val="00A03D85"/>
    <w:rsid w:val="00A03F40"/>
    <w:rsid w:val="00A03FC4"/>
    <w:rsid w:val="00A03FEE"/>
    <w:rsid w:val="00A040EA"/>
    <w:rsid w:val="00A0435C"/>
    <w:rsid w:val="00A0452A"/>
    <w:rsid w:val="00A0455D"/>
    <w:rsid w:val="00A04656"/>
    <w:rsid w:val="00A0482F"/>
    <w:rsid w:val="00A04945"/>
    <w:rsid w:val="00A049CE"/>
    <w:rsid w:val="00A049D0"/>
    <w:rsid w:val="00A04A08"/>
    <w:rsid w:val="00A04AC1"/>
    <w:rsid w:val="00A04B42"/>
    <w:rsid w:val="00A05060"/>
    <w:rsid w:val="00A05205"/>
    <w:rsid w:val="00A05315"/>
    <w:rsid w:val="00A05368"/>
    <w:rsid w:val="00A05418"/>
    <w:rsid w:val="00A054AB"/>
    <w:rsid w:val="00A058B7"/>
    <w:rsid w:val="00A05947"/>
    <w:rsid w:val="00A05960"/>
    <w:rsid w:val="00A05968"/>
    <w:rsid w:val="00A05C72"/>
    <w:rsid w:val="00A06203"/>
    <w:rsid w:val="00A0626C"/>
    <w:rsid w:val="00A0635E"/>
    <w:rsid w:val="00A06545"/>
    <w:rsid w:val="00A06A7B"/>
    <w:rsid w:val="00A06BB2"/>
    <w:rsid w:val="00A07019"/>
    <w:rsid w:val="00A072CC"/>
    <w:rsid w:val="00A074B7"/>
    <w:rsid w:val="00A075F8"/>
    <w:rsid w:val="00A078CC"/>
    <w:rsid w:val="00A07BA8"/>
    <w:rsid w:val="00A07C20"/>
    <w:rsid w:val="00A07C5A"/>
    <w:rsid w:val="00A07D62"/>
    <w:rsid w:val="00A07E39"/>
    <w:rsid w:val="00A07FF6"/>
    <w:rsid w:val="00A10022"/>
    <w:rsid w:val="00A10258"/>
    <w:rsid w:val="00A10410"/>
    <w:rsid w:val="00A106E7"/>
    <w:rsid w:val="00A108A5"/>
    <w:rsid w:val="00A108E2"/>
    <w:rsid w:val="00A10957"/>
    <w:rsid w:val="00A109D6"/>
    <w:rsid w:val="00A10EC0"/>
    <w:rsid w:val="00A10FFA"/>
    <w:rsid w:val="00A116C6"/>
    <w:rsid w:val="00A11895"/>
    <w:rsid w:val="00A118FF"/>
    <w:rsid w:val="00A11A48"/>
    <w:rsid w:val="00A11B91"/>
    <w:rsid w:val="00A1205C"/>
    <w:rsid w:val="00A123B4"/>
    <w:rsid w:val="00A126E3"/>
    <w:rsid w:val="00A1272A"/>
    <w:rsid w:val="00A12E46"/>
    <w:rsid w:val="00A130B6"/>
    <w:rsid w:val="00A133BB"/>
    <w:rsid w:val="00A1369A"/>
    <w:rsid w:val="00A138CB"/>
    <w:rsid w:val="00A1393F"/>
    <w:rsid w:val="00A13B14"/>
    <w:rsid w:val="00A140B2"/>
    <w:rsid w:val="00A141BC"/>
    <w:rsid w:val="00A143A3"/>
    <w:rsid w:val="00A14532"/>
    <w:rsid w:val="00A145AD"/>
    <w:rsid w:val="00A147DC"/>
    <w:rsid w:val="00A149DA"/>
    <w:rsid w:val="00A14B95"/>
    <w:rsid w:val="00A14DBC"/>
    <w:rsid w:val="00A14F40"/>
    <w:rsid w:val="00A14FD5"/>
    <w:rsid w:val="00A15162"/>
    <w:rsid w:val="00A1527A"/>
    <w:rsid w:val="00A15FB5"/>
    <w:rsid w:val="00A1612E"/>
    <w:rsid w:val="00A16432"/>
    <w:rsid w:val="00A16619"/>
    <w:rsid w:val="00A16838"/>
    <w:rsid w:val="00A16911"/>
    <w:rsid w:val="00A16A16"/>
    <w:rsid w:val="00A16C60"/>
    <w:rsid w:val="00A16E61"/>
    <w:rsid w:val="00A16F47"/>
    <w:rsid w:val="00A16F81"/>
    <w:rsid w:val="00A178E4"/>
    <w:rsid w:val="00A17C5A"/>
    <w:rsid w:val="00A17E9C"/>
    <w:rsid w:val="00A20057"/>
    <w:rsid w:val="00A2010F"/>
    <w:rsid w:val="00A204FF"/>
    <w:rsid w:val="00A206F4"/>
    <w:rsid w:val="00A207CE"/>
    <w:rsid w:val="00A20890"/>
    <w:rsid w:val="00A20A50"/>
    <w:rsid w:val="00A20BB8"/>
    <w:rsid w:val="00A20EE5"/>
    <w:rsid w:val="00A20FDA"/>
    <w:rsid w:val="00A21226"/>
    <w:rsid w:val="00A21463"/>
    <w:rsid w:val="00A21482"/>
    <w:rsid w:val="00A21847"/>
    <w:rsid w:val="00A21F4E"/>
    <w:rsid w:val="00A22219"/>
    <w:rsid w:val="00A228C4"/>
    <w:rsid w:val="00A22961"/>
    <w:rsid w:val="00A22BCB"/>
    <w:rsid w:val="00A22F14"/>
    <w:rsid w:val="00A230EC"/>
    <w:rsid w:val="00A2324A"/>
    <w:rsid w:val="00A23255"/>
    <w:rsid w:val="00A239A7"/>
    <w:rsid w:val="00A23BDD"/>
    <w:rsid w:val="00A23DF2"/>
    <w:rsid w:val="00A24120"/>
    <w:rsid w:val="00A241F8"/>
    <w:rsid w:val="00A24A40"/>
    <w:rsid w:val="00A24BFB"/>
    <w:rsid w:val="00A25456"/>
    <w:rsid w:val="00A258B4"/>
    <w:rsid w:val="00A25983"/>
    <w:rsid w:val="00A25EAE"/>
    <w:rsid w:val="00A25FA6"/>
    <w:rsid w:val="00A2622C"/>
    <w:rsid w:val="00A263EA"/>
    <w:rsid w:val="00A2641E"/>
    <w:rsid w:val="00A266FD"/>
    <w:rsid w:val="00A26A69"/>
    <w:rsid w:val="00A26E79"/>
    <w:rsid w:val="00A26F01"/>
    <w:rsid w:val="00A274E0"/>
    <w:rsid w:val="00A27665"/>
    <w:rsid w:val="00A2786A"/>
    <w:rsid w:val="00A27898"/>
    <w:rsid w:val="00A278D0"/>
    <w:rsid w:val="00A27959"/>
    <w:rsid w:val="00A27A4F"/>
    <w:rsid w:val="00A27C4B"/>
    <w:rsid w:val="00A27F3A"/>
    <w:rsid w:val="00A3005C"/>
    <w:rsid w:val="00A3007D"/>
    <w:rsid w:val="00A300AA"/>
    <w:rsid w:val="00A3028D"/>
    <w:rsid w:val="00A302D8"/>
    <w:rsid w:val="00A30398"/>
    <w:rsid w:val="00A30539"/>
    <w:rsid w:val="00A3089C"/>
    <w:rsid w:val="00A3099A"/>
    <w:rsid w:val="00A30D78"/>
    <w:rsid w:val="00A30F9E"/>
    <w:rsid w:val="00A31288"/>
    <w:rsid w:val="00A313DE"/>
    <w:rsid w:val="00A31521"/>
    <w:rsid w:val="00A317D4"/>
    <w:rsid w:val="00A31877"/>
    <w:rsid w:val="00A318EC"/>
    <w:rsid w:val="00A31A89"/>
    <w:rsid w:val="00A31F49"/>
    <w:rsid w:val="00A31FE2"/>
    <w:rsid w:val="00A327B8"/>
    <w:rsid w:val="00A328DB"/>
    <w:rsid w:val="00A32B45"/>
    <w:rsid w:val="00A32D9E"/>
    <w:rsid w:val="00A32F51"/>
    <w:rsid w:val="00A330A6"/>
    <w:rsid w:val="00A33389"/>
    <w:rsid w:val="00A33760"/>
    <w:rsid w:val="00A33B6A"/>
    <w:rsid w:val="00A33EC0"/>
    <w:rsid w:val="00A33F86"/>
    <w:rsid w:val="00A340A8"/>
    <w:rsid w:val="00A343B5"/>
    <w:rsid w:val="00A3491B"/>
    <w:rsid w:val="00A34A2C"/>
    <w:rsid w:val="00A34B97"/>
    <w:rsid w:val="00A34FC5"/>
    <w:rsid w:val="00A351E3"/>
    <w:rsid w:val="00A357AD"/>
    <w:rsid w:val="00A359F4"/>
    <w:rsid w:val="00A35FB0"/>
    <w:rsid w:val="00A36285"/>
    <w:rsid w:val="00A364D6"/>
    <w:rsid w:val="00A36734"/>
    <w:rsid w:val="00A367BA"/>
    <w:rsid w:val="00A36EDB"/>
    <w:rsid w:val="00A3709E"/>
    <w:rsid w:val="00A373A2"/>
    <w:rsid w:val="00A37608"/>
    <w:rsid w:val="00A376A6"/>
    <w:rsid w:val="00A379D0"/>
    <w:rsid w:val="00A37ADF"/>
    <w:rsid w:val="00A37B30"/>
    <w:rsid w:val="00A37BF5"/>
    <w:rsid w:val="00A37C44"/>
    <w:rsid w:val="00A400DA"/>
    <w:rsid w:val="00A4023C"/>
    <w:rsid w:val="00A4080C"/>
    <w:rsid w:val="00A40880"/>
    <w:rsid w:val="00A40EBA"/>
    <w:rsid w:val="00A412D4"/>
    <w:rsid w:val="00A413F5"/>
    <w:rsid w:val="00A414F1"/>
    <w:rsid w:val="00A418A7"/>
    <w:rsid w:val="00A4195E"/>
    <w:rsid w:val="00A41CBC"/>
    <w:rsid w:val="00A42463"/>
    <w:rsid w:val="00A42499"/>
    <w:rsid w:val="00A42902"/>
    <w:rsid w:val="00A42A27"/>
    <w:rsid w:val="00A42B7F"/>
    <w:rsid w:val="00A42F08"/>
    <w:rsid w:val="00A43274"/>
    <w:rsid w:val="00A434FE"/>
    <w:rsid w:val="00A4350F"/>
    <w:rsid w:val="00A438E1"/>
    <w:rsid w:val="00A43F47"/>
    <w:rsid w:val="00A43F55"/>
    <w:rsid w:val="00A440D8"/>
    <w:rsid w:val="00A44493"/>
    <w:rsid w:val="00A447A1"/>
    <w:rsid w:val="00A448CA"/>
    <w:rsid w:val="00A44B76"/>
    <w:rsid w:val="00A44BAF"/>
    <w:rsid w:val="00A44FAA"/>
    <w:rsid w:val="00A45555"/>
    <w:rsid w:val="00A455C6"/>
    <w:rsid w:val="00A4564E"/>
    <w:rsid w:val="00A456F8"/>
    <w:rsid w:val="00A459BE"/>
    <w:rsid w:val="00A45A92"/>
    <w:rsid w:val="00A45ACE"/>
    <w:rsid w:val="00A45D4A"/>
    <w:rsid w:val="00A45E36"/>
    <w:rsid w:val="00A46152"/>
    <w:rsid w:val="00A46237"/>
    <w:rsid w:val="00A464C5"/>
    <w:rsid w:val="00A4656A"/>
    <w:rsid w:val="00A46673"/>
    <w:rsid w:val="00A46D88"/>
    <w:rsid w:val="00A46F96"/>
    <w:rsid w:val="00A46FB6"/>
    <w:rsid w:val="00A4700A"/>
    <w:rsid w:val="00A47026"/>
    <w:rsid w:val="00A470C1"/>
    <w:rsid w:val="00A471E8"/>
    <w:rsid w:val="00A4733F"/>
    <w:rsid w:val="00A47B3F"/>
    <w:rsid w:val="00A47BE8"/>
    <w:rsid w:val="00A47C04"/>
    <w:rsid w:val="00A47C88"/>
    <w:rsid w:val="00A50247"/>
    <w:rsid w:val="00A50489"/>
    <w:rsid w:val="00A50813"/>
    <w:rsid w:val="00A508A9"/>
    <w:rsid w:val="00A50EAC"/>
    <w:rsid w:val="00A51024"/>
    <w:rsid w:val="00A511CF"/>
    <w:rsid w:val="00A511E5"/>
    <w:rsid w:val="00A513D6"/>
    <w:rsid w:val="00A515E5"/>
    <w:rsid w:val="00A516A5"/>
    <w:rsid w:val="00A520AF"/>
    <w:rsid w:val="00A52260"/>
    <w:rsid w:val="00A522D3"/>
    <w:rsid w:val="00A525CA"/>
    <w:rsid w:val="00A5260B"/>
    <w:rsid w:val="00A5270A"/>
    <w:rsid w:val="00A529AE"/>
    <w:rsid w:val="00A52B68"/>
    <w:rsid w:val="00A52CA8"/>
    <w:rsid w:val="00A52D7F"/>
    <w:rsid w:val="00A52DA8"/>
    <w:rsid w:val="00A530BA"/>
    <w:rsid w:val="00A5313F"/>
    <w:rsid w:val="00A532A2"/>
    <w:rsid w:val="00A53445"/>
    <w:rsid w:val="00A53683"/>
    <w:rsid w:val="00A53A23"/>
    <w:rsid w:val="00A53EB4"/>
    <w:rsid w:val="00A53FE5"/>
    <w:rsid w:val="00A54319"/>
    <w:rsid w:val="00A5469D"/>
    <w:rsid w:val="00A54781"/>
    <w:rsid w:val="00A54BF9"/>
    <w:rsid w:val="00A5514C"/>
    <w:rsid w:val="00A55261"/>
    <w:rsid w:val="00A5543A"/>
    <w:rsid w:val="00A5551A"/>
    <w:rsid w:val="00A5561E"/>
    <w:rsid w:val="00A5595D"/>
    <w:rsid w:val="00A55A92"/>
    <w:rsid w:val="00A55CEE"/>
    <w:rsid w:val="00A5602E"/>
    <w:rsid w:val="00A560FA"/>
    <w:rsid w:val="00A5621F"/>
    <w:rsid w:val="00A56287"/>
    <w:rsid w:val="00A562A6"/>
    <w:rsid w:val="00A565E3"/>
    <w:rsid w:val="00A56676"/>
    <w:rsid w:val="00A568E9"/>
    <w:rsid w:val="00A5690E"/>
    <w:rsid w:val="00A569EA"/>
    <w:rsid w:val="00A56B31"/>
    <w:rsid w:val="00A56C18"/>
    <w:rsid w:val="00A56FE3"/>
    <w:rsid w:val="00A57159"/>
    <w:rsid w:val="00A57668"/>
    <w:rsid w:val="00A576A2"/>
    <w:rsid w:val="00A577C3"/>
    <w:rsid w:val="00A577CD"/>
    <w:rsid w:val="00A579E7"/>
    <w:rsid w:val="00A57D65"/>
    <w:rsid w:val="00A60211"/>
    <w:rsid w:val="00A6022F"/>
    <w:rsid w:val="00A60341"/>
    <w:rsid w:val="00A60422"/>
    <w:rsid w:val="00A6053D"/>
    <w:rsid w:val="00A605EA"/>
    <w:rsid w:val="00A608AC"/>
    <w:rsid w:val="00A60909"/>
    <w:rsid w:val="00A60A68"/>
    <w:rsid w:val="00A60CAE"/>
    <w:rsid w:val="00A60F70"/>
    <w:rsid w:val="00A60FF5"/>
    <w:rsid w:val="00A61495"/>
    <w:rsid w:val="00A616B4"/>
    <w:rsid w:val="00A6182F"/>
    <w:rsid w:val="00A619D8"/>
    <w:rsid w:val="00A61C46"/>
    <w:rsid w:val="00A61FC9"/>
    <w:rsid w:val="00A620BF"/>
    <w:rsid w:val="00A62704"/>
    <w:rsid w:val="00A6274F"/>
    <w:rsid w:val="00A6279F"/>
    <w:rsid w:val="00A628B3"/>
    <w:rsid w:val="00A62C6F"/>
    <w:rsid w:val="00A62CE5"/>
    <w:rsid w:val="00A62D37"/>
    <w:rsid w:val="00A62DC7"/>
    <w:rsid w:val="00A62E28"/>
    <w:rsid w:val="00A62E32"/>
    <w:rsid w:val="00A63102"/>
    <w:rsid w:val="00A63558"/>
    <w:rsid w:val="00A6364E"/>
    <w:rsid w:val="00A6369D"/>
    <w:rsid w:val="00A63775"/>
    <w:rsid w:val="00A6398C"/>
    <w:rsid w:val="00A63C05"/>
    <w:rsid w:val="00A63EC8"/>
    <w:rsid w:val="00A645FC"/>
    <w:rsid w:val="00A64739"/>
    <w:rsid w:val="00A647FA"/>
    <w:rsid w:val="00A6487D"/>
    <w:rsid w:val="00A648B7"/>
    <w:rsid w:val="00A64965"/>
    <w:rsid w:val="00A64A74"/>
    <w:rsid w:val="00A64BFE"/>
    <w:rsid w:val="00A64D48"/>
    <w:rsid w:val="00A64D7A"/>
    <w:rsid w:val="00A64D9A"/>
    <w:rsid w:val="00A64FA7"/>
    <w:rsid w:val="00A6506B"/>
    <w:rsid w:val="00A652A4"/>
    <w:rsid w:val="00A6535A"/>
    <w:rsid w:val="00A65478"/>
    <w:rsid w:val="00A65949"/>
    <w:rsid w:val="00A65F17"/>
    <w:rsid w:val="00A65FFC"/>
    <w:rsid w:val="00A66273"/>
    <w:rsid w:val="00A6632A"/>
    <w:rsid w:val="00A6637C"/>
    <w:rsid w:val="00A6655E"/>
    <w:rsid w:val="00A6676A"/>
    <w:rsid w:val="00A66870"/>
    <w:rsid w:val="00A66AAA"/>
    <w:rsid w:val="00A66C92"/>
    <w:rsid w:val="00A66D47"/>
    <w:rsid w:val="00A66D66"/>
    <w:rsid w:val="00A67188"/>
    <w:rsid w:val="00A6734F"/>
    <w:rsid w:val="00A67958"/>
    <w:rsid w:val="00A67B01"/>
    <w:rsid w:val="00A67B12"/>
    <w:rsid w:val="00A67CF8"/>
    <w:rsid w:val="00A703BA"/>
    <w:rsid w:val="00A703F6"/>
    <w:rsid w:val="00A707E1"/>
    <w:rsid w:val="00A70AE7"/>
    <w:rsid w:val="00A70B21"/>
    <w:rsid w:val="00A70E14"/>
    <w:rsid w:val="00A712BB"/>
    <w:rsid w:val="00A71C03"/>
    <w:rsid w:val="00A721A5"/>
    <w:rsid w:val="00A72289"/>
    <w:rsid w:val="00A725E0"/>
    <w:rsid w:val="00A726D6"/>
    <w:rsid w:val="00A728EE"/>
    <w:rsid w:val="00A72D19"/>
    <w:rsid w:val="00A72EE5"/>
    <w:rsid w:val="00A73064"/>
    <w:rsid w:val="00A73180"/>
    <w:rsid w:val="00A73359"/>
    <w:rsid w:val="00A73665"/>
    <w:rsid w:val="00A7374E"/>
    <w:rsid w:val="00A739E2"/>
    <w:rsid w:val="00A73B70"/>
    <w:rsid w:val="00A73BE9"/>
    <w:rsid w:val="00A73D97"/>
    <w:rsid w:val="00A73F7E"/>
    <w:rsid w:val="00A74064"/>
    <w:rsid w:val="00A74087"/>
    <w:rsid w:val="00A74234"/>
    <w:rsid w:val="00A742FA"/>
    <w:rsid w:val="00A7432F"/>
    <w:rsid w:val="00A7449F"/>
    <w:rsid w:val="00A746D8"/>
    <w:rsid w:val="00A749E4"/>
    <w:rsid w:val="00A74E66"/>
    <w:rsid w:val="00A74F94"/>
    <w:rsid w:val="00A752DC"/>
    <w:rsid w:val="00A754A9"/>
    <w:rsid w:val="00A759A6"/>
    <w:rsid w:val="00A759F4"/>
    <w:rsid w:val="00A75A7C"/>
    <w:rsid w:val="00A75D0B"/>
    <w:rsid w:val="00A75E29"/>
    <w:rsid w:val="00A75E9A"/>
    <w:rsid w:val="00A76093"/>
    <w:rsid w:val="00A7629D"/>
    <w:rsid w:val="00A76572"/>
    <w:rsid w:val="00A765B6"/>
    <w:rsid w:val="00A769EC"/>
    <w:rsid w:val="00A771DE"/>
    <w:rsid w:val="00A772E7"/>
    <w:rsid w:val="00A775E8"/>
    <w:rsid w:val="00A77744"/>
    <w:rsid w:val="00A7789F"/>
    <w:rsid w:val="00A77961"/>
    <w:rsid w:val="00A77B30"/>
    <w:rsid w:val="00A77C14"/>
    <w:rsid w:val="00A77C1C"/>
    <w:rsid w:val="00A77CCC"/>
    <w:rsid w:val="00A77FD6"/>
    <w:rsid w:val="00A80173"/>
    <w:rsid w:val="00A802E1"/>
    <w:rsid w:val="00A806B3"/>
    <w:rsid w:val="00A80887"/>
    <w:rsid w:val="00A80D1C"/>
    <w:rsid w:val="00A80D41"/>
    <w:rsid w:val="00A81310"/>
    <w:rsid w:val="00A81B83"/>
    <w:rsid w:val="00A82334"/>
    <w:rsid w:val="00A8280B"/>
    <w:rsid w:val="00A82C0F"/>
    <w:rsid w:val="00A82D3C"/>
    <w:rsid w:val="00A831F3"/>
    <w:rsid w:val="00A83811"/>
    <w:rsid w:val="00A8393B"/>
    <w:rsid w:val="00A84396"/>
    <w:rsid w:val="00A84434"/>
    <w:rsid w:val="00A84454"/>
    <w:rsid w:val="00A844BA"/>
    <w:rsid w:val="00A8473B"/>
    <w:rsid w:val="00A84740"/>
    <w:rsid w:val="00A84893"/>
    <w:rsid w:val="00A84A02"/>
    <w:rsid w:val="00A84E50"/>
    <w:rsid w:val="00A8542E"/>
    <w:rsid w:val="00A85533"/>
    <w:rsid w:val="00A8559A"/>
    <w:rsid w:val="00A858BF"/>
    <w:rsid w:val="00A859ED"/>
    <w:rsid w:val="00A85A65"/>
    <w:rsid w:val="00A85DB4"/>
    <w:rsid w:val="00A85DD4"/>
    <w:rsid w:val="00A85F2D"/>
    <w:rsid w:val="00A866DB"/>
    <w:rsid w:val="00A86827"/>
    <w:rsid w:val="00A86CE5"/>
    <w:rsid w:val="00A86D82"/>
    <w:rsid w:val="00A86DA4"/>
    <w:rsid w:val="00A86DCB"/>
    <w:rsid w:val="00A86DFC"/>
    <w:rsid w:val="00A870E0"/>
    <w:rsid w:val="00A87234"/>
    <w:rsid w:val="00A872BF"/>
    <w:rsid w:val="00A8748B"/>
    <w:rsid w:val="00A87529"/>
    <w:rsid w:val="00A87745"/>
    <w:rsid w:val="00A87A6E"/>
    <w:rsid w:val="00A87C08"/>
    <w:rsid w:val="00A87E9B"/>
    <w:rsid w:val="00A87F8C"/>
    <w:rsid w:val="00A901E7"/>
    <w:rsid w:val="00A90353"/>
    <w:rsid w:val="00A90479"/>
    <w:rsid w:val="00A90531"/>
    <w:rsid w:val="00A906E6"/>
    <w:rsid w:val="00A90A74"/>
    <w:rsid w:val="00A90B37"/>
    <w:rsid w:val="00A90BF5"/>
    <w:rsid w:val="00A90CAA"/>
    <w:rsid w:val="00A91482"/>
    <w:rsid w:val="00A9187F"/>
    <w:rsid w:val="00A919BE"/>
    <w:rsid w:val="00A91C1C"/>
    <w:rsid w:val="00A91D6E"/>
    <w:rsid w:val="00A9210E"/>
    <w:rsid w:val="00A921DA"/>
    <w:rsid w:val="00A9266E"/>
    <w:rsid w:val="00A92B14"/>
    <w:rsid w:val="00A92DE1"/>
    <w:rsid w:val="00A935DA"/>
    <w:rsid w:val="00A936F1"/>
    <w:rsid w:val="00A938DB"/>
    <w:rsid w:val="00A938E2"/>
    <w:rsid w:val="00A9398D"/>
    <w:rsid w:val="00A93FE6"/>
    <w:rsid w:val="00A940D5"/>
    <w:rsid w:val="00A9435E"/>
    <w:rsid w:val="00A9449C"/>
    <w:rsid w:val="00A94671"/>
    <w:rsid w:val="00A947BD"/>
    <w:rsid w:val="00A947D3"/>
    <w:rsid w:val="00A94854"/>
    <w:rsid w:val="00A94A19"/>
    <w:rsid w:val="00A9538E"/>
    <w:rsid w:val="00A955D3"/>
    <w:rsid w:val="00A95632"/>
    <w:rsid w:val="00A95B46"/>
    <w:rsid w:val="00A95BED"/>
    <w:rsid w:val="00A95C2A"/>
    <w:rsid w:val="00A95D1C"/>
    <w:rsid w:val="00A96114"/>
    <w:rsid w:val="00A96147"/>
    <w:rsid w:val="00A96606"/>
    <w:rsid w:val="00A96682"/>
    <w:rsid w:val="00A96BC0"/>
    <w:rsid w:val="00A96D57"/>
    <w:rsid w:val="00A96D8A"/>
    <w:rsid w:val="00A96F2E"/>
    <w:rsid w:val="00A970E3"/>
    <w:rsid w:val="00A975A7"/>
    <w:rsid w:val="00A97B97"/>
    <w:rsid w:val="00AA01D7"/>
    <w:rsid w:val="00AA020C"/>
    <w:rsid w:val="00AA02FD"/>
    <w:rsid w:val="00AA0422"/>
    <w:rsid w:val="00AA057B"/>
    <w:rsid w:val="00AA070E"/>
    <w:rsid w:val="00AA07A3"/>
    <w:rsid w:val="00AA08EC"/>
    <w:rsid w:val="00AA1021"/>
    <w:rsid w:val="00AA1028"/>
    <w:rsid w:val="00AA1127"/>
    <w:rsid w:val="00AA113B"/>
    <w:rsid w:val="00AA17C6"/>
    <w:rsid w:val="00AA1CF9"/>
    <w:rsid w:val="00AA1F72"/>
    <w:rsid w:val="00AA2228"/>
    <w:rsid w:val="00AA229D"/>
    <w:rsid w:val="00AA245F"/>
    <w:rsid w:val="00AA24EA"/>
    <w:rsid w:val="00AA24FB"/>
    <w:rsid w:val="00AA2546"/>
    <w:rsid w:val="00AA29C3"/>
    <w:rsid w:val="00AA2A66"/>
    <w:rsid w:val="00AA2C56"/>
    <w:rsid w:val="00AA2E1A"/>
    <w:rsid w:val="00AA2E26"/>
    <w:rsid w:val="00AA2EA2"/>
    <w:rsid w:val="00AA3052"/>
    <w:rsid w:val="00AA307F"/>
    <w:rsid w:val="00AA31CE"/>
    <w:rsid w:val="00AA35CC"/>
    <w:rsid w:val="00AA36CC"/>
    <w:rsid w:val="00AA3E5B"/>
    <w:rsid w:val="00AA3EFE"/>
    <w:rsid w:val="00AA401B"/>
    <w:rsid w:val="00AA406F"/>
    <w:rsid w:val="00AA47A5"/>
    <w:rsid w:val="00AA486C"/>
    <w:rsid w:val="00AA4D50"/>
    <w:rsid w:val="00AA4E94"/>
    <w:rsid w:val="00AA4F46"/>
    <w:rsid w:val="00AA505C"/>
    <w:rsid w:val="00AA511C"/>
    <w:rsid w:val="00AA5513"/>
    <w:rsid w:val="00AA5B19"/>
    <w:rsid w:val="00AA5C46"/>
    <w:rsid w:val="00AA5F2B"/>
    <w:rsid w:val="00AA6210"/>
    <w:rsid w:val="00AA6618"/>
    <w:rsid w:val="00AA6686"/>
    <w:rsid w:val="00AA68F4"/>
    <w:rsid w:val="00AA6A8C"/>
    <w:rsid w:val="00AA6C16"/>
    <w:rsid w:val="00AA6D5F"/>
    <w:rsid w:val="00AA741E"/>
    <w:rsid w:val="00AA75B5"/>
    <w:rsid w:val="00AA78B9"/>
    <w:rsid w:val="00AA7A3F"/>
    <w:rsid w:val="00AA7C3A"/>
    <w:rsid w:val="00AA7CB4"/>
    <w:rsid w:val="00AB010E"/>
    <w:rsid w:val="00AB029D"/>
    <w:rsid w:val="00AB05C1"/>
    <w:rsid w:val="00AB0612"/>
    <w:rsid w:val="00AB064A"/>
    <w:rsid w:val="00AB06A4"/>
    <w:rsid w:val="00AB07A7"/>
    <w:rsid w:val="00AB08D2"/>
    <w:rsid w:val="00AB092E"/>
    <w:rsid w:val="00AB0A7D"/>
    <w:rsid w:val="00AB0BE7"/>
    <w:rsid w:val="00AB0DDB"/>
    <w:rsid w:val="00AB15C7"/>
    <w:rsid w:val="00AB177D"/>
    <w:rsid w:val="00AB187A"/>
    <w:rsid w:val="00AB1982"/>
    <w:rsid w:val="00AB1AD5"/>
    <w:rsid w:val="00AB1E35"/>
    <w:rsid w:val="00AB23CD"/>
    <w:rsid w:val="00AB29FD"/>
    <w:rsid w:val="00AB2B61"/>
    <w:rsid w:val="00AB2BD5"/>
    <w:rsid w:val="00AB2E1B"/>
    <w:rsid w:val="00AB3099"/>
    <w:rsid w:val="00AB3281"/>
    <w:rsid w:val="00AB3365"/>
    <w:rsid w:val="00AB342E"/>
    <w:rsid w:val="00AB37B0"/>
    <w:rsid w:val="00AB3A13"/>
    <w:rsid w:val="00AB3B73"/>
    <w:rsid w:val="00AB3BDE"/>
    <w:rsid w:val="00AB3D50"/>
    <w:rsid w:val="00AB4A5D"/>
    <w:rsid w:val="00AB4BA5"/>
    <w:rsid w:val="00AB4BCD"/>
    <w:rsid w:val="00AB4F60"/>
    <w:rsid w:val="00AB516C"/>
    <w:rsid w:val="00AB5533"/>
    <w:rsid w:val="00AB5B97"/>
    <w:rsid w:val="00AB5BE4"/>
    <w:rsid w:val="00AB5E19"/>
    <w:rsid w:val="00AB6371"/>
    <w:rsid w:val="00AB659C"/>
    <w:rsid w:val="00AB6670"/>
    <w:rsid w:val="00AB6D30"/>
    <w:rsid w:val="00AB6E38"/>
    <w:rsid w:val="00AB6F33"/>
    <w:rsid w:val="00AB6FAE"/>
    <w:rsid w:val="00AB714E"/>
    <w:rsid w:val="00AB725F"/>
    <w:rsid w:val="00AB730B"/>
    <w:rsid w:val="00AB744C"/>
    <w:rsid w:val="00AB77B2"/>
    <w:rsid w:val="00AB7A60"/>
    <w:rsid w:val="00AB7C78"/>
    <w:rsid w:val="00AB7E9E"/>
    <w:rsid w:val="00AC015E"/>
    <w:rsid w:val="00AC09A6"/>
    <w:rsid w:val="00AC09F6"/>
    <w:rsid w:val="00AC0C39"/>
    <w:rsid w:val="00AC0EDC"/>
    <w:rsid w:val="00AC123B"/>
    <w:rsid w:val="00AC170E"/>
    <w:rsid w:val="00AC19DB"/>
    <w:rsid w:val="00AC1C40"/>
    <w:rsid w:val="00AC1CAB"/>
    <w:rsid w:val="00AC23F3"/>
    <w:rsid w:val="00AC27FF"/>
    <w:rsid w:val="00AC2A74"/>
    <w:rsid w:val="00AC2C59"/>
    <w:rsid w:val="00AC3053"/>
    <w:rsid w:val="00AC305B"/>
    <w:rsid w:val="00AC3168"/>
    <w:rsid w:val="00AC31D4"/>
    <w:rsid w:val="00AC3398"/>
    <w:rsid w:val="00AC339F"/>
    <w:rsid w:val="00AC3955"/>
    <w:rsid w:val="00AC3BC3"/>
    <w:rsid w:val="00AC3E9F"/>
    <w:rsid w:val="00AC3F3B"/>
    <w:rsid w:val="00AC3F5E"/>
    <w:rsid w:val="00AC4063"/>
    <w:rsid w:val="00AC4119"/>
    <w:rsid w:val="00AC4416"/>
    <w:rsid w:val="00AC4451"/>
    <w:rsid w:val="00AC469D"/>
    <w:rsid w:val="00AC4AC5"/>
    <w:rsid w:val="00AC4E46"/>
    <w:rsid w:val="00AC4F25"/>
    <w:rsid w:val="00AC54F1"/>
    <w:rsid w:val="00AC588A"/>
    <w:rsid w:val="00AC5962"/>
    <w:rsid w:val="00AC6161"/>
    <w:rsid w:val="00AC6445"/>
    <w:rsid w:val="00AC696C"/>
    <w:rsid w:val="00AC6EB7"/>
    <w:rsid w:val="00AC6EB9"/>
    <w:rsid w:val="00AC6F75"/>
    <w:rsid w:val="00AC70BC"/>
    <w:rsid w:val="00AC7216"/>
    <w:rsid w:val="00AC7277"/>
    <w:rsid w:val="00AC7884"/>
    <w:rsid w:val="00AC7896"/>
    <w:rsid w:val="00AC7AA0"/>
    <w:rsid w:val="00AC7C04"/>
    <w:rsid w:val="00AD00D8"/>
    <w:rsid w:val="00AD031C"/>
    <w:rsid w:val="00AD0A46"/>
    <w:rsid w:val="00AD0A6D"/>
    <w:rsid w:val="00AD0C69"/>
    <w:rsid w:val="00AD10CB"/>
    <w:rsid w:val="00AD121E"/>
    <w:rsid w:val="00AD132D"/>
    <w:rsid w:val="00AD16EB"/>
    <w:rsid w:val="00AD1A27"/>
    <w:rsid w:val="00AD1DC5"/>
    <w:rsid w:val="00AD1E96"/>
    <w:rsid w:val="00AD1EC3"/>
    <w:rsid w:val="00AD2045"/>
    <w:rsid w:val="00AD245B"/>
    <w:rsid w:val="00AD24D7"/>
    <w:rsid w:val="00AD2725"/>
    <w:rsid w:val="00AD28AC"/>
    <w:rsid w:val="00AD2A13"/>
    <w:rsid w:val="00AD2D7B"/>
    <w:rsid w:val="00AD2DF4"/>
    <w:rsid w:val="00AD2E7D"/>
    <w:rsid w:val="00AD2EAD"/>
    <w:rsid w:val="00AD3086"/>
    <w:rsid w:val="00AD33DA"/>
    <w:rsid w:val="00AD3B10"/>
    <w:rsid w:val="00AD3BD1"/>
    <w:rsid w:val="00AD3F14"/>
    <w:rsid w:val="00AD4172"/>
    <w:rsid w:val="00AD4213"/>
    <w:rsid w:val="00AD4553"/>
    <w:rsid w:val="00AD4846"/>
    <w:rsid w:val="00AD48F2"/>
    <w:rsid w:val="00AD4921"/>
    <w:rsid w:val="00AD4D0F"/>
    <w:rsid w:val="00AD4D80"/>
    <w:rsid w:val="00AD4DB7"/>
    <w:rsid w:val="00AD5141"/>
    <w:rsid w:val="00AD51BC"/>
    <w:rsid w:val="00AD54BD"/>
    <w:rsid w:val="00AD55BD"/>
    <w:rsid w:val="00AD57DD"/>
    <w:rsid w:val="00AD5A2C"/>
    <w:rsid w:val="00AD5AF2"/>
    <w:rsid w:val="00AD5BB6"/>
    <w:rsid w:val="00AD5CE4"/>
    <w:rsid w:val="00AD62EF"/>
    <w:rsid w:val="00AD6A76"/>
    <w:rsid w:val="00AD6C21"/>
    <w:rsid w:val="00AD6C44"/>
    <w:rsid w:val="00AD6CCD"/>
    <w:rsid w:val="00AD7462"/>
    <w:rsid w:val="00AD7467"/>
    <w:rsid w:val="00AD747D"/>
    <w:rsid w:val="00AD7793"/>
    <w:rsid w:val="00AD79FF"/>
    <w:rsid w:val="00AD7C7C"/>
    <w:rsid w:val="00AD7C96"/>
    <w:rsid w:val="00AD7DE1"/>
    <w:rsid w:val="00AE0321"/>
    <w:rsid w:val="00AE03E2"/>
    <w:rsid w:val="00AE0466"/>
    <w:rsid w:val="00AE06C1"/>
    <w:rsid w:val="00AE09CA"/>
    <w:rsid w:val="00AE0B12"/>
    <w:rsid w:val="00AE0FAB"/>
    <w:rsid w:val="00AE12AC"/>
    <w:rsid w:val="00AE1597"/>
    <w:rsid w:val="00AE1676"/>
    <w:rsid w:val="00AE1BA0"/>
    <w:rsid w:val="00AE2135"/>
    <w:rsid w:val="00AE2472"/>
    <w:rsid w:val="00AE26E1"/>
    <w:rsid w:val="00AE2855"/>
    <w:rsid w:val="00AE2929"/>
    <w:rsid w:val="00AE2B85"/>
    <w:rsid w:val="00AE2D05"/>
    <w:rsid w:val="00AE2D58"/>
    <w:rsid w:val="00AE320D"/>
    <w:rsid w:val="00AE33E7"/>
    <w:rsid w:val="00AE3593"/>
    <w:rsid w:val="00AE3602"/>
    <w:rsid w:val="00AE36F0"/>
    <w:rsid w:val="00AE4320"/>
    <w:rsid w:val="00AE48FA"/>
    <w:rsid w:val="00AE4A00"/>
    <w:rsid w:val="00AE4C14"/>
    <w:rsid w:val="00AE4FBF"/>
    <w:rsid w:val="00AE510C"/>
    <w:rsid w:val="00AE544E"/>
    <w:rsid w:val="00AE54B7"/>
    <w:rsid w:val="00AE5681"/>
    <w:rsid w:val="00AE56DD"/>
    <w:rsid w:val="00AE5974"/>
    <w:rsid w:val="00AE59F4"/>
    <w:rsid w:val="00AE6065"/>
    <w:rsid w:val="00AE60C2"/>
    <w:rsid w:val="00AE642E"/>
    <w:rsid w:val="00AE67D5"/>
    <w:rsid w:val="00AE69F0"/>
    <w:rsid w:val="00AE6A6C"/>
    <w:rsid w:val="00AE6A7C"/>
    <w:rsid w:val="00AE6C4D"/>
    <w:rsid w:val="00AE6D4D"/>
    <w:rsid w:val="00AE7059"/>
    <w:rsid w:val="00AE772D"/>
    <w:rsid w:val="00AE7731"/>
    <w:rsid w:val="00AE7F35"/>
    <w:rsid w:val="00AF0000"/>
    <w:rsid w:val="00AF0282"/>
    <w:rsid w:val="00AF0343"/>
    <w:rsid w:val="00AF08FE"/>
    <w:rsid w:val="00AF091C"/>
    <w:rsid w:val="00AF0ED6"/>
    <w:rsid w:val="00AF107F"/>
    <w:rsid w:val="00AF109B"/>
    <w:rsid w:val="00AF11AC"/>
    <w:rsid w:val="00AF127B"/>
    <w:rsid w:val="00AF14CD"/>
    <w:rsid w:val="00AF1BBE"/>
    <w:rsid w:val="00AF1EAD"/>
    <w:rsid w:val="00AF1EF1"/>
    <w:rsid w:val="00AF205C"/>
    <w:rsid w:val="00AF2408"/>
    <w:rsid w:val="00AF277B"/>
    <w:rsid w:val="00AF2972"/>
    <w:rsid w:val="00AF2AF1"/>
    <w:rsid w:val="00AF2C35"/>
    <w:rsid w:val="00AF31AE"/>
    <w:rsid w:val="00AF321B"/>
    <w:rsid w:val="00AF330E"/>
    <w:rsid w:val="00AF3340"/>
    <w:rsid w:val="00AF340E"/>
    <w:rsid w:val="00AF361A"/>
    <w:rsid w:val="00AF3646"/>
    <w:rsid w:val="00AF36BA"/>
    <w:rsid w:val="00AF37B1"/>
    <w:rsid w:val="00AF389B"/>
    <w:rsid w:val="00AF39B2"/>
    <w:rsid w:val="00AF3F54"/>
    <w:rsid w:val="00AF416D"/>
    <w:rsid w:val="00AF42C6"/>
    <w:rsid w:val="00AF44FC"/>
    <w:rsid w:val="00AF45DA"/>
    <w:rsid w:val="00AF4882"/>
    <w:rsid w:val="00AF4B64"/>
    <w:rsid w:val="00AF546C"/>
    <w:rsid w:val="00AF5AB6"/>
    <w:rsid w:val="00AF5ABE"/>
    <w:rsid w:val="00AF5C44"/>
    <w:rsid w:val="00AF5E38"/>
    <w:rsid w:val="00AF5FD9"/>
    <w:rsid w:val="00AF63A0"/>
    <w:rsid w:val="00AF647E"/>
    <w:rsid w:val="00AF654D"/>
    <w:rsid w:val="00AF65C7"/>
    <w:rsid w:val="00AF6784"/>
    <w:rsid w:val="00AF6844"/>
    <w:rsid w:val="00AF6894"/>
    <w:rsid w:val="00AF68E3"/>
    <w:rsid w:val="00AF690C"/>
    <w:rsid w:val="00AF6A9F"/>
    <w:rsid w:val="00AF6C75"/>
    <w:rsid w:val="00AF6F8C"/>
    <w:rsid w:val="00AF6FCF"/>
    <w:rsid w:val="00AF71BD"/>
    <w:rsid w:val="00AF740E"/>
    <w:rsid w:val="00AF74DC"/>
    <w:rsid w:val="00AF75D3"/>
    <w:rsid w:val="00AF7854"/>
    <w:rsid w:val="00AF78EB"/>
    <w:rsid w:val="00AF7A28"/>
    <w:rsid w:val="00AF7CBA"/>
    <w:rsid w:val="00AF7D1C"/>
    <w:rsid w:val="00AF7E5B"/>
    <w:rsid w:val="00B0010F"/>
    <w:rsid w:val="00B001D3"/>
    <w:rsid w:val="00B0034F"/>
    <w:rsid w:val="00B014EF"/>
    <w:rsid w:val="00B016D7"/>
    <w:rsid w:val="00B01775"/>
    <w:rsid w:val="00B01F95"/>
    <w:rsid w:val="00B020C6"/>
    <w:rsid w:val="00B027BA"/>
    <w:rsid w:val="00B028BD"/>
    <w:rsid w:val="00B02A31"/>
    <w:rsid w:val="00B02AD2"/>
    <w:rsid w:val="00B03126"/>
    <w:rsid w:val="00B033C9"/>
    <w:rsid w:val="00B0367F"/>
    <w:rsid w:val="00B03688"/>
    <w:rsid w:val="00B036A8"/>
    <w:rsid w:val="00B038D8"/>
    <w:rsid w:val="00B03ACE"/>
    <w:rsid w:val="00B03CA6"/>
    <w:rsid w:val="00B03D73"/>
    <w:rsid w:val="00B040C9"/>
    <w:rsid w:val="00B0437B"/>
    <w:rsid w:val="00B04827"/>
    <w:rsid w:val="00B04F9B"/>
    <w:rsid w:val="00B05023"/>
    <w:rsid w:val="00B0570E"/>
    <w:rsid w:val="00B05BE3"/>
    <w:rsid w:val="00B05F17"/>
    <w:rsid w:val="00B06D57"/>
    <w:rsid w:val="00B06E17"/>
    <w:rsid w:val="00B06EF8"/>
    <w:rsid w:val="00B06FBF"/>
    <w:rsid w:val="00B07138"/>
    <w:rsid w:val="00B07609"/>
    <w:rsid w:val="00B076BC"/>
    <w:rsid w:val="00B07912"/>
    <w:rsid w:val="00B1005A"/>
    <w:rsid w:val="00B108FD"/>
    <w:rsid w:val="00B10906"/>
    <w:rsid w:val="00B109B2"/>
    <w:rsid w:val="00B10AB7"/>
    <w:rsid w:val="00B10B5D"/>
    <w:rsid w:val="00B1106D"/>
    <w:rsid w:val="00B111B5"/>
    <w:rsid w:val="00B113E8"/>
    <w:rsid w:val="00B115D5"/>
    <w:rsid w:val="00B11720"/>
    <w:rsid w:val="00B118D7"/>
    <w:rsid w:val="00B11A31"/>
    <w:rsid w:val="00B11CB9"/>
    <w:rsid w:val="00B11E8D"/>
    <w:rsid w:val="00B1229D"/>
    <w:rsid w:val="00B1232F"/>
    <w:rsid w:val="00B12390"/>
    <w:rsid w:val="00B1252B"/>
    <w:rsid w:val="00B125C4"/>
    <w:rsid w:val="00B12701"/>
    <w:rsid w:val="00B1273E"/>
    <w:rsid w:val="00B1283F"/>
    <w:rsid w:val="00B12B01"/>
    <w:rsid w:val="00B12C33"/>
    <w:rsid w:val="00B136D0"/>
    <w:rsid w:val="00B1383D"/>
    <w:rsid w:val="00B1403A"/>
    <w:rsid w:val="00B141A9"/>
    <w:rsid w:val="00B14313"/>
    <w:rsid w:val="00B145B4"/>
    <w:rsid w:val="00B14751"/>
    <w:rsid w:val="00B1481C"/>
    <w:rsid w:val="00B14D00"/>
    <w:rsid w:val="00B15001"/>
    <w:rsid w:val="00B1505D"/>
    <w:rsid w:val="00B153E1"/>
    <w:rsid w:val="00B155C6"/>
    <w:rsid w:val="00B15A40"/>
    <w:rsid w:val="00B15CDE"/>
    <w:rsid w:val="00B15E23"/>
    <w:rsid w:val="00B162CA"/>
    <w:rsid w:val="00B16412"/>
    <w:rsid w:val="00B1688A"/>
    <w:rsid w:val="00B1697C"/>
    <w:rsid w:val="00B16A5B"/>
    <w:rsid w:val="00B16B9B"/>
    <w:rsid w:val="00B17172"/>
    <w:rsid w:val="00B17203"/>
    <w:rsid w:val="00B1721C"/>
    <w:rsid w:val="00B1727B"/>
    <w:rsid w:val="00B17731"/>
    <w:rsid w:val="00B17B0F"/>
    <w:rsid w:val="00B17CC7"/>
    <w:rsid w:val="00B17DA1"/>
    <w:rsid w:val="00B17DDD"/>
    <w:rsid w:val="00B17EF2"/>
    <w:rsid w:val="00B17FC9"/>
    <w:rsid w:val="00B20178"/>
    <w:rsid w:val="00B2042B"/>
    <w:rsid w:val="00B205C0"/>
    <w:rsid w:val="00B206F8"/>
    <w:rsid w:val="00B20924"/>
    <w:rsid w:val="00B209D1"/>
    <w:rsid w:val="00B20CE1"/>
    <w:rsid w:val="00B21193"/>
    <w:rsid w:val="00B2130F"/>
    <w:rsid w:val="00B21490"/>
    <w:rsid w:val="00B2187D"/>
    <w:rsid w:val="00B21944"/>
    <w:rsid w:val="00B21BE5"/>
    <w:rsid w:val="00B2202E"/>
    <w:rsid w:val="00B221E5"/>
    <w:rsid w:val="00B22202"/>
    <w:rsid w:val="00B22521"/>
    <w:rsid w:val="00B22595"/>
    <w:rsid w:val="00B229B1"/>
    <w:rsid w:val="00B22EAB"/>
    <w:rsid w:val="00B22EC3"/>
    <w:rsid w:val="00B22FC6"/>
    <w:rsid w:val="00B2361B"/>
    <w:rsid w:val="00B2375F"/>
    <w:rsid w:val="00B23768"/>
    <w:rsid w:val="00B239C1"/>
    <w:rsid w:val="00B23A13"/>
    <w:rsid w:val="00B23F14"/>
    <w:rsid w:val="00B241A3"/>
    <w:rsid w:val="00B241DB"/>
    <w:rsid w:val="00B24221"/>
    <w:rsid w:val="00B24339"/>
    <w:rsid w:val="00B244DD"/>
    <w:rsid w:val="00B25009"/>
    <w:rsid w:val="00B25488"/>
    <w:rsid w:val="00B2567F"/>
    <w:rsid w:val="00B25961"/>
    <w:rsid w:val="00B25A0B"/>
    <w:rsid w:val="00B26C7B"/>
    <w:rsid w:val="00B26F64"/>
    <w:rsid w:val="00B271AD"/>
    <w:rsid w:val="00B27225"/>
    <w:rsid w:val="00B2754C"/>
    <w:rsid w:val="00B27781"/>
    <w:rsid w:val="00B27A49"/>
    <w:rsid w:val="00B27A82"/>
    <w:rsid w:val="00B27BCE"/>
    <w:rsid w:val="00B27E0C"/>
    <w:rsid w:val="00B3010B"/>
    <w:rsid w:val="00B30546"/>
    <w:rsid w:val="00B30622"/>
    <w:rsid w:val="00B308F9"/>
    <w:rsid w:val="00B3129A"/>
    <w:rsid w:val="00B3160D"/>
    <w:rsid w:val="00B316A3"/>
    <w:rsid w:val="00B31AC7"/>
    <w:rsid w:val="00B31B8C"/>
    <w:rsid w:val="00B3231D"/>
    <w:rsid w:val="00B32819"/>
    <w:rsid w:val="00B32C15"/>
    <w:rsid w:val="00B32F5E"/>
    <w:rsid w:val="00B3300A"/>
    <w:rsid w:val="00B331C6"/>
    <w:rsid w:val="00B334DF"/>
    <w:rsid w:val="00B33784"/>
    <w:rsid w:val="00B33840"/>
    <w:rsid w:val="00B3386A"/>
    <w:rsid w:val="00B33872"/>
    <w:rsid w:val="00B33A25"/>
    <w:rsid w:val="00B33A2F"/>
    <w:rsid w:val="00B33C91"/>
    <w:rsid w:val="00B33F6E"/>
    <w:rsid w:val="00B342FF"/>
    <w:rsid w:val="00B34BA7"/>
    <w:rsid w:val="00B34E70"/>
    <w:rsid w:val="00B35094"/>
    <w:rsid w:val="00B3514B"/>
    <w:rsid w:val="00B353F2"/>
    <w:rsid w:val="00B358AD"/>
    <w:rsid w:val="00B35977"/>
    <w:rsid w:val="00B359F5"/>
    <w:rsid w:val="00B35BCF"/>
    <w:rsid w:val="00B360B8"/>
    <w:rsid w:val="00B3633D"/>
    <w:rsid w:val="00B3638B"/>
    <w:rsid w:val="00B364B3"/>
    <w:rsid w:val="00B36509"/>
    <w:rsid w:val="00B3687E"/>
    <w:rsid w:val="00B369E1"/>
    <w:rsid w:val="00B36B0D"/>
    <w:rsid w:val="00B36B66"/>
    <w:rsid w:val="00B36C20"/>
    <w:rsid w:val="00B373C2"/>
    <w:rsid w:val="00B37409"/>
    <w:rsid w:val="00B3740C"/>
    <w:rsid w:val="00B378B9"/>
    <w:rsid w:val="00B379AC"/>
    <w:rsid w:val="00B40391"/>
    <w:rsid w:val="00B403ED"/>
    <w:rsid w:val="00B405F7"/>
    <w:rsid w:val="00B40616"/>
    <w:rsid w:val="00B40627"/>
    <w:rsid w:val="00B40835"/>
    <w:rsid w:val="00B40903"/>
    <w:rsid w:val="00B409F3"/>
    <w:rsid w:val="00B40CB9"/>
    <w:rsid w:val="00B413ED"/>
    <w:rsid w:val="00B4151F"/>
    <w:rsid w:val="00B4153C"/>
    <w:rsid w:val="00B41B38"/>
    <w:rsid w:val="00B41C11"/>
    <w:rsid w:val="00B41D0D"/>
    <w:rsid w:val="00B41FE1"/>
    <w:rsid w:val="00B424CF"/>
    <w:rsid w:val="00B429E9"/>
    <w:rsid w:val="00B42BB8"/>
    <w:rsid w:val="00B42D93"/>
    <w:rsid w:val="00B4325A"/>
    <w:rsid w:val="00B43290"/>
    <w:rsid w:val="00B435E7"/>
    <w:rsid w:val="00B435EA"/>
    <w:rsid w:val="00B44339"/>
    <w:rsid w:val="00B44382"/>
    <w:rsid w:val="00B44517"/>
    <w:rsid w:val="00B44575"/>
    <w:rsid w:val="00B44604"/>
    <w:rsid w:val="00B446ED"/>
    <w:rsid w:val="00B4479A"/>
    <w:rsid w:val="00B447D5"/>
    <w:rsid w:val="00B44F22"/>
    <w:rsid w:val="00B45052"/>
    <w:rsid w:val="00B45238"/>
    <w:rsid w:val="00B45307"/>
    <w:rsid w:val="00B4536D"/>
    <w:rsid w:val="00B455F5"/>
    <w:rsid w:val="00B458CD"/>
    <w:rsid w:val="00B463B9"/>
    <w:rsid w:val="00B465AF"/>
    <w:rsid w:val="00B467B6"/>
    <w:rsid w:val="00B4684F"/>
    <w:rsid w:val="00B46921"/>
    <w:rsid w:val="00B46BA5"/>
    <w:rsid w:val="00B46CD8"/>
    <w:rsid w:val="00B47268"/>
    <w:rsid w:val="00B4726B"/>
    <w:rsid w:val="00B472E0"/>
    <w:rsid w:val="00B475EA"/>
    <w:rsid w:val="00B47919"/>
    <w:rsid w:val="00B479DD"/>
    <w:rsid w:val="00B47A94"/>
    <w:rsid w:val="00B47B97"/>
    <w:rsid w:val="00B503FF"/>
    <w:rsid w:val="00B50511"/>
    <w:rsid w:val="00B50A23"/>
    <w:rsid w:val="00B50C5E"/>
    <w:rsid w:val="00B50D90"/>
    <w:rsid w:val="00B51448"/>
    <w:rsid w:val="00B515FF"/>
    <w:rsid w:val="00B51608"/>
    <w:rsid w:val="00B516B8"/>
    <w:rsid w:val="00B518A0"/>
    <w:rsid w:val="00B51AD8"/>
    <w:rsid w:val="00B51BDF"/>
    <w:rsid w:val="00B51D19"/>
    <w:rsid w:val="00B51E82"/>
    <w:rsid w:val="00B52302"/>
    <w:rsid w:val="00B525FE"/>
    <w:rsid w:val="00B52B74"/>
    <w:rsid w:val="00B52D1E"/>
    <w:rsid w:val="00B533A3"/>
    <w:rsid w:val="00B53585"/>
    <w:rsid w:val="00B535F7"/>
    <w:rsid w:val="00B5389D"/>
    <w:rsid w:val="00B53906"/>
    <w:rsid w:val="00B53907"/>
    <w:rsid w:val="00B53A16"/>
    <w:rsid w:val="00B53C7F"/>
    <w:rsid w:val="00B53CF2"/>
    <w:rsid w:val="00B53FDA"/>
    <w:rsid w:val="00B53FEA"/>
    <w:rsid w:val="00B54149"/>
    <w:rsid w:val="00B54290"/>
    <w:rsid w:val="00B547FF"/>
    <w:rsid w:val="00B548FE"/>
    <w:rsid w:val="00B54BEF"/>
    <w:rsid w:val="00B54D63"/>
    <w:rsid w:val="00B54ECB"/>
    <w:rsid w:val="00B54ECD"/>
    <w:rsid w:val="00B553E0"/>
    <w:rsid w:val="00B55792"/>
    <w:rsid w:val="00B55870"/>
    <w:rsid w:val="00B558E3"/>
    <w:rsid w:val="00B55987"/>
    <w:rsid w:val="00B55A7F"/>
    <w:rsid w:val="00B55D6B"/>
    <w:rsid w:val="00B56447"/>
    <w:rsid w:val="00B564C2"/>
    <w:rsid w:val="00B56E64"/>
    <w:rsid w:val="00B56EFF"/>
    <w:rsid w:val="00B57045"/>
    <w:rsid w:val="00B57239"/>
    <w:rsid w:val="00B575A2"/>
    <w:rsid w:val="00B57A98"/>
    <w:rsid w:val="00B57B13"/>
    <w:rsid w:val="00B57E0E"/>
    <w:rsid w:val="00B57EFE"/>
    <w:rsid w:val="00B57FF9"/>
    <w:rsid w:val="00B6014E"/>
    <w:rsid w:val="00B603AA"/>
    <w:rsid w:val="00B60532"/>
    <w:rsid w:val="00B6064E"/>
    <w:rsid w:val="00B60756"/>
    <w:rsid w:val="00B60A17"/>
    <w:rsid w:val="00B610BD"/>
    <w:rsid w:val="00B611EF"/>
    <w:rsid w:val="00B614CD"/>
    <w:rsid w:val="00B618B6"/>
    <w:rsid w:val="00B61997"/>
    <w:rsid w:val="00B61A05"/>
    <w:rsid w:val="00B61EB1"/>
    <w:rsid w:val="00B61EB7"/>
    <w:rsid w:val="00B62003"/>
    <w:rsid w:val="00B6201F"/>
    <w:rsid w:val="00B6237A"/>
    <w:rsid w:val="00B628DD"/>
    <w:rsid w:val="00B628F7"/>
    <w:rsid w:val="00B62A03"/>
    <w:rsid w:val="00B62AEB"/>
    <w:rsid w:val="00B62D29"/>
    <w:rsid w:val="00B62EB1"/>
    <w:rsid w:val="00B62EBF"/>
    <w:rsid w:val="00B6351A"/>
    <w:rsid w:val="00B639DB"/>
    <w:rsid w:val="00B63AFA"/>
    <w:rsid w:val="00B63D58"/>
    <w:rsid w:val="00B63F52"/>
    <w:rsid w:val="00B64144"/>
    <w:rsid w:val="00B6415B"/>
    <w:rsid w:val="00B6416F"/>
    <w:rsid w:val="00B6431A"/>
    <w:rsid w:val="00B64427"/>
    <w:rsid w:val="00B64667"/>
    <w:rsid w:val="00B64A21"/>
    <w:rsid w:val="00B64C9D"/>
    <w:rsid w:val="00B64D2C"/>
    <w:rsid w:val="00B65103"/>
    <w:rsid w:val="00B652DA"/>
    <w:rsid w:val="00B65459"/>
    <w:rsid w:val="00B65478"/>
    <w:rsid w:val="00B657DF"/>
    <w:rsid w:val="00B65826"/>
    <w:rsid w:val="00B65972"/>
    <w:rsid w:val="00B659C3"/>
    <w:rsid w:val="00B65BAB"/>
    <w:rsid w:val="00B65CA0"/>
    <w:rsid w:val="00B65FA2"/>
    <w:rsid w:val="00B66000"/>
    <w:rsid w:val="00B6617B"/>
    <w:rsid w:val="00B662F2"/>
    <w:rsid w:val="00B66334"/>
    <w:rsid w:val="00B664A9"/>
    <w:rsid w:val="00B66666"/>
    <w:rsid w:val="00B6697F"/>
    <w:rsid w:val="00B66A8A"/>
    <w:rsid w:val="00B66F34"/>
    <w:rsid w:val="00B6736D"/>
    <w:rsid w:val="00B673B0"/>
    <w:rsid w:val="00B67586"/>
    <w:rsid w:val="00B67928"/>
    <w:rsid w:val="00B67C7F"/>
    <w:rsid w:val="00B67EE0"/>
    <w:rsid w:val="00B700FE"/>
    <w:rsid w:val="00B7013B"/>
    <w:rsid w:val="00B7017E"/>
    <w:rsid w:val="00B7054E"/>
    <w:rsid w:val="00B707BB"/>
    <w:rsid w:val="00B70AA7"/>
    <w:rsid w:val="00B714F3"/>
    <w:rsid w:val="00B71B31"/>
    <w:rsid w:val="00B71B78"/>
    <w:rsid w:val="00B71CFC"/>
    <w:rsid w:val="00B71E20"/>
    <w:rsid w:val="00B721A8"/>
    <w:rsid w:val="00B7229F"/>
    <w:rsid w:val="00B722BD"/>
    <w:rsid w:val="00B7230B"/>
    <w:rsid w:val="00B72320"/>
    <w:rsid w:val="00B72886"/>
    <w:rsid w:val="00B728C0"/>
    <w:rsid w:val="00B728DE"/>
    <w:rsid w:val="00B73009"/>
    <w:rsid w:val="00B734B4"/>
    <w:rsid w:val="00B73FC1"/>
    <w:rsid w:val="00B74250"/>
    <w:rsid w:val="00B74304"/>
    <w:rsid w:val="00B74746"/>
    <w:rsid w:val="00B74E14"/>
    <w:rsid w:val="00B74F1F"/>
    <w:rsid w:val="00B74FD2"/>
    <w:rsid w:val="00B74FDB"/>
    <w:rsid w:val="00B7502E"/>
    <w:rsid w:val="00B75253"/>
    <w:rsid w:val="00B75A60"/>
    <w:rsid w:val="00B75B1D"/>
    <w:rsid w:val="00B75CAE"/>
    <w:rsid w:val="00B7628A"/>
    <w:rsid w:val="00B762C0"/>
    <w:rsid w:val="00B7680B"/>
    <w:rsid w:val="00B7688C"/>
    <w:rsid w:val="00B7690B"/>
    <w:rsid w:val="00B76BB2"/>
    <w:rsid w:val="00B76DA2"/>
    <w:rsid w:val="00B76FE1"/>
    <w:rsid w:val="00B772C8"/>
    <w:rsid w:val="00B77405"/>
    <w:rsid w:val="00B77445"/>
    <w:rsid w:val="00B77580"/>
    <w:rsid w:val="00B778AC"/>
    <w:rsid w:val="00B77964"/>
    <w:rsid w:val="00B77CC2"/>
    <w:rsid w:val="00B77D8D"/>
    <w:rsid w:val="00B77DDB"/>
    <w:rsid w:val="00B80027"/>
    <w:rsid w:val="00B800B7"/>
    <w:rsid w:val="00B80555"/>
    <w:rsid w:val="00B80560"/>
    <w:rsid w:val="00B80603"/>
    <w:rsid w:val="00B807EC"/>
    <w:rsid w:val="00B8087B"/>
    <w:rsid w:val="00B80AF9"/>
    <w:rsid w:val="00B80D26"/>
    <w:rsid w:val="00B80EB3"/>
    <w:rsid w:val="00B80EC6"/>
    <w:rsid w:val="00B811F4"/>
    <w:rsid w:val="00B811FE"/>
    <w:rsid w:val="00B8125A"/>
    <w:rsid w:val="00B8158E"/>
    <w:rsid w:val="00B81612"/>
    <w:rsid w:val="00B816D6"/>
    <w:rsid w:val="00B818A5"/>
    <w:rsid w:val="00B81A00"/>
    <w:rsid w:val="00B81C8A"/>
    <w:rsid w:val="00B81E01"/>
    <w:rsid w:val="00B81F61"/>
    <w:rsid w:val="00B8201F"/>
    <w:rsid w:val="00B820A7"/>
    <w:rsid w:val="00B8231C"/>
    <w:rsid w:val="00B823AB"/>
    <w:rsid w:val="00B825EA"/>
    <w:rsid w:val="00B827C0"/>
    <w:rsid w:val="00B82843"/>
    <w:rsid w:val="00B82876"/>
    <w:rsid w:val="00B82BA7"/>
    <w:rsid w:val="00B82C84"/>
    <w:rsid w:val="00B82D70"/>
    <w:rsid w:val="00B82F6C"/>
    <w:rsid w:val="00B83032"/>
    <w:rsid w:val="00B83126"/>
    <w:rsid w:val="00B832D4"/>
    <w:rsid w:val="00B83485"/>
    <w:rsid w:val="00B834FB"/>
    <w:rsid w:val="00B834FE"/>
    <w:rsid w:val="00B8351B"/>
    <w:rsid w:val="00B835DC"/>
    <w:rsid w:val="00B83B41"/>
    <w:rsid w:val="00B83D9B"/>
    <w:rsid w:val="00B841B2"/>
    <w:rsid w:val="00B84283"/>
    <w:rsid w:val="00B8489C"/>
    <w:rsid w:val="00B84B0C"/>
    <w:rsid w:val="00B851AC"/>
    <w:rsid w:val="00B851EA"/>
    <w:rsid w:val="00B854B7"/>
    <w:rsid w:val="00B8555A"/>
    <w:rsid w:val="00B85D5A"/>
    <w:rsid w:val="00B86203"/>
    <w:rsid w:val="00B8635E"/>
    <w:rsid w:val="00B86D4E"/>
    <w:rsid w:val="00B87067"/>
    <w:rsid w:val="00B8720F"/>
    <w:rsid w:val="00B872BC"/>
    <w:rsid w:val="00B8733F"/>
    <w:rsid w:val="00B87627"/>
    <w:rsid w:val="00B876F2"/>
    <w:rsid w:val="00B87B41"/>
    <w:rsid w:val="00B87B82"/>
    <w:rsid w:val="00B87DF5"/>
    <w:rsid w:val="00B901D6"/>
    <w:rsid w:val="00B90228"/>
    <w:rsid w:val="00B90269"/>
    <w:rsid w:val="00B908E1"/>
    <w:rsid w:val="00B90B52"/>
    <w:rsid w:val="00B90C94"/>
    <w:rsid w:val="00B911FF"/>
    <w:rsid w:val="00B9137B"/>
    <w:rsid w:val="00B91382"/>
    <w:rsid w:val="00B91524"/>
    <w:rsid w:val="00B91988"/>
    <w:rsid w:val="00B919EB"/>
    <w:rsid w:val="00B920AB"/>
    <w:rsid w:val="00B9269B"/>
    <w:rsid w:val="00B92D2F"/>
    <w:rsid w:val="00B92F13"/>
    <w:rsid w:val="00B92F62"/>
    <w:rsid w:val="00B9309A"/>
    <w:rsid w:val="00B9324E"/>
    <w:rsid w:val="00B93270"/>
    <w:rsid w:val="00B933E7"/>
    <w:rsid w:val="00B93864"/>
    <w:rsid w:val="00B93A04"/>
    <w:rsid w:val="00B93A6D"/>
    <w:rsid w:val="00B93B26"/>
    <w:rsid w:val="00B93B90"/>
    <w:rsid w:val="00B93C39"/>
    <w:rsid w:val="00B93D56"/>
    <w:rsid w:val="00B93E75"/>
    <w:rsid w:val="00B93EA0"/>
    <w:rsid w:val="00B94352"/>
    <w:rsid w:val="00B94B04"/>
    <w:rsid w:val="00B94E6B"/>
    <w:rsid w:val="00B94E9C"/>
    <w:rsid w:val="00B94EAF"/>
    <w:rsid w:val="00B950EC"/>
    <w:rsid w:val="00B95545"/>
    <w:rsid w:val="00B95A06"/>
    <w:rsid w:val="00B95DF1"/>
    <w:rsid w:val="00B95E91"/>
    <w:rsid w:val="00B9605A"/>
    <w:rsid w:val="00B9613C"/>
    <w:rsid w:val="00B9613D"/>
    <w:rsid w:val="00B96228"/>
    <w:rsid w:val="00B96230"/>
    <w:rsid w:val="00B96355"/>
    <w:rsid w:val="00B969E5"/>
    <w:rsid w:val="00B96AF5"/>
    <w:rsid w:val="00B96D79"/>
    <w:rsid w:val="00B96FE1"/>
    <w:rsid w:val="00B9755E"/>
    <w:rsid w:val="00B97C47"/>
    <w:rsid w:val="00B97CAB"/>
    <w:rsid w:val="00B97D28"/>
    <w:rsid w:val="00B97EA3"/>
    <w:rsid w:val="00BA02E5"/>
    <w:rsid w:val="00BA04BA"/>
    <w:rsid w:val="00BA05ED"/>
    <w:rsid w:val="00BA0769"/>
    <w:rsid w:val="00BA07E1"/>
    <w:rsid w:val="00BA0A6E"/>
    <w:rsid w:val="00BA0E47"/>
    <w:rsid w:val="00BA0EB6"/>
    <w:rsid w:val="00BA1059"/>
    <w:rsid w:val="00BA11BC"/>
    <w:rsid w:val="00BA138E"/>
    <w:rsid w:val="00BA15F3"/>
    <w:rsid w:val="00BA1A25"/>
    <w:rsid w:val="00BA1D4C"/>
    <w:rsid w:val="00BA1E42"/>
    <w:rsid w:val="00BA22C4"/>
    <w:rsid w:val="00BA23E6"/>
    <w:rsid w:val="00BA2453"/>
    <w:rsid w:val="00BA26C6"/>
    <w:rsid w:val="00BA290B"/>
    <w:rsid w:val="00BA292F"/>
    <w:rsid w:val="00BA2C70"/>
    <w:rsid w:val="00BA2CFB"/>
    <w:rsid w:val="00BA3318"/>
    <w:rsid w:val="00BA3342"/>
    <w:rsid w:val="00BA3471"/>
    <w:rsid w:val="00BA36A9"/>
    <w:rsid w:val="00BA373D"/>
    <w:rsid w:val="00BA38E4"/>
    <w:rsid w:val="00BA3AF9"/>
    <w:rsid w:val="00BA3B25"/>
    <w:rsid w:val="00BA3F9B"/>
    <w:rsid w:val="00BA4090"/>
    <w:rsid w:val="00BA4182"/>
    <w:rsid w:val="00BA4395"/>
    <w:rsid w:val="00BA4676"/>
    <w:rsid w:val="00BA469A"/>
    <w:rsid w:val="00BA4AD6"/>
    <w:rsid w:val="00BA4DB0"/>
    <w:rsid w:val="00BA5291"/>
    <w:rsid w:val="00BA52E5"/>
    <w:rsid w:val="00BA5502"/>
    <w:rsid w:val="00BA599C"/>
    <w:rsid w:val="00BA59BE"/>
    <w:rsid w:val="00BA59EC"/>
    <w:rsid w:val="00BA5A08"/>
    <w:rsid w:val="00BA5CA2"/>
    <w:rsid w:val="00BA5D1D"/>
    <w:rsid w:val="00BA5DED"/>
    <w:rsid w:val="00BA5E0C"/>
    <w:rsid w:val="00BA5EC2"/>
    <w:rsid w:val="00BA5F3D"/>
    <w:rsid w:val="00BA60FA"/>
    <w:rsid w:val="00BA6229"/>
    <w:rsid w:val="00BA646C"/>
    <w:rsid w:val="00BA69AF"/>
    <w:rsid w:val="00BA6BD5"/>
    <w:rsid w:val="00BA7151"/>
    <w:rsid w:val="00BA74F4"/>
    <w:rsid w:val="00BA75B0"/>
    <w:rsid w:val="00BA7805"/>
    <w:rsid w:val="00BA783F"/>
    <w:rsid w:val="00BA7BC8"/>
    <w:rsid w:val="00BA7CF9"/>
    <w:rsid w:val="00BA7EB0"/>
    <w:rsid w:val="00BB0139"/>
    <w:rsid w:val="00BB041B"/>
    <w:rsid w:val="00BB0438"/>
    <w:rsid w:val="00BB05E3"/>
    <w:rsid w:val="00BB0966"/>
    <w:rsid w:val="00BB0978"/>
    <w:rsid w:val="00BB0A44"/>
    <w:rsid w:val="00BB0DF0"/>
    <w:rsid w:val="00BB0E4B"/>
    <w:rsid w:val="00BB0F4C"/>
    <w:rsid w:val="00BB0F77"/>
    <w:rsid w:val="00BB10AE"/>
    <w:rsid w:val="00BB10E7"/>
    <w:rsid w:val="00BB1227"/>
    <w:rsid w:val="00BB1518"/>
    <w:rsid w:val="00BB1569"/>
    <w:rsid w:val="00BB17B1"/>
    <w:rsid w:val="00BB181A"/>
    <w:rsid w:val="00BB194A"/>
    <w:rsid w:val="00BB1971"/>
    <w:rsid w:val="00BB1A12"/>
    <w:rsid w:val="00BB1C1C"/>
    <w:rsid w:val="00BB1CF0"/>
    <w:rsid w:val="00BB1E5A"/>
    <w:rsid w:val="00BB2D0C"/>
    <w:rsid w:val="00BB33EF"/>
    <w:rsid w:val="00BB3724"/>
    <w:rsid w:val="00BB392D"/>
    <w:rsid w:val="00BB3BDA"/>
    <w:rsid w:val="00BB43DA"/>
    <w:rsid w:val="00BB4517"/>
    <w:rsid w:val="00BB46CA"/>
    <w:rsid w:val="00BB47CD"/>
    <w:rsid w:val="00BB487F"/>
    <w:rsid w:val="00BB4919"/>
    <w:rsid w:val="00BB4A1B"/>
    <w:rsid w:val="00BB5065"/>
    <w:rsid w:val="00BB5190"/>
    <w:rsid w:val="00BB52B8"/>
    <w:rsid w:val="00BB532F"/>
    <w:rsid w:val="00BB5442"/>
    <w:rsid w:val="00BB5507"/>
    <w:rsid w:val="00BB5AC1"/>
    <w:rsid w:val="00BB5F2A"/>
    <w:rsid w:val="00BB616A"/>
    <w:rsid w:val="00BB64AA"/>
    <w:rsid w:val="00BB64BB"/>
    <w:rsid w:val="00BB6501"/>
    <w:rsid w:val="00BB65BE"/>
    <w:rsid w:val="00BB6851"/>
    <w:rsid w:val="00BB6885"/>
    <w:rsid w:val="00BB6A35"/>
    <w:rsid w:val="00BB6B61"/>
    <w:rsid w:val="00BB6C5F"/>
    <w:rsid w:val="00BB6ED2"/>
    <w:rsid w:val="00BB70C7"/>
    <w:rsid w:val="00BB7203"/>
    <w:rsid w:val="00BB73C4"/>
    <w:rsid w:val="00BB7454"/>
    <w:rsid w:val="00BB7463"/>
    <w:rsid w:val="00BB7BEC"/>
    <w:rsid w:val="00BB7CF0"/>
    <w:rsid w:val="00BB7D35"/>
    <w:rsid w:val="00BB7D94"/>
    <w:rsid w:val="00BC015F"/>
    <w:rsid w:val="00BC0299"/>
    <w:rsid w:val="00BC0473"/>
    <w:rsid w:val="00BC0892"/>
    <w:rsid w:val="00BC0F7B"/>
    <w:rsid w:val="00BC11A2"/>
    <w:rsid w:val="00BC153E"/>
    <w:rsid w:val="00BC157D"/>
    <w:rsid w:val="00BC164E"/>
    <w:rsid w:val="00BC182C"/>
    <w:rsid w:val="00BC1956"/>
    <w:rsid w:val="00BC1C6C"/>
    <w:rsid w:val="00BC1CF5"/>
    <w:rsid w:val="00BC203E"/>
    <w:rsid w:val="00BC232A"/>
    <w:rsid w:val="00BC24C7"/>
    <w:rsid w:val="00BC24D8"/>
    <w:rsid w:val="00BC2AB5"/>
    <w:rsid w:val="00BC2D09"/>
    <w:rsid w:val="00BC2E3D"/>
    <w:rsid w:val="00BC2F6E"/>
    <w:rsid w:val="00BC30CD"/>
    <w:rsid w:val="00BC3432"/>
    <w:rsid w:val="00BC34AC"/>
    <w:rsid w:val="00BC3732"/>
    <w:rsid w:val="00BC3786"/>
    <w:rsid w:val="00BC3BED"/>
    <w:rsid w:val="00BC44CF"/>
    <w:rsid w:val="00BC49EF"/>
    <w:rsid w:val="00BC4A9C"/>
    <w:rsid w:val="00BC4ADA"/>
    <w:rsid w:val="00BC4E28"/>
    <w:rsid w:val="00BC559B"/>
    <w:rsid w:val="00BC55C1"/>
    <w:rsid w:val="00BC5756"/>
    <w:rsid w:val="00BC578A"/>
    <w:rsid w:val="00BC59E3"/>
    <w:rsid w:val="00BC5AFF"/>
    <w:rsid w:val="00BC5BEE"/>
    <w:rsid w:val="00BC5C44"/>
    <w:rsid w:val="00BC5E3F"/>
    <w:rsid w:val="00BC66BB"/>
    <w:rsid w:val="00BC6743"/>
    <w:rsid w:val="00BC6A81"/>
    <w:rsid w:val="00BC6B97"/>
    <w:rsid w:val="00BC6DE6"/>
    <w:rsid w:val="00BC6FF1"/>
    <w:rsid w:val="00BC7021"/>
    <w:rsid w:val="00BC790E"/>
    <w:rsid w:val="00BC79B6"/>
    <w:rsid w:val="00BD0471"/>
    <w:rsid w:val="00BD0574"/>
    <w:rsid w:val="00BD0B4C"/>
    <w:rsid w:val="00BD0CFC"/>
    <w:rsid w:val="00BD1162"/>
    <w:rsid w:val="00BD176B"/>
    <w:rsid w:val="00BD1A46"/>
    <w:rsid w:val="00BD1BC8"/>
    <w:rsid w:val="00BD1E67"/>
    <w:rsid w:val="00BD242A"/>
    <w:rsid w:val="00BD2790"/>
    <w:rsid w:val="00BD29BE"/>
    <w:rsid w:val="00BD2F8B"/>
    <w:rsid w:val="00BD2F8F"/>
    <w:rsid w:val="00BD308D"/>
    <w:rsid w:val="00BD3135"/>
    <w:rsid w:val="00BD38EC"/>
    <w:rsid w:val="00BD3D09"/>
    <w:rsid w:val="00BD3D8F"/>
    <w:rsid w:val="00BD4117"/>
    <w:rsid w:val="00BD4131"/>
    <w:rsid w:val="00BD4374"/>
    <w:rsid w:val="00BD4647"/>
    <w:rsid w:val="00BD4807"/>
    <w:rsid w:val="00BD519B"/>
    <w:rsid w:val="00BD5289"/>
    <w:rsid w:val="00BD52E5"/>
    <w:rsid w:val="00BD5A11"/>
    <w:rsid w:val="00BD5B90"/>
    <w:rsid w:val="00BD5DD9"/>
    <w:rsid w:val="00BD5E2B"/>
    <w:rsid w:val="00BD5E67"/>
    <w:rsid w:val="00BD619D"/>
    <w:rsid w:val="00BD63AC"/>
    <w:rsid w:val="00BD6906"/>
    <w:rsid w:val="00BD6F50"/>
    <w:rsid w:val="00BD6F94"/>
    <w:rsid w:val="00BD7148"/>
    <w:rsid w:val="00BD718A"/>
    <w:rsid w:val="00BD71F3"/>
    <w:rsid w:val="00BD7646"/>
    <w:rsid w:val="00BD7BDF"/>
    <w:rsid w:val="00BD7CD3"/>
    <w:rsid w:val="00BE0187"/>
    <w:rsid w:val="00BE0ABA"/>
    <w:rsid w:val="00BE138C"/>
    <w:rsid w:val="00BE162C"/>
    <w:rsid w:val="00BE18F1"/>
    <w:rsid w:val="00BE1CA8"/>
    <w:rsid w:val="00BE23DF"/>
    <w:rsid w:val="00BE24B3"/>
    <w:rsid w:val="00BE2862"/>
    <w:rsid w:val="00BE2886"/>
    <w:rsid w:val="00BE2B64"/>
    <w:rsid w:val="00BE2F15"/>
    <w:rsid w:val="00BE30A6"/>
    <w:rsid w:val="00BE3110"/>
    <w:rsid w:val="00BE3157"/>
    <w:rsid w:val="00BE337C"/>
    <w:rsid w:val="00BE360D"/>
    <w:rsid w:val="00BE36BD"/>
    <w:rsid w:val="00BE39E2"/>
    <w:rsid w:val="00BE3A0C"/>
    <w:rsid w:val="00BE3B54"/>
    <w:rsid w:val="00BE3DF0"/>
    <w:rsid w:val="00BE3E56"/>
    <w:rsid w:val="00BE3ECB"/>
    <w:rsid w:val="00BE40DF"/>
    <w:rsid w:val="00BE44EE"/>
    <w:rsid w:val="00BE45A2"/>
    <w:rsid w:val="00BE47CA"/>
    <w:rsid w:val="00BE4A43"/>
    <w:rsid w:val="00BE4B27"/>
    <w:rsid w:val="00BE50A5"/>
    <w:rsid w:val="00BE542A"/>
    <w:rsid w:val="00BE575F"/>
    <w:rsid w:val="00BE586B"/>
    <w:rsid w:val="00BE5949"/>
    <w:rsid w:val="00BE5A28"/>
    <w:rsid w:val="00BE5C63"/>
    <w:rsid w:val="00BE5D97"/>
    <w:rsid w:val="00BE6066"/>
    <w:rsid w:val="00BE688A"/>
    <w:rsid w:val="00BE6EA8"/>
    <w:rsid w:val="00BE73BD"/>
    <w:rsid w:val="00BE7418"/>
    <w:rsid w:val="00BE7792"/>
    <w:rsid w:val="00BE78E9"/>
    <w:rsid w:val="00BE7993"/>
    <w:rsid w:val="00BE7D7C"/>
    <w:rsid w:val="00BF0374"/>
    <w:rsid w:val="00BF0EDE"/>
    <w:rsid w:val="00BF11CF"/>
    <w:rsid w:val="00BF120D"/>
    <w:rsid w:val="00BF13C1"/>
    <w:rsid w:val="00BF15B3"/>
    <w:rsid w:val="00BF1BC7"/>
    <w:rsid w:val="00BF20C7"/>
    <w:rsid w:val="00BF270B"/>
    <w:rsid w:val="00BF2964"/>
    <w:rsid w:val="00BF2E2C"/>
    <w:rsid w:val="00BF2E52"/>
    <w:rsid w:val="00BF307E"/>
    <w:rsid w:val="00BF333C"/>
    <w:rsid w:val="00BF341A"/>
    <w:rsid w:val="00BF3421"/>
    <w:rsid w:val="00BF3496"/>
    <w:rsid w:val="00BF363F"/>
    <w:rsid w:val="00BF3645"/>
    <w:rsid w:val="00BF3775"/>
    <w:rsid w:val="00BF37F6"/>
    <w:rsid w:val="00BF3C88"/>
    <w:rsid w:val="00BF3E83"/>
    <w:rsid w:val="00BF3F7B"/>
    <w:rsid w:val="00BF40D7"/>
    <w:rsid w:val="00BF4315"/>
    <w:rsid w:val="00BF4350"/>
    <w:rsid w:val="00BF46FA"/>
    <w:rsid w:val="00BF4B8B"/>
    <w:rsid w:val="00BF4DDC"/>
    <w:rsid w:val="00BF5111"/>
    <w:rsid w:val="00BF5699"/>
    <w:rsid w:val="00BF57B8"/>
    <w:rsid w:val="00BF57E7"/>
    <w:rsid w:val="00BF63FF"/>
    <w:rsid w:val="00BF64FB"/>
    <w:rsid w:val="00BF670A"/>
    <w:rsid w:val="00BF6889"/>
    <w:rsid w:val="00BF6A91"/>
    <w:rsid w:val="00BF6BE7"/>
    <w:rsid w:val="00BF700B"/>
    <w:rsid w:val="00BF7449"/>
    <w:rsid w:val="00BF753F"/>
    <w:rsid w:val="00BF7665"/>
    <w:rsid w:val="00BF7886"/>
    <w:rsid w:val="00BF7920"/>
    <w:rsid w:val="00BF7DCC"/>
    <w:rsid w:val="00BF7F1B"/>
    <w:rsid w:val="00BF7F56"/>
    <w:rsid w:val="00BF7F8D"/>
    <w:rsid w:val="00C00059"/>
    <w:rsid w:val="00C001CC"/>
    <w:rsid w:val="00C00628"/>
    <w:rsid w:val="00C007D2"/>
    <w:rsid w:val="00C00A40"/>
    <w:rsid w:val="00C00C8C"/>
    <w:rsid w:val="00C00EA4"/>
    <w:rsid w:val="00C011D7"/>
    <w:rsid w:val="00C01356"/>
    <w:rsid w:val="00C01763"/>
    <w:rsid w:val="00C01A9F"/>
    <w:rsid w:val="00C01F4F"/>
    <w:rsid w:val="00C02023"/>
    <w:rsid w:val="00C021DB"/>
    <w:rsid w:val="00C022C7"/>
    <w:rsid w:val="00C02365"/>
    <w:rsid w:val="00C0243B"/>
    <w:rsid w:val="00C02501"/>
    <w:rsid w:val="00C0279F"/>
    <w:rsid w:val="00C02D96"/>
    <w:rsid w:val="00C030A4"/>
    <w:rsid w:val="00C0345D"/>
    <w:rsid w:val="00C03C2F"/>
    <w:rsid w:val="00C03D7F"/>
    <w:rsid w:val="00C040C2"/>
    <w:rsid w:val="00C0411E"/>
    <w:rsid w:val="00C04367"/>
    <w:rsid w:val="00C043DF"/>
    <w:rsid w:val="00C0453E"/>
    <w:rsid w:val="00C04661"/>
    <w:rsid w:val="00C04B2A"/>
    <w:rsid w:val="00C04B68"/>
    <w:rsid w:val="00C04DDD"/>
    <w:rsid w:val="00C05079"/>
    <w:rsid w:val="00C050BD"/>
    <w:rsid w:val="00C05336"/>
    <w:rsid w:val="00C0536A"/>
    <w:rsid w:val="00C055F6"/>
    <w:rsid w:val="00C0594E"/>
    <w:rsid w:val="00C059D0"/>
    <w:rsid w:val="00C05CBD"/>
    <w:rsid w:val="00C05E90"/>
    <w:rsid w:val="00C06366"/>
    <w:rsid w:val="00C06437"/>
    <w:rsid w:val="00C06776"/>
    <w:rsid w:val="00C06C3D"/>
    <w:rsid w:val="00C06D23"/>
    <w:rsid w:val="00C06E41"/>
    <w:rsid w:val="00C06F52"/>
    <w:rsid w:val="00C075EB"/>
    <w:rsid w:val="00C0760B"/>
    <w:rsid w:val="00C0761A"/>
    <w:rsid w:val="00C07862"/>
    <w:rsid w:val="00C079FB"/>
    <w:rsid w:val="00C07A0D"/>
    <w:rsid w:val="00C07C3D"/>
    <w:rsid w:val="00C07C9C"/>
    <w:rsid w:val="00C07D51"/>
    <w:rsid w:val="00C07F93"/>
    <w:rsid w:val="00C1004D"/>
    <w:rsid w:val="00C10198"/>
    <w:rsid w:val="00C103D8"/>
    <w:rsid w:val="00C10468"/>
    <w:rsid w:val="00C1051A"/>
    <w:rsid w:val="00C10688"/>
    <w:rsid w:val="00C10C37"/>
    <w:rsid w:val="00C10E4E"/>
    <w:rsid w:val="00C112CD"/>
    <w:rsid w:val="00C1167E"/>
    <w:rsid w:val="00C11B50"/>
    <w:rsid w:val="00C11F13"/>
    <w:rsid w:val="00C11F23"/>
    <w:rsid w:val="00C11FC3"/>
    <w:rsid w:val="00C12118"/>
    <w:rsid w:val="00C12234"/>
    <w:rsid w:val="00C1276C"/>
    <w:rsid w:val="00C127EB"/>
    <w:rsid w:val="00C12A28"/>
    <w:rsid w:val="00C12A33"/>
    <w:rsid w:val="00C12B95"/>
    <w:rsid w:val="00C12C32"/>
    <w:rsid w:val="00C12C5B"/>
    <w:rsid w:val="00C12D76"/>
    <w:rsid w:val="00C13102"/>
    <w:rsid w:val="00C13142"/>
    <w:rsid w:val="00C133E6"/>
    <w:rsid w:val="00C13444"/>
    <w:rsid w:val="00C13478"/>
    <w:rsid w:val="00C135AB"/>
    <w:rsid w:val="00C137C2"/>
    <w:rsid w:val="00C13BED"/>
    <w:rsid w:val="00C13D31"/>
    <w:rsid w:val="00C13EC1"/>
    <w:rsid w:val="00C13F61"/>
    <w:rsid w:val="00C14926"/>
    <w:rsid w:val="00C14BBE"/>
    <w:rsid w:val="00C14BDB"/>
    <w:rsid w:val="00C14DBE"/>
    <w:rsid w:val="00C14F51"/>
    <w:rsid w:val="00C15250"/>
    <w:rsid w:val="00C15683"/>
    <w:rsid w:val="00C157DF"/>
    <w:rsid w:val="00C15839"/>
    <w:rsid w:val="00C1589D"/>
    <w:rsid w:val="00C15B57"/>
    <w:rsid w:val="00C16048"/>
    <w:rsid w:val="00C160F4"/>
    <w:rsid w:val="00C162C6"/>
    <w:rsid w:val="00C163DA"/>
    <w:rsid w:val="00C169EF"/>
    <w:rsid w:val="00C17370"/>
    <w:rsid w:val="00C17BBC"/>
    <w:rsid w:val="00C17C1F"/>
    <w:rsid w:val="00C17D3A"/>
    <w:rsid w:val="00C17DC2"/>
    <w:rsid w:val="00C17E53"/>
    <w:rsid w:val="00C20003"/>
    <w:rsid w:val="00C20033"/>
    <w:rsid w:val="00C20404"/>
    <w:rsid w:val="00C20430"/>
    <w:rsid w:val="00C205DD"/>
    <w:rsid w:val="00C20990"/>
    <w:rsid w:val="00C209F1"/>
    <w:rsid w:val="00C20B95"/>
    <w:rsid w:val="00C20E5C"/>
    <w:rsid w:val="00C20F67"/>
    <w:rsid w:val="00C21036"/>
    <w:rsid w:val="00C2119C"/>
    <w:rsid w:val="00C212D3"/>
    <w:rsid w:val="00C214C8"/>
    <w:rsid w:val="00C21645"/>
    <w:rsid w:val="00C2179F"/>
    <w:rsid w:val="00C21A73"/>
    <w:rsid w:val="00C21AD4"/>
    <w:rsid w:val="00C21B21"/>
    <w:rsid w:val="00C21D71"/>
    <w:rsid w:val="00C21FA6"/>
    <w:rsid w:val="00C22165"/>
    <w:rsid w:val="00C22258"/>
    <w:rsid w:val="00C22563"/>
    <w:rsid w:val="00C22696"/>
    <w:rsid w:val="00C2281C"/>
    <w:rsid w:val="00C2318C"/>
    <w:rsid w:val="00C232D6"/>
    <w:rsid w:val="00C237F3"/>
    <w:rsid w:val="00C238D8"/>
    <w:rsid w:val="00C2397E"/>
    <w:rsid w:val="00C23C71"/>
    <w:rsid w:val="00C23CEC"/>
    <w:rsid w:val="00C242D3"/>
    <w:rsid w:val="00C24683"/>
    <w:rsid w:val="00C24694"/>
    <w:rsid w:val="00C246FB"/>
    <w:rsid w:val="00C24DF4"/>
    <w:rsid w:val="00C2506F"/>
    <w:rsid w:val="00C250F3"/>
    <w:rsid w:val="00C2546B"/>
    <w:rsid w:val="00C255EC"/>
    <w:rsid w:val="00C256DE"/>
    <w:rsid w:val="00C25B6B"/>
    <w:rsid w:val="00C25BBA"/>
    <w:rsid w:val="00C25E93"/>
    <w:rsid w:val="00C26A6F"/>
    <w:rsid w:val="00C26CDA"/>
    <w:rsid w:val="00C27276"/>
    <w:rsid w:val="00C272B6"/>
    <w:rsid w:val="00C274F1"/>
    <w:rsid w:val="00C276D3"/>
    <w:rsid w:val="00C27AC4"/>
    <w:rsid w:val="00C27D60"/>
    <w:rsid w:val="00C27FAD"/>
    <w:rsid w:val="00C3082F"/>
    <w:rsid w:val="00C30994"/>
    <w:rsid w:val="00C309AD"/>
    <w:rsid w:val="00C309F2"/>
    <w:rsid w:val="00C30A7D"/>
    <w:rsid w:val="00C30CA6"/>
    <w:rsid w:val="00C30D38"/>
    <w:rsid w:val="00C30DC2"/>
    <w:rsid w:val="00C30DCE"/>
    <w:rsid w:val="00C30E82"/>
    <w:rsid w:val="00C311F2"/>
    <w:rsid w:val="00C312AC"/>
    <w:rsid w:val="00C31317"/>
    <w:rsid w:val="00C3147D"/>
    <w:rsid w:val="00C31493"/>
    <w:rsid w:val="00C315AB"/>
    <w:rsid w:val="00C318A0"/>
    <w:rsid w:val="00C31BE9"/>
    <w:rsid w:val="00C31DC2"/>
    <w:rsid w:val="00C322D7"/>
    <w:rsid w:val="00C322E0"/>
    <w:rsid w:val="00C3249C"/>
    <w:rsid w:val="00C32574"/>
    <w:rsid w:val="00C325D9"/>
    <w:rsid w:val="00C3263E"/>
    <w:rsid w:val="00C32F28"/>
    <w:rsid w:val="00C32FAF"/>
    <w:rsid w:val="00C33018"/>
    <w:rsid w:val="00C33440"/>
    <w:rsid w:val="00C334B6"/>
    <w:rsid w:val="00C334E9"/>
    <w:rsid w:val="00C33780"/>
    <w:rsid w:val="00C33C8F"/>
    <w:rsid w:val="00C33E32"/>
    <w:rsid w:val="00C3420F"/>
    <w:rsid w:val="00C34214"/>
    <w:rsid w:val="00C34315"/>
    <w:rsid w:val="00C3494E"/>
    <w:rsid w:val="00C3497D"/>
    <w:rsid w:val="00C349C8"/>
    <w:rsid w:val="00C34FA5"/>
    <w:rsid w:val="00C3521D"/>
    <w:rsid w:val="00C35712"/>
    <w:rsid w:val="00C357A2"/>
    <w:rsid w:val="00C35994"/>
    <w:rsid w:val="00C35D53"/>
    <w:rsid w:val="00C35E81"/>
    <w:rsid w:val="00C35FA5"/>
    <w:rsid w:val="00C36283"/>
    <w:rsid w:val="00C363FC"/>
    <w:rsid w:val="00C36569"/>
    <w:rsid w:val="00C36836"/>
    <w:rsid w:val="00C3693C"/>
    <w:rsid w:val="00C36952"/>
    <w:rsid w:val="00C36AA7"/>
    <w:rsid w:val="00C36AE0"/>
    <w:rsid w:val="00C36B92"/>
    <w:rsid w:val="00C37068"/>
    <w:rsid w:val="00C371CE"/>
    <w:rsid w:val="00C3723C"/>
    <w:rsid w:val="00C3787B"/>
    <w:rsid w:val="00C378BA"/>
    <w:rsid w:val="00C37DE7"/>
    <w:rsid w:val="00C37E54"/>
    <w:rsid w:val="00C37EBB"/>
    <w:rsid w:val="00C4019B"/>
    <w:rsid w:val="00C40415"/>
    <w:rsid w:val="00C4061A"/>
    <w:rsid w:val="00C406A4"/>
    <w:rsid w:val="00C406E4"/>
    <w:rsid w:val="00C4096E"/>
    <w:rsid w:val="00C40A65"/>
    <w:rsid w:val="00C40A70"/>
    <w:rsid w:val="00C40B33"/>
    <w:rsid w:val="00C40D79"/>
    <w:rsid w:val="00C40DC7"/>
    <w:rsid w:val="00C40F49"/>
    <w:rsid w:val="00C41231"/>
    <w:rsid w:val="00C413DF"/>
    <w:rsid w:val="00C41487"/>
    <w:rsid w:val="00C415C4"/>
    <w:rsid w:val="00C4191D"/>
    <w:rsid w:val="00C41ADD"/>
    <w:rsid w:val="00C41DA3"/>
    <w:rsid w:val="00C420D9"/>
    <w:rsid w:val="00C427A8"/>
    <w:rsid w:val="00C428B5"/>
    <w:rsid w:val="00C42E58"/>
    <w:rsid w:val="00C42EC8"/>
    <w:rsid w:val="00C43120"/>
    <w:rsid w:val="00C4336C"/>
    <w:rsid w:val="00C43374"/>
    <w:rsid w:val="00C434A6"/>
    <w:rsid w:val="00C434B9"/>
    <w:rsid w:val="00C434C3"/>
    <w:rsid w:val="00C43506"/>
    <w:rsid w:val="00C43594"/>
    <w:rsid w:val="00C43839"/>
    <w:rsid w:val="00C43892"/>
    <w:rsid w:val="00C439CB"/>
    <w:rsid w:val="00C43C7A"/>
    <w:rsid w:val="00C440D9"/>
    <w:rsid w:val="00C441A3"/>
    <w:rsid w:val="00C4441B"/>
    <w:rsid w:val="00C44A5B"/>
    <w:rsid w:val="00C44A88"/>
    <w:rsid w:val="00C44AE9"/>
    <w:rsid w:val="00C44D5F"/>
    <w:rsid w:val="00C44F5B"/>
    <w:rsid w:val="00C45043"/>
    <w:rsid w:val="00C45479"/>
    <w:rsid w:val="00C4552B"/>
    <w:rsid w:val="00C458B5"/>
    <w:rsid w:val="00C45C3F"/>
    <w:rsid w:val="00C45CF5"/>
    <w:rsid w:val="00C46055"/>
    <w:rsid w:val="00C46492"/>
    <w:rsid w:val="00C464FE"/>
    <w:rsid w:val="00C465AB"/>
    <w:rsid w:val="00C465E7"/>
    <w:rsid w:val="00C46879"/>
    <w:rsid w:val="00C4687D"/>
    <w:rsid w:val="00C46F09"/>
    <w:rsid w:val="00C46F7D"/>
    <w:rsid w:val="00C470BA"/>
    <w:rsid w:val="00C470F1"/>
    <w:rsid w:val="00C471EB"/>
    <w:rsid w:val="00C47283"/>
    <w:rsid w:val="00C47339"/>
    <w:rsid w:val="00C47591"/>
    <w:rsid w:val="00C477D6"/>
    <w:rsid w:val="00C47E13"/>
    <w:rsid w:val="00C50047"/>
    <w:rsid w:val="00C500C2"/>
    <w:rsid w:val="00C5010E"/>
    <w:rsid w:val="00C503B9"/>
    <w:rsid w:val="00C509A7"/>
    <w:rsid w:val="00C50A19"/>
    <w:rsid w:val="00C50CB0"/>
    <w:rsid w:val="00C51146"/>
    <w:rsid w:val="00C511E0"/>
    <w:rsid w:val="00C5140B"/>
    <w:rsid w:val="00C51565"/>
    <w:rsid w:val="00C51928"/>
    <w:rsid w:val="00C51B77"/>
    <w:rsid w:val="00C51C10"/>
    <w:rsid w:val="00C51FF5"/>
    <w:rsid w:val="00C52009"/>
    <w:rsid w:val="00C52052"/>
    <w:rsid w:val="00C5209C"/>
    <w:rsid w:val="00C520C7"/>
    <w:rsid w:val="00C522E5"/>
    <w:rsid w:val="00C52785"/>
    <w:rsid w:val="00C52BB6"/>
    <w:rsid w:val="00C52CE5"/>
    <w:rsid w:val="00C52E6F"/>
    <w:rsid w:val="00C5305C"/>
    <w:rsid w:val="00C53132"/>
    <w:rsid w:val="00C5316B"/>
    <w:rsid w:val="00C534F4"/>
    <w:rsid w:val="00C5394D"/>
    <w:rsid w:val="00C53C3F"/>
    <w:rsid w:val="00C53EFA"/>
    <w:rsid w:val="00C53F0A"/>
    <w:rsid w:val="00C542F0"/>
    <w:rsid w:val="00C544D2"/>
    <w:rsid w:val="00C545AB"/>
    <w:rsid w:val="00C5487E"/>
    <w:rsid w:val="00C54A2C"/>
    <w:rsid w:val="00C5521B"/>
    <w:rsid w:val="00C554C7"/>
    <w:rsid w:val="00C5562F"/>
    <w:rsid w:val="00C55B70"/>
    <w:rsid w:val="00C55BD6"/>
    <w:rsid w:val="00C55C07"/>
    <w:rsid w:val="00C5642B"/>
    <w:rsid w:val="00C56564"/>
    <w:rsid w:val="00C56669"/>
    <w:rsid w:val="00C566E8"/>
    <w:rsid w:val="00C5679B"/>
    <w:rsid w:val="00C567A0"/>
    <w:rsid w:val="00C56849"/>
    <w:rsid w:val="00C56875"/>
    <w:rsid w:val="00C56A2B"/>
    <w:rsid w:val="00C56A5D"/>
    <w:rsid w:val="00C56E44"/>
    <w:rsid w:val="00C57089"/>
    <w:rsid w:val="00C574B0"/>
    <w:rsid w:val="00C575BC"/>
    <w:rsid w:val="00C57956"/>
    <w:rsid w:val="00C57AF4"/>
    <w:rsid w:val="00C57B5B"/>
    <w:rsid w:val="00C57E3D"/>
    <w:rsid w:val="00C60196"/>
    <w:rsid w:val="00C6036C"/>
    <w:rsid w:val="00C603D8"/>
    <w:rsid w:val="00C60ADE"/>
    <w:rsid w:val="00C60BB1"/>
    <w:rsid w:val="00C60ED6"/>
    <w:rsid w:val="00C60FE5"/>
    <w:rsid w:val="00C61491"/>
    <w:rsid w:val="00C61695"/>
    <w:rsid w:val="00C6171D"/>
    <w:rsid w:val="00C617E1"/>
    <w:rsid w:val="00C617E4"/>
    <w:rsid w:val="00C62517"/>
    <w:rsid w:val="00C6278B"/>
    <w:rsid w:val="00C62814"/>
    <w:rsid w:val="00C628B8"/>
    <w:rsid w:val="00C62936"/>
    <w:rsid w:val="00C6295D"/>
    <w:rsid w:val="00C62F54"/>
    <w:rsid w:val="00C6303E"/>
    <w:rsid w:val="00C638A0"/>
    <w:rsid w:val="00C639E4"/>
    <w:rsid w:val="00C63C2D"/>
    <w:rsid w:val="00C640CB"/>
    <w:rsid w:val="00C644BF"/>
    <w:rsid w:val="00C64B53"/>
    <w:rsid w:val="00C64BA9"/>
    <w:rsid w:val="00C64F4F"/>
    <w:rsid w:val="00C6506B"/>
    <w:rsid w:val="00C652AB"/>
    <w:rsid w:val="00C653A0"/>
    <w:rsid w:val="00C65925"/>
    <w:rsid w:val="00C65FFC"/>
    <w:rsid w:val="00C6636B"/>
    <w:rsid w:val="00C66871"/>
    <w:rsid w:val="00C66917"/>
    <w:rsid w:val="00C66A90"/>
    <w:rsid w:val="00C66DBA"/>
    <w:rsid w:val="00C6703A"/>
    <w:rsid w:val="00C670B6"/>
    <w:rsid w:val="00C676F2"/>
    <w:rsid w:val="00C67B07"/>
    <w:rsid w:val="00C67BF3"/>
    <w:rsid w:val="00C70079"/>
    <w:rsid w:val="00C705A1"/>
    <w:rsid w:val="00C70631"/>
    <w:rsid w:val="00C7073B"/>
    <w:rsid w:val="00C707E1"/>
    <w:rsid w:val="00C70ACA"/>
    <w:rsid w:val="00C70C95"/>
    <w:rsid w:val="00C712BA"/>
    <w:rsid w:val="00C715BE"/>
    <w:rsid w:val="00C71839"/>
    <w:rsid w:val="00C7193A"/>
    <w:rsid w:val="00C719AF"/>
    <w:rsid w:val="00C71B03"/>
    <w:rsid w:val="00C71FAC"/>
    <w:rsid w:val="00C720B7"/>
    <w:rsid w:val="00C7241A"/>
    <w:rsid w:val="00C7263B"/>
    <w:rsid w:val="00C728CE"/>
    <w:rsid w:val="00C72939"/>
    <w:rsid w:val="00C729F9"/>
    <w:rsid w:val="00C72A22"/>
    <w:rsid w:val="00C72F84"/>
    <w:rsid w:val="00C731CD"/>
    <w:rsid w:val="00C734E4"/>
    <w:rsid w:val="00C737A1"/>
    <w:rsid w:val="00C7385A"/>
    <w:rsid w:val="00C73BE2"/>
    <w:rsid w:val="00C73DE4"/>
    <w:rsid w:val="00C74B0A"/>
    <w:rsid w:val="00C75209"/>
    <w:rsid w:val="00C75C0A"/>
    <w:rsid w:val="00C75D3E"/>
    <w:rsid w:val="00C75FD2"/>
    <w:rsid w:val="00C7615E"/>
    <w:rsid w:val="00C76224"/>
    <w:rsid w:val="00C765E1"/>
    <w:rsid w:val="00C766F6"/>
    <w:rsid w:val="00C76704"/>
    <w:rsid w:val="00C76784"/>
    <w:rsid w:val="00C76AB9"/>
    <w:rsid w:val="00C76CE7"/>
    <w:rsid w:val="00C76E27"/>
    <w:rsid w:val="00C77114"/>
    <w:rsid w:val="00C771AA"/>
    <w:rsid w:val="00C7736F"/>
    <w:rsid w:val="00C77393"/>
    <w:rsid w:val="00C77701"/>
    <w:rsid w:val="00C77D23"/>
    <w:rsid w:val="00C77F0B"/>
    <w:rsid w:val="00C77FF0"/>
    <w:rsid w:val="00C8022D"/>
    <w:rsid w:val="00C80BA8"/>
    <w:rsid w:val="00C80EC9"/>
    <w:rsid w:val="00C810EA"/>
    <w:rsid w:val="00C812EF"/>
    <w:rsid w:val="00C8136E"/>
    <w:rsid w:val="00C81794"/>
    <w:rsid w:val="00C81868"/>
    <w:rsid w:val="00C81890"/>
    <w:rsid w:val="00C81A9A"/>
    <w:rsid w:val="00C81C82"/>
    <w:rsid w:val="00C82064"/>
    <w:rsid w:val="00C820CE"/>
    <w:rsid w:val="00C82161"/>
    <w:rsid w:val="00C82241"/>
    <w:rsid w:val="00C822F5"/>
    <w:rsid w:val="00C82317"/>
    <w:rsid w:val="00C82468"/>
    <w:rsid w:val="00C82667"/>
    <w:rsid w:val="00C829FC"/>
    <w:rsid w:val="00C82E14"/>
    <w:rsid w:val="00C82EE5"/>
    <w:rsid w:val="00C82F51"/>
    <w:rsid w:val="00C83091"/>
    <w:rsid w:val="00C834D1"/>
    <w:rsid w:val="00C834FE"/>
    <w:rsid w:val="00C83574"/>
    <w:rsid w:val="00C835E6"/>
    <w:rsid w:val="00C83994"/>
    <w:rsid w:val="00C83AC1"/>
    <w:rsid w:val="00C84103"/>
    <w:rsid w:val="00C84458"/>
    <w:rsid w:val="00C84B3E"/>
    <w:rsid w:val="00C85120"/>
    <w:rsid w:val="00C8535B"/>
    <w:rsid w:val="00C855A0"/>
    <w:rsid w:val="00C85A02"/>
    <w:rsid w:val="00C85A04"/>
    <w:rsid w:val="00C85B0D"/>
    <w:rsid w:val="00C85B86"/>
    <w:rsid w:val="00C85F03"/>
    <w:rsid w:val="00C85F68"/>
    <w:rsid w:val="00C85FAC"/>
    <w:rsid w:val="00C8656D"/>
    <w:rsid w:val="00C86DF3"/>
    <w:rsid w:val="00C86E3B"/>
    <w:rsid w:val="00C86FBC"/>
    <w:rsid w:val="00C872A8"/>
    <w:rsid w:val="00C872FF"/>
    <w:rsid w:val="00C8733A"/>
    <w:rsid w:val="00C87389"/>
    <w:rsid w:val="00C87705"/>
    <w:rsid w:val="00C879BC"/>
    <w:rsid w:val="00C87C9F"/>
    <w:rsid w:val="00C87E3A"/>
    <w:rsid w:val="00C902DA"/>
    <w:rsid w:val="00C90422"/>
    <w:rsid w:val="00C90B9F"/>
    <w:rsid w:val="00C90CDA"/>
    <w:rsid w:val="00C90E37"/>
    <w:rsid w:val="00C9101F"/>
    <w:rsid w:val="00C915A5"/>
    <w:rsid w:val="00C91B67"/>
    <w:rsid w:val="00C91BF6"/>
    <w:rsid w:val="00C91CAD"/>
    <w:rsid w:val="00C920FD"/>
    <w:rsid w:val="00C92409"/>
    <w:rsid w:val="00C924F6"/>
    <w:rsid w:val="00C926F7"/>
    <w:rsid w:val="00C928BC"/>
    <w:rsid w:val="00C92DC7"/>
    <w:rsid w:val="00C92E7A"/>
    <w:rsid w:val="00C92F1A"/>
    <w:rsid w:val="00C92FBB"/>
    <w:rsid w:val="00C9339F"/>
    <w:rsid w:val="00C933DE"/>
    <w:rsid w:val="00C93671"/>
    <w:rsid w:val="00C93BB0"/>
    <w:rsid w:val="00C93D30"/>
    <w:rsid w:val="00C93D61"/>
    <w:rsid w:val="00C93DBC"/>
    <w:rsid w:val="00C93DC5"/>
    <w:rsid w:val="00C93FAD"/>
    <w:rsid w:val="00C9410D"/>
    <w:rsid w:val="00C942AD"/>
    <w:rsid w:val="00C94419"/>
    <w:rsid w:val="00C94599"/>
    <w:rsid w:val="00C945A5"/>
    <w:rsid w:val="00C954FC"/>
    <w:rsid w:val="00C95531"/>
    <w:rsid w:val="00C958B4"/>
    <w:rsid w:val="00C95B5E"/>
    <w:rsid w:val="00C95C52"/>
    <w:rsid w:val="00C95C5F"/>
    <w:rsid w:val="00C95C6C"/>
    <w:rsid w:val="00C95D69"/>
    <w:rsid w:val="00C95DDF"/>
    <w:rsid w:val="00C9641A"/>
    <w:rsid w:val="00C9664F"/>
    <w:rsid w:val="00C96C58"/>
    <w:rsid w:val="00C96F1D"/>
    <w:rsid w:val="00C97190"/>
    <w:rsid w:val="00C9724C"/>
    <w:rsid w:val="00C97346"/>
    <w:rsid w:val="00C97821"/>
    <w:rsid w:val="00C978B7"/>
    <w:rsid w:val="00C978DC"/>
    <w:rsid w:val="00C97A10"/>
    <w:rsid w:val="00C97A49"/>
    <w:rsid w:val="00C97AFE"/>
    <w:rsid w:val="00C97B2C"/>
    <w:rsid w:val="00C97BC7"/>
    <w:rsid w:val="00CA067F"/>
    <w:rsid w:val="00CA0F00"/>
    <w:rsid w:val="00CA0F7A"/>
    <w:rsid w:val="00CA119D"/>
    <w:rsid w:val="00CA12F3"/>
    <w:rsid w:val="00CA1812"/>
    <w:rsid w:val="00CA1934"/>
    <w:rsid w:val="00CA19C0"/>
    <w:rsid w:val="00CA1BD9"/>
    <w:rsid w:val="00CA1FC2"/>
    <w:rsid w:val="00CA20B7"/>
    <w:rsid w:val="00CA2293"/>
    <w:rsid w:val="00CA2469"/>
    <w:rsid w:val="00CA2670"/>
    <w:rsid w:val="00CA280A"/>
    <w:rsid w:val="00CA2A37"/>
    <w:rsid w:val="00CA2E4B"/>
    <w:rsid w:val="00CA2F87"/>
    <w:rsid w:val="00CA310A"/>
    <w:rsid w:val="00CA32D7"/>
    <w:rsid w:val="00CA3551"/>
    <w:rsid w:val="00CA355D"/>
    <w:rsid w:val="00CA3933"/>
    <w:rsid w:val="00CA3BBA"/>
    <w:rsid w:val="00CA3DCD"/>
    <w:rsid w:val="00CA3EFA"/>
    <w:rsid w:val="00CA49FC"/>
    <w:rsid w:val="00CA4B2A"/>
    <w:rsid w:val="00CA4C51"/>
    <w:rsid w:val="00CA553B"/>
    <w:rsid w:val="00CA584B"/>
    <w:rsid w:val="00CA5872"/>
    <w:rsid w:val="00CA5949"/>
    <w:rsid w:val="00CA59C7"/>
    <w:rsid w:val="00CA5A3B"/>
    <w:rsid w:val="00CA5C8F"/>
    <w:rsid w:val="00CA5D60"/>
    <w:rsid w:val="00CA6064"/>
    <w:rsid w:val="00CA6909"/>
    <w:rsid w:val="00CA6937"/>
    <w:rsid w:val="00CA6DE1"/>
    <w:rsid w:val="00CA6E7D"/>
    <w:rsid w:val="00CA6E83"/>
    <w:rsid w:val="00CA6EF1"/>
    <w:rsid w:val="00CA6F8F"/>
    <w:rsid w:val="00CA715A"/>
    <w:rsid w:val="00CB006A"/>
    <w:rsid w:val="00CB02CF"/>
    <w:rsid w:val="00CB05C6"/>
    <w:rsid w:val="00CB067D"/>
    <w:rsid w:val="00CB0BD0"/>
    <w:rsid w:val="00CB0D2C"/>
    <w:rsid w:val="00CB0F69"/>
    <w:rsid w:val="00CB10E6"/>
    <w:rsid w:val="00CB116D"/>
    <w:rsid w:val="00CB1445"/>
    <w:rsid w:val="00CB171B"/>
    <w:rsid w:val="00CB1A94"/>
    <w:rsid w:val="00CB1CBA"/>
    <w:rsid w:val="00CB1CEF"/>
    <w:rsid w:val="00CB2328"/>
    <w:rsid w:val="00CB25AF"/>
    <w:rsid w:val="00CB29FE"/>
    <w:rsid w:val="00CB2AC7"/>
    <w:rsid w:val="00CB2E2E"/>
    <w:rsid w:val="00CB2EC1"/>
    <w:rsid w:val="00CB331D"/>
    <w:rsid w:val="00CB3542"/>
    <w:rsid w:val="00CB39C7"/>
    <w:rsid w:val="00CB3CE3"/>
    <w:rsid w:val="00CB4003"/>
    <w:rsid w:val="00CB4545"/>
    <w:rsid w:val="00CB47D6"/>
    <w:rsid w:val="00CB4DB7"/>
    <w:rsid w:val="00CB4E51"/>
    <w:rsid w:val="00CB4F21"/>
    <w:rsid w:val="00CB50A9"/>
    <w:rsid w:val="00CB548C"/>
    <w:rsid w:val="00CB578C"/>
    <w:rsid w:val="00CB5844"/>
    <w:rsid w:val="00CB5875"/>
    <w:rsid w:val="00CB5A18"/>
    <w:rsid w:val="00CB5A1A"/>
    <w:rsid w:val="00CB654E"/>
    <w:rsid w:val="00CB664F"/>
    <w:rsid w:val="00CB70E2"/>
    <w:rsid w:val="00CB74FE"/>
    <w:rsid w:val="00CC012B"/>
    <w:rsid w:val="00CC0165"/>
    <w:rsid w:val="00CC0571"/>
    <w:rsid w:val="00CC0692"/>
    <w:rsid w:val="00CC0834"/>
    <w:rsid w:val="00CC0A0F"/>
    <w:rsid w:val="00CC0C83"/>
    <w:rsid w:val="00CC0E15"/>
    <w:rsid w:val="00CC0E37"/>
    <w:rsid w:val="00CC111E"/>
    <w:rsid w:val="00CC121C"/>
    <w:rsid w:val="00CC13CB"/>
    <w:rsid w:val="00CC145E"/>
    <w:rsid w:val="00CC155E"/>
    <w:rsid w:val="00CC1A02"/>
    <w:rsid w:val="00CC1A05"/>
    <w:rsid w:val="00CC1C4A"/>
    <w:rsid w:val="00CC1E0E"/>
    <w:rsid w:val="00CC1F04"/>
    <w:rsid w:val="00CC209B"/>
    <w:rsid w:val="00CC2130"/>
    <w:rsid w:val="00CC238F"/>
    <w:rsid w:val="00CC2671"/>
    <w:rsid w:val="00CC27F4"/>
    <w:rsid w:val="00CC2C74"/>
    <w:rsid w:val="00CC3189"/>
    <w:rsid w:val="00CC39D3"/>
    <w:rsid w:val="00CC3B49"/>
    <w:rsid w:val="00CC3CF5"/>
    <w:rsid w:val="00CC3E1F"/>
    <w:rsid w:val="00CC3EF1"/>
    <w:rsid w:val="00CC3FEE"/>
    <w:rsid w:val="00CC402C"/>
    <w:rsid w:val="00CC42F5"/>
    <w:rsid w:val="00CC4581"/>
    <w:rsid w:val="00CC4609"/>
    <w:rsid w:val="00CC4652"/>
    <w:rsid w:val="00CC4A1A"/>
    <w:rsid w:val="00CC4C85"/>
    <w:rsid w:val="00CC4F84"/>
    <w:rsid w:val="00CC4FA6"/>
    <w:rsid w:val="00CC4FAC"/>
    <w:rsid w:val="00CC5060"/>
    <w:rsid w:val="00CC50BD"/>
    <w:rsid w:val="00CC5295"/>
    <w:rsid w:val="00CC53D5"/>
    <w:rsid w:val="00CC5407"/>
    <w:rsid w:val="00CC546F"/>
    <w:rsid w:val="00CC54B8"/>
    <w:rsid w:val="00CC54BD"/>
    <w:rsid w:val="00CC5646"/>
    <w:rsid w:val="00CC5AE6"/>
    <w:rsid w:val="00CC5F94"/>
    <w:rsid w:val="00CC6390"/>
    <w:rsid w:val="00CC6804"/>
    <w:rsid w:val="00CC6BB0"/>
    <w:rsid w:val="00CC6CB7"/>
    <w:rsid w:val="00CC6D1E"/>
    <w:rsid w:val="00CC6F3D"/>
    <w:rsid w:val="00CC6FF5"/>
    <w:rsid w:val="00CC7043"/>
    <w:rsid w:val="00CC716A"/>
    <w:rsid w:val="00CC7237"/>
    <w:rsid w:val="00CC73FD"/>
    <w:rsid w:val="00CC74DF"/>
    <w:rsid w:val="00CC7504"/>
    <w:rsid w:val="00CC77E9"/>
    <w:rsid w:val="00CC7A27"/>
    <w:rsid w:val="00CC7D75"/>
    <w:rsid w:val="00CC7EC9"/>
    <w:rsid w:val="00CD0042"/>
    <w:rsid w:val="00CD0231"/>
    <w:rsid w:val="00CD04C8"/>
    <w:rsid w:val="00CD068E"/>
    <w:rsid w:val="00CD06C0"/>
    <w:rsid w:val="00CD06D5"/>
    <w:rsid w:val="00CD07C6"/>
    <w:rsid w:val="00CD0B7B"/>
    <w:rsid w:val="00CD0BAB"/>
    <w:rsid w:val="00CD0D9A"/>
    <w:rsid w:val="00CD0E17"/>
    <w:rsid w:val="00CD0F4E"/>
    <w:rsid w:val="00CD0F58"/>
    <w:rsid w:val="00CD1068"/>
    <w:rsid w:val="00CD10DF"/>
    <w:rsid w:val="00CD1177"/>
    <w:rsid w:val="00CD11C8"/>
    <w:rsid w:val="00CD130C"/>
    <w:rsid w:val="00CD13D6"/>
    <w:rsid w:val="00CD142D"/>
    <w:rsid w:val="00CD1803"/>
    <w:rsid w:val="00CD18B1"/>
    <w:rsid w:val="00CD1CCD"/>
    <w:rsid w:val="00CD2301"/>
    <w:rsid w:val="00CD2AF9"/>
    <w:rsid w:val="00CD2B1D"/>
    <w:rsid w:val="00CD3A45"/>
    <w:rsid w:val="00CD3B0C"/>
    <w:rsid w:val="00CD3CFD"/>
    <w:rsid w:val="00CD4192"/>
    <w:rsid w:val="00CD4492"/>
    <w:rsid w:val="00CD44C5"/>
    <w:rsid w:val="00CD4CC0"/>
    <w:rsid w:val="00CD51C6"/>
    <w:rsid w:val="00CD5654"/>
    <w:rsid w:val="00CD56BF"/>
    <w:rsid w:val="00CD5804"/>
    <w:rsid w:val="00CD59B3"/>
    <w:rsid w:val="00CD5D7A"/>
    <w:rsid w:val="00CD5E49"/>
    <w:rsid w:val="00CD60A8"/>
    <w:rsid w:val="00CD60F3"/>
    <w:rsid w:val="00CD6431"/>
    <w:rsid w:val="00CD64B8"/>
    <w:rsid w:val="00CD67E2"/>
    <w:rsid w:val="00CD687E"/>
    <w:rsid w:val="00CD6901"/>
    <w:rsid w:val="00CD6B19"/>
    <w:rsid w:val="00CD6B27"/>
    <w:rsid w:val="00CD6BE6"/>
    <w:rsid w:val="00CD6CC0"/>
    <w:rsid w:val="00CD6DA2"/>
    <w:rsid w:val="00CD6DCF"/>
    <w:rsid w:val="00CD6E6F"/>
    <w:rsid w:val="00CD6F56"/>
    <w:rsid w:val="00CD6F5A"/>
    <w:rsid w:val="00CD734D"/>
    <w:rsid w:val="00CD74E2"/>
    <w:rsid w:val="00CD76BA"/>
    <w:rsid w:val="00CD780F"/>
    <w:rsid w:val="00CD7C48"/>
    <w:rsid w:val="00CD7E2E"/>
    <w:rsid w:val="00CE025F"/>
    <w:rsid w:val="00CE04AF"/>
    <w:rsid w:val="00CE04CF"/>
    <w:rsid w:val="00CE0557"/>
    <w:rsid w:val="00CE06A4"/>
    <w:rsid w:val="00CE06C7"/>
    <w:rsid w:val="00CE07B7"/>
    <w:rsid w:val="00CE07D8"/>
    <w:rsid w:val="00CE0866"/>
    <w:rsid w:val="00CE0C10"/>
    <w:rsid w:val="00CE0ECA"/>
    <w:rsid w:val="00CE124F"/>
    <w:rsid w:val="00CE1D43"/>
    <w:rsid w:val="00CE1DCD"/>
    <w:rsid w:val="00CE2027"/>
    <w:rsid w:val="00CE2043"/>
    <w:rsid w:val="00CE2073"/>
    <w:rsid w:val="00CE2467"/>
    <w:rsid w:val="00CE24C4"/>
    <w:rsid w:val="00CE264C"/>
    <w:rsid w:val="00CE2C69"/>
    <w:rsid w:val="00CE2D00"/>
    <w:rsid w:val="00CE2D94"/>
    <w:rsid w:val="00CE3195"/>
    <w:rsid w:val="00CE356C"/>
    <w:rsid w:val="00CE419F"/>
    <w:rsid w:val="00CE4456"/>
    <w:rsid w:val="00CE44B9"/>
    <w:rsid w:val="00CE48D3"/>
    <w:rsid w:val="00CE490E"/>
    <w:rsid w:val="00CE4A35"/>
    <w:rsid w:val="00CE4E68"/>
    <w:rsid w:val="00CE502C"/>
    <w:rsid w:val="00CE509E"/>
    <w:rsid w:val="00CE52A3"/>
    <w:rsid w:val="00CE53C4"/>
    <w:rsid w:val="00CE54B1"/>
    <w:rsid w:val="00CE54EE"/>
    <w:rsid w:val="00CE563A"/>
    <w:rsid w:val="00CE56D7"/>
    <w:rsid w:val="00CE596F"/>
    <w:rsid w:val="00CE5A76"/>
    <w:rsid w:val="00CE5EDB"/>
    <w:rsid w:val="00CE5F76"/>
    <w:rsid w:val="00CE5FB2"/>
    <w:rsid w:val="00CE5FD2"/>
    <w:rsid w:val="00CE62D9"/>
    <w:rsid w:val="00CE634C"/>
    <w:rsid w:val="00CE636D"/>
    <w:rsid w:val="00CE652A"/>
    <w:rsid w:val="00CE66CE"/>
    <w:rsid w:val="00CE6984"/>
    <w:rsid w:val="00CE7381"/>
    <w:rsid w:val="00CE73D1"/>
    <w:rsid w:val="00CE75FE"/>
    <w:rsid w:val="00CE7CD7"/>
    <w:rsid w:val="00CE7EDE"/>
    <w:rsid w:val="00CE7FF4"/>
    <w:rsid w:val="00CF0038"/>
    <w:rsid w:val="00CF0398"/>
    <w:rsid w:val="00CF03F6"/>
    <w:rsid w:val="00CF0847"/>
    <w:rsid w:val="00CF0D77"/>
    <w:rsid w:val="00CF1085"/>
    <w:rsid w:val="00CF1123"/>
    <w:rsid w:val="00CF11CD"/>
    <w:rsid w:val="00CF12A6"/>
    <w:rsid w:val="00CF144F"/>
    <w:rsid w:val="00CF1B39"/>
    <w:rsid w:val="00CF1BD0"/>
    <w:rsid w:val="00CF2024"/>
    <w:rsid w:val="00CF20CC"/>
    <w:rsid w:val="00CF21E2"/>
    <w:rsid w:val="00CF22C5"/>
    <w:rsid w:val="00CF25EA"/>
    <w:rsid w:val="00CF2886"/>
    <w:rsid w:val="00CF2941"/>
    <w:rsid w:val="00CF2BFC"/>
    <w:rsid w:val="00CF2FBB"/>
    <w:rsid w:val="00CF3162"/>
    <w:rsid w:val="00CF3249"/>
    <w:rsid w:val="00CF3320"/>
    <w:rsid w:val="00CF35F3"/>
    <w:rsid w:val="00CF3C9B"/>
    <w:rsid w:val="00CF3D47"/>
    <w:rsid w:val="00CF3DAA"/>
    <w:rsid w:val="00CF3E4F"/>
    <w:rsid w:val="00CF3EA0"/>
    <w:rsid w:val="00CF3F31"/>
    <w:rsid w:val="00CF3F4A"/>
    <w:rsid w:val="00CF402E"/>
    <w:rsid w:val="00CF4183"/>
    <w:rsid w:val="00CF4207"/>
    <w:rsid w:val="00CF422B"/>
    <w:rsid w:val="00CF4545"/>
    <w:rsid w:val="00CF4579"/>
    <w:rsid w:val="00CF465A"/>
    <w:rsid w:val="00CF48A5"/>
    <w:rsid w:val="00CF4DAD"/>
    <w:rsid w:val="00CF4E93"/>
    <w:rsid w:val="00CF4EF4"/>
    <w:rsid w:val="00CF4EFC"/>
    <w:rsid w:val="00CF4F06"/>
    <w:rsid w:val="00CF52D3"/>
    <w:rsid w:val="00CF5741"/>
    <w:rsid w:val="00CF5C9A"/>
    <w:rsid w:val="00CF5F13"/>
    <w:rsid w:val="00CF601A"/>
    <w:rsid w:val="00CF6055"/>
    <w:rsid w:val="00CF623A"/>
    <w:rsid w:val="00CF67B8"/>
    <w:rsid w:val="00CF68AD"/>
    <w:rsid w:val="00CF6A5D"/>
    <w:rsid w:val="00CF6B36"/>
    <w:rsid w:val="00CF6DB0"/>
    <w:rsid w:val="00CF6E9C"/>
    <w:rsid w:val="00CF7099"/>
    <w:rsid w:val="00CF749F"/>
    <w:rsid w:val="00CF7548"/>
    <w:rsid w:val="00CF7810"/>
    <w:rsid w:val="00CF793C"/>
    <w:rsid w:val="00CF7E09"/>
    <w:rsid w:val="00D0062A"/>
    <w:rsid w:val="00D00880"/>
    <w:rsid w:val="00D00881"/>
    <w:rsid w:val="00D00BC0"/>
    <w:rsid w:val="00D00D1C"/>
    <w:rsid w:val="00D01008"/>
    <w:rsid w:val="00D0101F"/>
    <w:rsid w:val="00D01631"/>
    <w:rsid w:val="00D018FA"/>
    <w:rsid w:val="00D0194D"/>
    <w:rsid w:val="00D01C5A"/>
    <w:rsid w:val="00D021E3"/>
    <w:rsid w:val="00D0231A"/>
    <w:rsid w:val="00D02921"/>
    <w:rsid w:val="00D02AB0"/>
    <w:rsid w:val="00D02AC9"/>
    <w:rsid w:val="00D02CDD"/>
    <w:rsid w:val="00D02DFD"/>
    <w:rsid w:val="00D02E54"/>
    <w:rsid w:val="00D02EE9"/>
    <w:rsid w:val="00D02F19"/>
    <w:rsid w:val="00D0324E"/>
    <w:rsid w:val="00D03A2B"/>
    <w:rsid w:val="00D03E07"/>
    <w:rsid w:val="00D03ECE"/>
    <w:rsid w:val="00D03F64"/>
    <w:rsid w:val="00D04060"/>
    <w:rsid w:val="00D040A3"/>
    <w:rsid w:val="00D04458"/>
    <w:rsid w:val="00D0454D"/>
    <w:rsid w:val="00D04707"/>
    <w:rsid w:val="00D047CB"/>
    <w:rsid w:val="00D04A69"/>
    <w:rsid w:val="00D04B02"/>
    <w:rsid w:val="00D04B4C"/>
    <w:rsid w:val="00D04FD5"/>
    <w:rsid w:val="00D05049"/>
    <w:rsid w:val="00D053FD"/>
    <w:rsid w:val="00D055E4"/>
    <w:rsid w:val="00D0578B"/>
    <w:rsid w:val="00D059BE"/>
    <w:rsid w:val="00D05B96"/>
    <w:rsid w:val="00D05E8D"/>
    <w:rsid w:val="00D05E9E"/>
    <w:rsid w:val="00D06017"/>
    <w:rsid w:val="00D06087"/>
    <w:rsid w:val="00D06306"/>
    <w:rsid w:val="00D0634F"/>
    <w:rsid w:val="00D06413"/>
    <w:rsid w:val="00D067BF"/>
    <w:rsid w:val="00D06989"/>
    <w:rsid w:val="00D06A32"/>
    <w:rsid w:val="00D06A99"/>
    <w:rsid w:val="00D06B24"/>
    <w:rsid w:val="00D06DDD"/>
    <w:rsid w:val="00D077E1"/>
    <w:rsid w:val="00D07896"/>
    <w:rsid w:val="00D079B6"/>
    <w:rsid w:val="00D07AE5"/>
    <w:rsid w:val="00D07E36"/>
    <w:rsid w:val="00D1015F"/>
    <w:rsid w:val="00D102FA"/>
    <w:rsid w:val="00D1062E"/>
    <w:rsid w:val="00D10663"/>
    <w:rsid w:val="00D10A9C"/>
    <w:rsid w:val="00D10BF9"/>
    <w:rsid w:val="00D10C80"/>
    <w:rsid w:val="00D10FEA"/>
    <w:rsid w:val="00D111DF"/>
    <w:rsid w:val="00D113A5"/>
    <w:rsid w:val="00D1141A"/>
    <w:rsid w:val="00D1171C"/>
    <w:rsid w:val="00D11749"/>
    <w:rsid w:val="00D119F3"/>
    <w:rsid w:val="00D11B5C"/>
    <w:rsid w:val="00D11C2F"/>
    <w:rsid w:val="00D12852"/>
    <w:rsid w:val="00D129C0"/>
    <w:rsid w:val="00D12B5A"/>
    <w:rsid w:val="00D12CED"/>
    <w:rsid w:val="00D135CA"/>
    <w:rsid w:val="00D13963"/>
    <w:rsid w:val="00D13C10"/>
    <w:rsid w:val="00D1436F"/>
    <w:rsid w:val="00D143B3"/>
    <w:rsid w:val="00D14442"/>
    <w:rsid w:val="00D1455C"/>
    <w:rsid w:val="00D14806"/>
    <w:rsid w:val="00D1507A"/>
    <w:rsid w:val="00D150A2"/>
    <w:rsid w:val="00D152AC"/>
    <w:rsid w:val="00D1551E"/>
    <w:rsid w:val="00D155D2"/>
    <w:rsid w:val="00D159B2"/>
    <w:rsid w:val="00D15A51"/>
    <w:rsid w:val="00D15CAD"/>
    <w:rsid w:val="00D15DF4"/>
    <w:rsid w:val="00D15FA3"/>
    <w:rsid w:val="00D16309"/>
    <w:rsid w:val="00D166E7"/>
    <w:rsid w:val="00D1691C"/>
    <w:rsid w:val="00D16E16"/>
    <w:rsid w:val="00D16F95"/>
    <w:rsid w:val="00D17237"/>
    <w:rsid w:val="00D17294"/>
    <w:rsid w:val="00D175E5"/>
    <w:rsid w:val="00D1778F"/>
    <w:rsid w:val="00D17E1A"/>
    <w:rsid w:val="00D20303"/>
    <w:rsid w:val="00D2038D"/>
    <w:rsid w:val="00D20A78"/>
    <w:rsid w:val="00D20C88"/>
    <w:rsid w:val="00D20D9C"/>
    <w:rsid w:val="00D20EA1"/>
    <w:rsid w:val="00D20EA3"/>
    <w:rsid w:val="00D210F2"/>
    <w:rsid w:val="00D21691"/>
    <w:rsid w:val="00D218C3"/>
    <w:rsid w:val="00D21942"/>
    <w:rsid w:val="00D21B18"/>
    <w:rsid w:val="00D21BC9"/>
    <w:rsid w:val="00D21D12"/>
    <w:rsid w:val="00D21D85"/>
    <w:rsid w:val="00D220AC"/>
    <w:rsid w:val="00D220F5"/>
    <w:rsid w:val="00D22782"/>
    <w:rsid w:val="00D22A48"/>
    <w:rsid w:val="00D22F18"/>
    <w:rsid w:val="00D23133"/>
    <w:rsid w:val="00D23156"/>
    <w:rsid w:val="00D232FF"/>
    <w:rsid w:val="00D2350B"/>
    <w:rsid w:val="00D23644"/>
    <w:rsid w:val="00D23BCE"/>
    <w:rsid w:val="00D23F8A"/>
    <w:rsid w:val="00D23FAF"/>
    <w:rsid w:val="00D241B5"/>
    <w:rsid w:val="00D24269"/>
    <w:rsid w:val="00D24322"/>
    <w:rsid w:val="00D24421"/>
    <w:rsid w:val="00D24AF5"/>
    <w:rsid w:val="00D24B32"/>
    <w:rsid w:val="00D2508B"/>
    <w:rsid w:val="00D251B9"/>
    <w:rsid w:val="00D25758"/>
    <w:rsid w:val="00D257EA"/>
    <w:rsid w:val="00D25871"/>
    <w:rsid w:val="00D25B5D"/>
    <w:rsid w:val="00D25BE2"/>
    <w:rsid w:val="00D25EDB"/>
    <w:rsid w:val="00D25F1F"/>
    <w:rsid w:val="00D25F2A"/>
    <w:rsid w:val="00D25FC8"/>
    <w:rsid w:val="00D2613E"/>
    <w:rsid w:val="00D266AD"/>
    <w:rsid w:val="00D26C53"/>
    <w:rsid w:val="00D26E1B"/>
    <w:rsid w:val="00D27276"/>
    <w:rsid w:val="00D272DE"/>
    <w:rsid w:val="00D27479"/>
    <w:rsid w:val="00D27782"/>
    <w:rsid w:val="00D27976"/>
    <w:rsid w:val="00D279CC"/>
    <w:rsid w:val="00D27C7D"/>
    <w:rsid w:val="00D3005B"/>
    <w:rsid w:val="00D3012F"/>
    <w:rsid w:val="00D3026D"/>
    <w:rsid w:val="00D304A5"/>
    <w:rsid w:val="00D307F2"/>
    <w:rsid w:val="00D308D4"/>
    <w:rsid w:val="00D30959"/>
    <w:rsid w:val="00D30B3B"/>
    <w:rsid w:val="00D30C45"/>
    <w:rsid w:val="00D30CA7"/>
    <w:rsid w:val="00D30D4C"/>
    <w:rsid w:val="00D30E41"/>
    <w:rsid w:val="00D30EAB"/>
    <w:rsid w:val="00D311E4"/>
    <w:rsid w:val="00D31622"/>
    <w:rsid w:val="00D316F5"/>
    <w:rsid w:val="00D31725"/>
    <w:rsid w:val="00D31B91"/>
    <w:rsid w:val="00D31C92"/>
    <w:rsid w:val="00D31F4B"/>
    <w:rsid w:val="00D320AF"/>
    <w:rsid w:val="00D320F0"/>
    <w:rsid w:val="00D32139"/>
    <w:rsid w:val="00D322FF"/>
    <w:rsid w:val="00D32F57"/>
    <w:rsid w:val="00D3310F"/>
    <w:rsid w:val="00D331B5"/>
    <w:rsid w:val="00D335B2"/>
    <w:rsid w:val="00D3382F"/>
    <w:rsid w:val="00D33844"/>
    <w:rsid w:val="00D33C5E"/>
    <w:rsid w:val="00D33C79"/>
    <w:rsid w:val="00D33DA4"/>
    <w:rsid w:val="00D33F5D"/>
    <w:rsid w:val="00D33F8A"/>
    <w:rsid w:val="00D3406D"/>
    <w:rsid w:val="00D344B5"/>
    <w:rsid w:val="00D345BA"/>
    <w:rsid w:val="00D34612"/>
    <w:rsid w:val="00D34A92"/>
    <w:rsid w:val="00D34F64"/>
    <w:rsid w:val="00D34FE1"/>
    <w:rsid w:val="00D3507E"/>
    <w:rsid w:val="00D3512E"/>
    <w:rsid w:val="00D3513F"/>
    <w:rsid w:val="00D35454"/>
    <w:rsid w:val="00D35503"/>
    <w:rsid w:val="00D3559C"/>
    <w:rsid w:val="00D35675"/>
    <w:rsid w:val="00D356CF"/>
    <w:rsid w:val="00D3580A"/>
    <w:rsid w:val="00D35C05"/>
    <w:rsid w:val="00D35CEC"/>
    <w:rsid w:val="00D36068"/>
    <w:rsid w:val="00D360FB"/>
    <w:rsid w:val="00D36160"/>
    <w:rsid w:val="00D36179"/>
    <w:rsid w:val="00D36335"/>
    <w:rsid w:val="00D365DE"/>
    <w:rsid w:val="00D3685C"/>
    <w:rsid w:val="00D368DE"/>
    <w:rsid w:val="00D36F7A"/>
    <w:rsid w:val="00D370DA"/>
    <w:rsid w:val="00D374CE"/>
    <w:rsid w:val="00D37AA3"/>
    <w:rsid w:val="00D40123"/>
    <w:rsid w:val="00D401C3"/>
    <w:rsid w:val="00D4036C"/>
    <w:rsid w:val="00D403ED"/>
    <w:rsid w:val="00D405CC"/>
    <w:rsid w:val="00D40A17"/>
    <w:rsid w:val="00D40B03"/>
    <w:rsid w:val="00D40CE4"/>
    <w:rsid w:val="00D41074"/>
    <w:rsid w:val="00D418D8"/>
    <w:rsid w:val="00D41BFA"/>
    <w:rsid w:val="00D41DD1"/>
    <w:rsid w:val="00D4210E"/>
    <w:rsid w:val="00D4220B"/>
    <w:rsid w:val="00D42A5E"/>
    <w:rsid w:val="00D42C5B"/>
    <w:rsid w:val="00D42E5F"/>
    <w:rsid w:val="00D43076"/>
    <w:rsid w:val="00D43118"/>
    <w:rsid w:val="00D4328F"/>
    <w:rsid w:val="00D43F66"/>
    <w:rsid w:val="00D43F9C"/>
    <w:rsid w:val="00D441E0"/>
    <w:rsid w:val="00D444B6"/>
    <w:rsid w:val="00D445CD"/>
    <w:rsid w:val="00D4478D"/>
    <w:rsid w:val="00D44911"/>
    <w:rsid w:val="00D44A76"/>
    <w:rsid w:val="00D44D71"/>
    <w:rsid w:val="00D44F43"/>
    <w:rsid w:val="00D45189"/>
    <w:rsid w:val="00D45248"/>
    <w:rsid w:val="00D45599"/>
    <w:rsid w:val="00D45AEC"/>
    <w:rsid w:val="00D45B70"/>
    <w:rsid w:val="00D45BDB"/>
    <w:rsid w:val="00D45C6B"/>
    <w:rsid w:val="00D461A3"/>
    <w:rsid w:val="00D4646C"/>
    <w:rsid w:val="00D46675"/>
    <w:rsid w:val="00D46679"/>
    <w:rsid w:val="00D46CBB"/>
    <w:rsid w:val="00D46F28"/>
    <w:rsid w:val="00D470FA"/>
    <w:rsid w:val="00D477C0"/>
    <w:rsid w:val="00D47CD4"/>
    <w:rsid w:val="00D47D37"/>
    <w:rsid w:val="00D47E66"/>
    <w:rsid w:val="00D508EA"/>
    <w:rsid w:val="00D50B1C"/>
    <w:rsid w:val="00D50CD2"/>
    <w:rsid w:val="00D50D70"/>
    <w:rsid w:val="00D50EBD"/>
    <w:rsid w:val="00D511AE"/>
    <w:rsid w:val="00D515B1"/>
    <w:rsid w:val="00D51682"/>
    <w:rsid w:val="00D51842"/>
    <w:rsid w:val="00D518A7"/>
    <w:rsid w:val="00D51C77"/>
    <w:rsid w:val="00D51E7F"/>
    <w:rsid w:val="00D51EBC"/>
    <w:rsid w:val="00D51F11"/>
    <w:rsid w:val="00D5209E"/>
    <w:rsid w:val="00D526AF"/>
    <w:rsid w:val="00D52B6D"/>
    <w:rsid w:val="00D52C5A"/>
    <w:rsid w:val="00D52CDA"/>
    <w:rsid w:val="00D52F63"/>
    <w:rsid w:val="00D5324A"/>
    <w:rsid w:val="00D53384"/>
    <w:rsid w:val="00D53B64"/>
    <w:rsid w:val="00D53C00"/>
    <w:rsid w:val="00D53FC8"/>
    <w:rsid w:val="00D54238"/>
    <w:rsid w:val="00D5436A"/>
    <w:rsid w:val="00D544BA"/>
    <w:rsid w:val="00D547C9"/>
    <w:rsid w:val="00D54969"/>
    <w:rsid w:val="00D549CC"/>
    <w:rsid w:val="00D54A70"/>
    <w:rsid w:val="00D54F5D"/>
    <w:rsid w:val="00D550C3"/>
    <w:rsid w:val="00D552B6"/>
    <w:rsid w:val="00D5538E"/>
    <w:rsid w:val="00D5550B"/>
    <w:rsid w:val="00D5561C"/>
    <w:rsid w:val="00D55CB0"/>
    <w:rsid w:val="00D55E92"/>
    <w:rsid w:val="00D55FD9"/>
    <w:rsid w:val="00D55FE9"/>
    <w:rsid w:val="00D56468"/>
    <w:rsid w:val="00D564ED"/>
    <w:rsid w:val="00D56BCA"/>
    <w:rsid w:val="00D56D5A"/>
    <w:rsid w:val="00D5711A"/>
    <w:rsid w:val="00D57139"/>
    <w:rsid w:val="00D5737F"/>
    <w:rsid w:val="00D574B2"/>
    <w:rsid w:val="00D57923"/>
    <w:rsid w:val="00D57F9C"/>
    <w:rsid w:val="00D600E5"/>
    <w:rsid w:val="00D6023E"/>
    <w:rsid w:val="00D6047F"/>
    <w:rsid w:val="00D60636"/>
    <w:rsid w:val="00D60725"/>
    <w:rsid w:val="00D607F2"/>
    <w:rsid w:val="00D60BA7"/>
    <w:rsid w:val="00D60C6C"/>
    <w:rsid w:val="00D60F45"/>
    <w:rsid w:val="00D60F70"/>
    <w:rsid w:val="00D611DC"/>
    <w:rsid w:val="00D6120B"/>
    <w:rsid w:val="00D61565"/>
    <w:rsid w:val="00D61795"/>
    <w:rsid w:val="00D617D8"/>
    <w:rsid w:val="00D61A74"/>
    <w:rsid w:val="00D61B94"/>
    <w:rsid w:val="00D61BE3"/>
    <w:rsid w:val="00D623FB"/>
    <w:rsid w:val="00D624DB"/>
    <w:rsid w:val="00D62709"/>
    <w:rsid w:val="00D62F3A"/>
    <w:rsid w:val="00D63116"/>
    <w:rsid w:val="00D6376F"/>
    <w:rsid w:val="00D63BDE"/>
    <w:rsid w:val="00D63C38"/>
    <w:rsid w:val="00D63DC6"/>
    <w:rsid w:val="00D6409D"/>
    <w:rsid w:val="00D640A5"/>
    <w:rsid w:val="00D64129"/>
    <w:rsid w:val="00D6427D"/>
    <w:rsid w:val="00D64349"/>
    <w:rsid w:val="00D6447E"/>
    <w:rsid w:val="00D64496"/>
    <w:rsid w:val="00D64709"/>
    <w:rsid w:val="00D64DAA"/>
    <w:rsid w:val="00D64F13"/>
    <w:rsid w:val="00D64F62"/>
    <w:rsid w:val="00D65130"/>
    <w:rsid w:val="00D65827"/>
    <w:rsid w:val="00D6584D"/>
    <w:rsid w:val="00D658DE"/>
    <w:rsid w:val="00D65C81"/>
    <w:rsid w:val="00D663D9"/>
    <w:rsid w:val="00D6642E"/>
    <w:rsid w:val="00D66912"/>
    <w:rsid w:val="00D66A80"/>
    <w:rsid w:val="00D673E3"/>
    <w:rsid w:val="00D674FE"/>
    <w:rsid w:val="00D67564"/>
    <w:rsid w:val="00D67C82"/>
    <w:rsid w:val="00D67E6C"/>
    <w:rsid w:val="00D7007B"/>
    <w:rsid w:val="00D700A8"/>
    <w:rsid w:val="00D702AF"/>
    <w:rsid w:val="00D702D2"/>
    <w:rsid w:val="00D705A4"/>
    <w:rsid w:val="00D7136A"/>
    <w:rsid w:val="00D716FD"/>
    <w:rsid w:val="00D717EC"/>
    <w:rsid w:val="00D71C56"/>
    <w:rsid w:val="00D72292"/>
    <w:rsid w:val="00D722D7"/>
    <w:rsid w:val="00D728BF"/>
    <w:rsid w:val="00D72EB7"/>
    <w:rsid w:val="00D73373"/>
    <w:rsid w:val="00D7354A"/>
    <w:rsid w:val="00D736FD"/>
    <w:rsid w:val="00D7387D"/>
    <w:rsid w:val="00D73A0D"/>
    <w:rsid w:val="00D73B31"/>
    <w:rsid w:val="00D73BB8"/>
    <w:rsid w:val="00D73C81"/>
    <w:rsid w:val="00D73D71"/>
    <w:rsid w:val="00D73ED4"/>
    <w:rsid w:val="00D73FE7"/>
    <w:rsid w:val="00D74414"/>
    <w:rsid w:val="00D74469"/>
    <w:rsid w:val="00D746B9"/>
    <w:rsid w:val="00D74BD1"/>
    <w:rsid w:val="00D74E1F"/>
    <w:rsid w:val="00D74E2B"/>
    <w:rsid w:val="00D74FA9"/>
    <w:rsid w:val="00D74FC7"/>
    <w:rsid w:val="00D759D0"/>
    <w:rsid w:val="00D75C7C"/>
    <w:rsid w:val="00D75D50"/>
    <w:rsid w:val="00D75E11"/>
    <w:rsid w:val="00D7602C"/>
    <w:rsid w:val="00D76109"/>
    <w:rsid w:val="00D766F6"/>
    <w:rsid w:val="00D76826"/>
    <w:rsid w:val="00D77405"/>
    <w:rsid w:val="00D7759E"/>
    <w:rsid w:val="00D77787"/>
    <w:rsid w:val="00D80022"/>
    <w:rsid w:val="00D800B1"/>
    <w:rsid w:val="00D80355"/>
    <w:rsid w:val="00D807FF"/>
    <w:rsid w:val="00D80AE7"/>
    <w:rsid w:val="00D80E74"/>
    <w:rsid w:val="00D8126A"/>
    <w:rsid w:val="00D81364"/>
    <w:rsid w:val="00D813EB"/>
    <w:rsid w:val="00D81494"/>
    <w:rsid w:val="00D81495"/>
    <w:rsid w:val="00D814F3"/>
    <w:rsid w:val="00D815C3"/>
    <w:rsid w:val="00D81A53"/>
    <w:rsid w:val="00D81D27"/>
    <w:rsid w:val="00D81E34"/>
    <w:rsid w:val="00D81E5E"/>
    <w:rsid w:val="00D81F9D"/>
    <w:rsid w:val="00D82271"/>
    <w:rsid w:val="00D82733"/>
    <w:rsid w:val="00D827BE"/>
    <w:rsid w:val="00D8284D"/>
    <w:rsid w:val="00D82A04"/>
    <w:rsid w:val="00D82AB5"/>
    <w:rsid w:val="00D82DAE"/>
    <w:rsid w:val="00D82E46"/>
    <w:rsid w:val="00D833B5"/>
    <w:rsid w:val="00D836B9"/>
    <w:rsid w:val="00D83881"/>
    <w:rsid w:val="00D839E7"/>
    <w:rsid w:val="00D83A08"/>
    <w:rsid w:val="00D83E40"/>
    <w:rsid w:val="00D846A1"/>
    <w:rsid w:val="00D84968"/>
    <w:rsid w:val="00D84987"/>
    <w:rsid w:val="00D84A49"/>
    <w:rsid w:val="00D84BBA"/>
    <w:rsid w:val="00D84DC8"/>
    <w:rsid w:val="00D84E1F"/>
    <w:rsid w:val="00D852A7"/>
    <w:rsid w:val="00D8534F"/>
    <w:rsid w:val="00D8564B"/>
    <w:rsid w:val="00D85684"/>
    <w:rsid w:val="00D8588B"/>
    <w:rsid w:val="00D85A37"/>
    <w:rsid w:val="00D85BCD"/>
    <w:rsid w:val="00D85BD0"/>
    <w:rsid w:val="00D85BF2"/>
    <w:rsid w:val="00D85C33"/>
    <w:rsid w:val="00D85EE7"/>
    <w:rsid w:val="00D85FA1"/>
    <w:rsid w:val="00D86333"/>
    <w:rsid w:val="00D86400"/>
    <w:rsid w:val="00D86410"/>
    <w:rsid w:val="00D8645D"/>
    <w:rsid w:val="00D864C8"/>
    <w:rsid w:val="00D86CF8"/>
    <w:rsid w:val="00D86DA7"/>
    <w:rsid w:val="00D86EB0"/>
    <w:rsid w:val="00D870A6"/>
    <w:rsid w:val="00D871DA"/>
    <w:rsid w:val="00D8740B"/>
    <w:rsid w:val="00D87665"/>
    <w:rsid w:val="00D8767F"/>
    <w:rsid w:val="00D877F0"/>
    <w:rsid w:val="00D87971"/>
    <w:rsid w:val="00D87D77"/>
    <w:rsid w:val="00D87E65"/>
    <w:rsid w:val="00D87F68"/>
    <w:rsid w:val="00D900B9"/>
    <w:rsid w:val="00D900FE"/>
    <w:rsid w:val="00D9042E"/>
    <w:rsid w:val="00D9076F"/>
    <w:rsid w:val="00D90D21"/>
    <w:rsid w:val="00D90DEC"/>
    <w:rsid w:val="00D9115F"/>
    <w:rsid w:val="00D9150D"/>
    <w:rsid w:val="00D91564"/>
    <w:rsid w:val="00D91620"/>
    <w:rsid w:val="00D916F6"/>
    <w:rsid w:val="00D917CE"/>
    <w:rsid w:val="00D918DD"/>
    <w:rsid w:val="00D91DF5"/>
    <w:rsid w:val="00D9215C"/>
    <w:rsid w:val="00D92367"/>
    <w:rsid w:val="00D9238F"/>
    <w:rsid w:val="00D923C2"/>
    <w:rsid w:val="00D92AC4"/>
    <w:rsid w:val="00D92F4D"/>
    <w:rsid w:val="00D92F8A"/>
    <w:rsid w:val="00D93946"/>
    <w:rsid w:val="00D93A43"/>
    <w:rsid w:val="00D93C2B"/>
    <w:rsid w:val="00D93EEA"/>
    <w:rsid w:val="00D9413C"/>
    <w:rsid w:val="00D94149"/>
    <w:rsid w:val="00D9437F"/>
    <w:rsid w:val="00D94476"/>
    <w:rsid w:val="00D94838"/>
    <w:rsid w:val="00D94D01"/>
    <w:rsid w:val="00D94FAC"/>
    <w:rsid w:val="00D951D6"/>
    <w:rsid w:val="00D9574A"/>
    <w:rsid w:val="00D95850"/>
    <w:rsid w:val="00D95941"/>
    <w:rsid w:val="00D95C3B"/>
    <w:rsid w:val="00D95CC4"/>
    <w:rsid w:val="00D95D3E"/>
    <w:rsid w:val="00D95D6C"/>
    <w:rsid w:val="00D95E7E"/>
    <w:rsid w:val="00D960C4"/>
    <w:rsid w:val="00D96113"/>
    <w:rsid w:val="00D962D1"/>
    <w:rsid w:val="00D9633A"/>
    <w:rsid w:val="00D963FB"/>
    <w:rsid w:val="00D96467"/>
    <w:rsid w:val="00D966D8"/>
    <w:rsid w:val="00D96A12"/>
    <w:rsid w:val="00D96F89"/>
    <w:rsid w:val="00D96FC3"/>
    <w:rsid w:val="00D97195"/>
    <w:rsid w:val="00D976D3"/>
    <w:rsid w:val="00D976E6"/>
    <w:rsid w:val="00D97800"/>
    <w:rsid w:val="00D97906"/>
    <w:rsid w:val="00D979BF"/>
    <w:rsid w:val="00D97E33"/>
    <w:rsid w:val="00D97EEE"/>
    <w:rsid w:val="00DA0110"/>
    <w:rsid w:val="00DA0169"/>
    <w:rsid w:val="00DA02DA"/>
    <w:rsid w:val="00DA02EC"/>
    <w:rsid w:val="00DA04EB"/>
    <w:rsid w:val="00DA04F9"/>
    <w:rsid w:val="00DA0DD8"/>
    <w:rsid w:val="00DA0DE0"/>
    <w:rsid w:val="00DA0F74"/>
    <w:rsid w:val="00DA127B"/>
    <w:rsid w:val="00DA1316"/>
    <w:rsid w:val="00DA21D5"/>
    <w:rsid w:val="00DA2437"/>
    <w:rsid w:val="00DA265E"/>
    <w:rsid w:val="00DA26D8"/>
    <w:rsid w:val="00DA297D"/>
    <w:rsid w:val="00DA2A88"/>
    <w:rsid w:val="00DA2EE7"/>
    <w:rsid w:val="00DA330F"/>
    <w:rsid w:val="00DA33E3"/>
    <w:rsid w:val="00DA34B7"/>
    <w:rsid w:val="00DA34CB"/>
    <w:rsid w:val="00DA38E5"/>
    <w:rsid w:val="00DA3A3A"/>
    <w:rsid w:val="00DA3A6A"/>
    <w:rsid w:val="00DA3DE0"/>
    <w:rsid w:val="00DA40E0"/>
    <w:rsid w:val="00DA416D"/>
    <w:rsid w:val="00DA43FC"/>
    <w:rsid w:val="00DA46C7"/>
    <w:rsid w:val="00DA46D6"/>
    <w:rsid w:val="00DA4754"/>
    <w:rsid w:val="00DA48AC"/>
    <w:rsid w:val="00DA4915"/>
    <w:rsid w:val="00DA4DBA"/>
    <w:rsid w:val="00DA4EA9"/>
    <w:rsid w:val="00DA5131"/>
    <w:rsid w:val="00DA51EA"/>
    <w:rsid w:val="00DA57B6"/>
    <w:rsid w:val="00DA5EA8"/>
    <w:rsid w:val="00DA60C5"/>
    <w:rsid w:val="00DA6111"/>
    <w:rsid w:val="00DA61E4"/>
    <w:rsid w:val="00DA69C2"/>
    <w:rsid w:val="00DA6A9D"/>
    <w:rsid w:val="00DA6D25"/>
    <w:rsid w:val="00DA6E4E"/>
    <w:rsid w:val="00DA6F05"/>
    <w:rsid w:val="00DA7056"/>
    <w:rsid w:val="00DA71C2"/>
    <w:rsid w:val="00DA738A"/>
    <w:rsid w:val="00DA7572"/>
    <w:rsid w:val="00DA77D3"/>
    <w:rsid w:val="00DA7BB8"/>
    <w:rsid w:val="00DB0236"/>
    <w:rsid w:val="00DB036F"/>
    <w:rsid w:val="00DB071D"/>
    <w:rsid w:val="00DB0760"/>
    <w:rsid w:val="00DB0773"/>
    <w:rsid w:val="00DB0A23"/>
    <w:rsid w:val="00DB0AB3"/>
    <w:rsid w:val="00DB1111"/>
    <w:rsid w:val="00DB161D"/>
    <w:rsid w:val="00DB1930"/>
    <w:rsid w:val="00DB19A6"/>
    <w:rsid w:val="00DB1C23"/>
    <w:rsid w:val="00DB1D5D"/>
    <w:rsid w:val="00DB1D60"/>
    <w:rsid w:val="00DB1FDC"/>
    <w:rsid w:val="00DB20AD"/>
    <w:rsid w:val="00DB20EE"/>
    <w:rsid w:val="00DB230F"/>
    <w:rsid w:val="00DB269A"/>
    <w:rsid w:val="00DB2B2E"/>
    <w:rsid w:val="00DB303D"/>
    <w:rsid w:val="00DB311C"/>
    <w:rsid w:val="00DB36E9"/>
    <w:rsid w:val="00DB37A3"/>
    <w:rsid w:val="00DB3A67"/>
    <w:rsid w:val="00DB3BC3"/>
    <w:rsid w:val="00DB3E4E"/>
    <w:rsid w:val="00DB3E93"/>
    <w:rsid w:val="00DB44C4"/>
    <w:rsid w:val="00DB46E8"/>
    <w:rsid w:val="00DB47D5"/>
    <w:rsid w:val="00DB49A2"/>
    <w:rsid w:val="00DB4BF0"/>
    <w:rsid w:val="00DB4F60"/>
    <w:rsid w:val="00DB506B"/>
    <w:rsid w:val="00DB520D"/>
    <w:rsid w:val="00DB53D8"/>
    <w:rsid w:val="00DB5650"/>
    <w:rsid w:val="00DB56ED"/>
    <w:rsid w:val="00DB5728"/>
    <w:rsid w:val="00DB582B"/>
    <w:rsid w:val="00DB58DC"/>
    <w:rsid w:val="00DB592F"/>
    <w:rsid w:val="00DB5985"/>
    <w:rsid w:val="00DB5988"/>
    <w:rsid w:val="00DB5A81"/>
    <w:rsid w:val="00DB5B0C"/>
    <w:rsid w:val="00DB5FC5"/>
    <w:rsid w:val="00DB5FF2"/>
    <w:rsid w:val="00DB6106"/>
    <w:rsid w:val="00DB6340"/>
    <w:rsid w:val="00DB64ED"/>
    <w:rsid w:val="00DB6AD6"/>
    <w:rsid w:val="00DB6D7D"/>
    <w:rsid w:val="00DB6DD4"/>
    <w:rsid w:val="00DB6E7D"/>
    <w:rsid w:val="00DB7861"/>
    <w:rsid w:val="00DB78EC"/>
    <w:rsid w:val="00DB7BE2"/>
    <w:rsid w:val="00DB7C37"/>
    <w:rsid w:val="00DB7CC1"/>
    <w:rsid w:val="00DB7D6F"/>
    <w:rsid w:val="00DB7E29"/>
    <w:rsid w:val="00DB7E2C"/>
    <w:rsid w:val="00DB7FA3"/>
    <w:rsid w:val="00DB7FF6"/>
    <w:rsid w:val="00DC0001"/>
    <w:rsid w:val="00DC0258"/>
    <w:rsid w:val="00DC039F"/>
    <w:rsid w:val="00DC064F"/>
    <w:rsid w:val="00DC06AE"/>
    <w:rsid w:val="00DC0738"/>
    <w:rsid w:val="00DC08A4"/>
    <w:rsid w:val="00DC0C31"/>
    <w:rsid w:val="00DC0D86"/>
    <w:rsid w:val="00DC0E6F"/>
    <w:rsid w:val="00DC0EAF"/>
    <w:rsid w:val="00DC132E"/>
    <w:rsid w:val="00DC1A0F"/>
    <w:rsid w:val="00DC1AC6"/>
    <w:rsid w:val="00DC1C02"/>
    <w:rsid w:val="00DC22AD"/>
    <w:rsid w:val="00DC24D1"/>
    <w:rsid w:val="00DC299F"/>
    <w:rsid w:val="00DC2EAB"/>
    <w:rsid w:val="00DC305E"/>
    <w:rsid w:val="00DC30B3"/>
    <w:rsid w:val="00DC30E7"/>
    <w:rsid w:val="00DC310C"/>
    <w:rsid w:val="00DC351D"/>
    <w:rsid w:val="00DC3648"/>
    <w:rsid w:val="00DC3689"/>
    <w:rsid w:val="00DC371F"/>
    <w:rsid w:val="00DC38F1"/>
    <w:rsid w:val="00DC3942"/>
    <w:rsid w:val="00DC3D77"/>
    <w:rsid w:val="00DC4249"/>
    <w:rsid w:val="00DC42DB"/>
    <w:rsid w:val="00DC4496"/>
    <w:rsid w:val="00DC44FB"/>
    <w:rsid w:val="00DC47F9"/>
    <w:rsid w:val="00DC4AA2"/>
    <w:rsid w:val="00DC4BAD"/>
    <w:rsid w:val="00DC4E95"/>
    <w:rsid w:val="00DC4F68"/>
    <w:rsid w:val="00DC5131"/>
    <w:rsid w:val="00DC546D"/>
    <w:rsid w:val="00DC5635"/>
    <w:rsid w:val="00DC602B"/>
    <w:rsid w:val="00DC6280"/>
    <w:rsid w:val="00DC631B"/>
    <w:rsid w:val="00DC6E8C"/>
    <w:rsid w:val="00DC74B8"/>
    <w:rsid w:val="00DC757D"/>
    <w:rsid w:val="00DC7E42"/>
    <w:rsid w:val="00DD01C1"/>
    <w:rsid w:val="00DD0256"/>
    <w:rsid w:val="00DD029E"/>
    <w:rsid w:val="00DD0A98"/>
    <w:rsid w:val="00DD0B9F"/>
    <w:rsid w:val="00DD0BCF"/>
    <w:rsid w:val="00DD0F06"/>
    <w:rsid w:val="00DD1263"/>
    <w:rsid w:val="00DD1552"/>
    <w:rsid w:val="00DD16F9"/>
    <w:rsid w:val="00DD1D64"/>
    <w:rsid w:val="00DD1DBC"/>
    <w:rsid w:val="00DD216D"/>
    <w:rsid w:val="00DD241F"/>
    <w:rsid w:val="00DD279A"/>
    <w:rsid w:val="00DD2820"/>
    <w:rsid w:val="00DD28B1"/>
    <w:rsid w:val="00DD29C6"/>
    <w:rsid w:val="00DD29D7"/>
    <w:rsid w:val="00DD2FD3"/>
    <w:rsid w:val="00DD328F"/>
    <w:rsid w:val="00DD3394"/>
    <w:rsid w:val="00DD34A6"/>
    <w:rsid w:val="00DD3699"/>
    <w:rsid w:val="00DD36EC"/>
    <w:rsid w:val="00DD38F3"/>
    <w:rsid w:val="00DD3C8D"/>
    <w:rsid w:val="00DD3FC8"/>
    <w:rsid w:val="00DD406F"/>
    <w:rsid w:val="00DD40C3"/>
    <w:rsid w:val="00DD44F6"/>
    <w:rsid w:val="00DD4AF1"/>
    <w:rsid w:val="00DD4DDD"/>
    <w:rsid w:val="00DD4F4C"/>
    <w:rsid w:val="00DD4FC6"/>
    <w:rsid w:val="00DD5106"/>
    <w:rsid w:val="00DD5654"/>
    <w:rsid w:val="00DD56DD"/>
    <w:rsid w:val="00DD5CC6"/>
    <w:rsid w:val="00DD6013"/>
    <w:rsid w:val="00DD61C5"/>
    <w:rsid w:val="00DD63C3"/>
    <w:rsid w:val="00DD6A2C"/>
    <w:rsid w:val="00DD6C67"/>
    <w:rsid w:val="00DD6C87"/>
    <w:rsid w:val="00DD6DC1"/>
    <w:rsid w:val="00DD6DD8"/>
    <w:rsid w:val="00DD71B3"/>
    <w:rsid w:val="00DD724C"/>
    <w:rsid w:val="00DD72A5"/>
    <w:rsid w:val="00DD7370"/>
    <w:rsid w:val="00DD79F5"/>
    <w:rsid w:val="00DD7DED"/>
    <w:rsid w:val="00DD7E3B"/>
    <w:rsid w:val="00DD7EA9"/>
    <w:rsid w:val="00DE0072"/>
    <w:rsid w:val="00DE0458"/>
    <w:rsid w:val="00DE0664"/>
    <w:rsid w:val="00DE0842"/>
    <w:rsid w:val="00DE0880"/>
    <w:rsid w:val="00DE088D"/>
    <w:rsid w:val="00DE0AA2"/>
    <w:rsid w:val="00DE0B94"/>
    <w:rsid w:val="00DE172A"/>
    <w:rsid w:val="00DE1790"/>
    <w:rsid w:val="00DE1AA1"/>
    <w:rsid w:val="00DE1AB5"/>
    <w:rsid w:val="00DE1B06"/>
    <w:rsid w:val="00DE1B92"/>
    <w:rsid w:val="00DE1C54"/>
    <w:rsid w:val="00DE1D79"/>
    <w:rsid w:val="00DE1DE1"/>
    <w:rsid w:val="00DE1E4C"/>
    <w:rsid w:val="00DE2113"/>
    <w:rsid w:val="00DE22AB"/>
    <w:rsid w:val="00DE233F"/>
    <w:rsid w:val="00DE26EA"/>
    <w:rsid w:val="00DE2770"/>
    <w:rsid w:val="00DE29A3"/>
    <w:rsid w:val="00DE2CD0"/>
    <w:rsid w:val="00DE2F4E"/>
    <w:rsid w:val="00DE2FD1"/>
    <w:rsid w:val="00DE3175"/>
    <w:rsid w:val="00DE320E"/>
    <w:rsid w:val="00DE33EE"/>
    <w:rsid w:val="00DE33FE"/>
    <w:rsid w:val="00DE356C"/>
    <w:rsid w:val="00DE382E"/>
    <w:rsid w:val="00DE398E"/>
    <w:rsid w:val="00DE3CA7"/>
    <w:rsid w:val="00DE40B4"/>
    <w:rsid w:val="00DE4381"/>
    <w:rsid w:val="00DE43EA"/>
    <w:rsid w:val="00DE48EB"/>
    <w:rsid w:val="00DE4CF0"/>
    <w:rsid w:val="00DE4D7D"/>
    <w:rsid w:val="00DE4D8E"/>
    <w:rsid w:val="00DE4E8A"/>
    <w:rsid w:val="00DE4F70"/>
    <w:rsid w:val="00DE4FC4"/>
    <w:rsid w:val="00DE5833"/>
    <w:rsid w:val="00DE5E55"/>
    <w:rsid w:val="00DE5E9E"/>
    <w:rsid w:val="00DE610F"/>
    <w:rsid w:val="00DE6781"/>
    <w:rsid w:val="00DE67A3"/>
    <w:rsid w:val="00DE684E"/>
    <w:rsid w:val="00DE6B8C"/>
    <w:rsid w:val="00DE6BDF"/>
    <w:rsid w:val="00DE6C5F"/>
    <w:rsid w:val="00DE6D65"/>
    <w:rsid w:val="00DE6EB8"/>
    <w:rsid w:val="00DE7065"/>
    <w:rsid w:val="00DE734E"/>
    <w:rsid w:val="00DE751F"/>
    <w:rsid w:val="00DE791B"/>
    <w:rsid w:val="00DE7B2E"/>
    <w:rsid w:val="00DE7F28"/>
    <w:rsid w:val="00DF05C0"/>
    <w:rsid w:val="00DF0A26"/>
    <w:rsid w:val="00DF0B29"/>
    <w:rsid w:val="00DF0FC9"/>
    <w:rsid w:val="00DF10B8"/>
    <w:rsid w:val="00DF1485"/>
    <w:rsid w:val="00DF1A5D"/>
    <w:rsid w:val="00DF1AB5"/>
    <w:rsid w:val="00DF1AC0"/>
    <w:rsid w:val="00DF1BDA"/>
    <w:rsid w:val="00DF1E56"/>
    <w:rsid w:val="00DF2590"/>
    <w:rsid w:val="00DF2840"/>
    <w:rsid w:val="00DF2883"/>
    <w:rsid w:val="00DF28AA"/>
    <w:rsid w:val="00DF2AE1"/>
    <w:rsid w:val="00DF3006"/>
    <w:rsid w:val="00DF30E9"/>
    <w:rsid w:val="00DF3127"/>
    <w:rsid w:val="00DF379C"/>
    <w:rsid w:val="00DF3B9E"/>
    <w:rsid w:val="00DF3BCE"/>
    <w:rsid w:val="00DF3EB3"/>
    <w:rsid w:val="00DF3FE4"/>
    <w:rsid w:val="00DF413B"/>
    <w:rsid w:val="00DF44AE"/>
    <w:rsid w:val="00DF44D7"/>
    <w:rsid w:val="00DF45A6"/>
    <w:rsid w:val="00DF478E"/>
    <w:rsid w:val="00DF47F6"/>
    <w:rsid w:val="00DF481B"/>
    <w:rsid w:val="00DF4DFB"/>
    <w:rsid w:val="00DF4E6F"/>
    <w:rsid w:val="00DF4EB4"/>
    <w:rsid w:val="00DF5087"/>
    <w:rsid w:val="00DF511C"/>
    <w:rsid w:val="00DF5185"/>
    <w:rsid w:val="00DF5331"/>
    <w:rsid w:val="00DF542B"/>
    <w:rsid w:val="00DF5B19"/>
    <w:rsid w:val="00DF5DCB"/>
    <w:rsid w:val="00DF5DF2"/>
    <w:rsid w:val="00DF5E83"/>
    <w:rsid w:val="00DF6101"/>
    <w:rsid w:val="00DF63A0"/>
    <w:rsid w:val="00DF63BE"/>
    <w:rsid w:val="00DF63EF"/>
    <w:rsid w:val="00DF6581"/>
    <w:rsid w:val="00DF66F7"/>
    <w:rsid w:val="00DF685D"/>
    <w:rsid w:val="00DF6B09"/>
    <w:rsid w:val="00DF6B8C"/>
    <w:rsid w:val="00DF6D2B"/>
    <w:rsid w:val="00DF6FEF"/>
    <w:rsid w:val="00DF7179"/>
    <w:rsid w:val="00DF71AA"/>
    <w:rsid w:val="00DF74F9"/>
    <w:rsid w:val="00DF78A7"/>
    <w:rsid w:val="00DF7A01"/>
    <w:rsid w:val="00DF7A34"/>
    <w:rsid w:val="00DF7B84"/>
    <w:rsid w:val="00DF7B88"/>
    <w:rsid w:val="00E0005C"/>
    <w:rsid w:val="00E0057D"/>
    <w:rsid w:val="00E00890"/>
    <w:rsid w:val="00E009EB"/>
    <w:rsid w:val="00E009FE"/>
    <w:rsid w:val="00E00C5F"/>
    <w:rsid w:val="00E00D9B"/>
    <w:rsid w:val="00E00E54"/>
    <w:rsid w:val="00E00E81"/>
    <w:rsid w:val="00E01369"/>
    <w:rsid w:val="00E01387"/>
    <w:rsid w:val="00E01776"/>
    <w:rsid w:val="00E0181A"/>
    <w:rsid w:val="00E018AC"/>
    <w:rsid w:val="00E019AF"/>
    <w:rsid w:val="00E01A3E"/>
    <w:rsid w:val="00E01C79"/>
    <w:rsid w:val="00E01CC2"/>
    <w:rsid w:val="00E01D93"/>
    <w:rsid w:val="00E01E95"/>
    <w:rsid w:val="00E02177"/>
    <w:rsid w:val="00E021A5"/>
    <w:rsid w:val="00E023B7"/>
    <w:rsid w:val="00E0277E"/>
    <w:rsid w:val="00E0290E"/>
    <w:rsid w:val="00E02B00"/>
    <w:rsid w:val="00E02DE8"/>
    <w:rsid w:val="00E03101"/>
    <w:rsid w:val="00E03121"/>
    <w:rsid w:val="00E03124"/>
    <w:rsid w:val="00E034D4"/>
    <w:rsid w:val="00E03512"/>
    <w:rsid w:val="00E03772"/>
    <w:rsid w:val="00E037E8"/>
    <w:rsid w:val="00E0383C"/>
    <w:rsid w:val="00E03A4F"/>
    <w:rsid w:val="00E03A64"/>
    <w:rsid w:val="00E03B55"/>
    <w:rsid w:val="00E03C8A"/>
    <w:rsid w:val="00E03F86"/>
    <w:rsid w:val="00E03F8D"/>
    <w:rsid w:val="00E04305"/>
    <w:rsid w:val="00E04392"/>
    <w:rsid w:val="00E043DE"/>
    <w:rsid w:val="00E0458F"/>
    <w:rsid w:val="00E046AC"/>
    <w:rsid w:val="00E0477F"/>
    <w:rsid w:val="00E047EE"/>
    <w:rsid w:val="00E04A1C"/>
    <w:rsid w:val="00E04BF1"/>
    <w:rsid w:val="00E04F8D"/>
    <w:rsid w:val="00E04F95"/>
    <w:rsid w:val="00E04F98"/>
    <w:rsid w:val="00E05219"/>
    <w:rsid w:val="00E053F1"/>
    <w:rsid w:val="00E05423"/>
    <w:rsid w:val="00E055D6"/>
    <w:rsid w:val="00E05D4B"/>
    <w:rsid w:val="00E06193"/>
    <w:rsid w:val="00E0665D"/>
    <w:rsid w:val="00E06741"/>
    <w:rsid w:val="00E06761"/>
    <w:rsid w:val="00E067E7"/>
    <w:rsid w:val="00E068CB"/>
    <w:rsid w:val="00E069E2"/>
    <w:rsid w:val="00E06A1C"/>
    <w:rsid w:val="00E06AA3"/>
    <w:rsid w:val="00E06BDB"/>
    <w:rsid w:val="00E06CBA"/>
    <w:rsid w:val="00E06F42"/>
    <w:rsid w:val="00E07122"/>
    <w:rsid w:val="00E071DB"/>
    <w:rsid w:val="00E07431"/>
    <w:rsid w:val="00E07528"/>
    <w:rsid w:val="00E076A0"/>
    <w:rsid w:val="00E10137"/>
    <w:rsid w:val="00E10475"/>
    <w:rsid w:val="00E1051F"/>
    <w:rsid w:val="00E1077B"/>
    <w:rsid w:val="00E107D1"/>
    <w:rsid w:val="00E1094C"/>
    <w:rsid w:val="00E10B71"/>
    <w:rsid w:val="00E10DB8"/>
    <w:rsid w:val="00E10DCE"/>
    <w:rsid w:val="00E111FC"/>
    <w:rsid w:val="00E112F4"/>
    <w:rsid w:val="00E11321"/>
    <w:rsid w:val="00E11519"/>
    <w:rsid w:val="00E12363"/>
    <w:rsid w:val="00E127EA"/>
    <w:rsid w:val="00E1286A"/>
    <w:rsid w:val="00E12983"/>
    <w:rsid w:val="00E13199"/>
    <w:rsid w:val="00E13308"/>
    <w:rsid w:val="00E139FC"/>
    <w:rsid w:val="00E13A87"/>
    <w:rsid w:val="00E13C76"/>
    <w:rsid w:val="00E13ED8"/>
    <w:rsid w:val="00E13F4A"/>
    <w:rsid w:val="00E13F4F"/>
    <w:rsid w:val="00E14462"/>
    <w:rsid w:val="00E1451E"/>
    <w:rsid w:val="00E14526"/>
    <w:rsid w:val="00E14722"/>
    <w:rsid w:val="00E1475C"/>
    <w:rsid w:val="00E14890"/>
    <w:rsid w:val="00E148DD"/>
    <w:rsid w:val="00E1497E"/>
    <w:rsid w:val="00E14D3F"/>
    <w:rsid w:val="00E14FBF"/>
    <w:rsid w:val="00E15005"/>
    <w:rsid w:val="00E1502E"/>
    <w:rsid w:val="00E1510B"/>
    <w:rsid w:val="00E15251"/>
    <w:rsid w:val="00E15362"/>
    <w:rsid w:val="00E15932"/>
    <w:rsid w:val="00E15C00"/>
    <w:rsid w:val="00E15CDF"/>
    <w:rsid w:val="00E15CE1"/>
    <w:rsid w:val="00E15E0B"/>
    <w:rsid w:val="00E15F49"/>
    <w:rsid w:val="00E160E1"/>
    <w:rsid w:val="00E16251"/>
    <w:rsid w:val="00E1654D"/>
    <w:rsid w:val="00E16C33"/>
    <w:rsid w:val="00E16F35"/>
    <w:rsid w:val="00E17111"/>
    <w:rsid w:val="00E1723E"/>
    <w:rsid w:val="00E1723F"/>
    <w:rsid w:val="00E17488"/>
    <w:rsid w:val="00E174B2"/>
    <w:rsid w:val="00E177B9"/>
    <w:rsid w:val="00E17A34"/>
    <w:rsid w:val="00E17F0B"/>
    <w:rsid w:val="00E17F15"/>
    <w:rsid w:val="00E200B9"/>
    <w:rsid w:val="00E200CA"/>
    <w:rsid w:val="00E202CA"/>
    <w:rsid w:val="00E20586"/>
    <w:rsid w:val="00E20628"/>
    <w:rsid w:val="00E206AB"/>
    <w:rsid w:val="00E21020"/>
    <w:rsid w:val="00E21033"/>
    <w:rsid w:val="00E21064"/>
    <w:rsid w:val="00E2110C"/>
    <w:rsid w:val="00E21189"/>
    <w:rsid w:val="00E21321"/>
    <w:rsid w:val="00E21862"/>
    <w:rsid w:val="00E21915"/>
    <w:rsid w:val="00E21E24"/>
    <w:rsid w:val="00E21E54"/>
    <w:rsid w:val="00E21E68"/>
    <w:rsid w:val="00E223A9"/>
    <w:rsid w:val="00E22C57"/>
    <w:rsid w:val="00E22D79"/>
    <w:rsid w:val="00E230A5"/>
    <w:rsid w:val="00E231C6"/>
    <w:rsid w:val="00E231EE"/>
    <w:rsid w:val="00E23200"/>
    <w:rsid w:val="00E232D7"/>
    <w:rsid w:val="00E23359"/>
    <w:rsid w:val="00E236F6"/>
    <w:rsid w:val="00E23994"/>
    <w:rsid w:val="00E23BEC"/>
    <w:rsid w:val="00E23C35"/>
    <w:rsid w:val="00E23D33"/>
    <w:rsid w:val="00E241A3"/>
    <w:rsid w:val="00E243A6"/>
    <w:rsid w:val="00E2459D"/>
    <w:rsid w:val="00E246F2"/>
    <w:rsid w:val="00E2499F"/>
    <w:rsid w:val="00E24AE7"/>
    <w:rsid w:val="00E24B92"/>
    <w:rsid w:val="00E251E1"/>
    <w:rsid w:val="00E25A28"/>
    <w:rsid w:val="00E25B93"/>
    <w:rsid w:val="00E25C96"/>
    <w:rsid w:val="00E25D71"/>
    <w:rsid w:val="00E25E95"/>
    <w:rsid w:val="00E260FC"/>
    <w:rsid w:val="00E2628E"/>
    <w:rsid w:val="00E264E3"/>
    <w:rsid w:val="00E26768"/>
    <w:rsid w:val="00E26899"/>
    <w:rsid w:val="00E269E9"/>
    <w:rsid w:val="00E26A78"/>
    <w:rsid w:val="00E26B33"/>
    <w:rsid w:val="00E26C7A"/>
    <w:rsid w:val="00E26EDE"/>
    <w:rsid w:val="00E270FD"/>
    <w:rsid w:val="00E27220"/>
    <w:rsid w:val="00E27318"/>
    <w:rsid w:val="00E27660"/>
    <w:rsid w:val="00E27892"/>
    <w:rsid w:val="00E27DCD"/>
    <w:rsid w:val="00E27DE7"/>
    <w:rsid w:val="00E27F91"/>
    <w:rsid w:val="00E3002D"/>
    <w:rsid w:val="00E30233"/>
    <w:rsid w:val="00E30419"/>
    <w:rsid w:val="00E304F3"/>
    <w:rsid w:val="00E305C1"/>
    <w:rsid w:val="00E30BB6"/>
    <w:rsid w:val="00E30C3C"/>
    <w:rsid w:val="00E30D53"/>
    <w:rsid w:val="00E3144F"/>
    <w:rsid w:val="00E3148E"/>
    <w:rsid w:val="00E318BA"/>
    <w:rsid w:val="00E31D6B"/>
    <w:rsid w:val="00E31DA1"/>
    <w:rsid w:val="00E32404"/>
    <w:rsid w:val="00E32858"/>
    <w:rsid w:val="00E32A4D"/>
    <w:rsid w:val="00E32B88"/>
    <w:rsid w:val="00E32BC2"/>
    <w:rsid w:val="00E32CC0"/>
    <w:rsid w:val="00E33284"/>
    <w:rsid w:val="00E332F3"/>
    <w:rsid w:val="00E3330C"/>
    <w:rsid w:val="00E33758"/>
    <w:rsid w:val="00E339D2"/>
    <w:rsid w:val="00E33AB5"/>
    <w:rsid w:val="00E33D58"/>
    <w:rsid w:val="00E33DA9"/>
    <w:rsid w:val="00E33E03"/>
    <w:rsid w:val="00E34081"/>
    <w:rsid w:val="00E340A3"/>
    <w:rsid w:val="00E342AB"/>
    <w:rsid w:val="00E345B2"/>
    <w:rsid w:val="00E34848"/>
    <w:rsid w:val="00E3487C"/>
    <w:rsid w:val="00E3491E"/>
    <w:rsid w:val="00E349CC"/>
    <w:rsid w:val="00E34C88"/>
    <w:rsid w:val="00E3527D"/>
    <w:rsid w:val="00E353CA"/>
    <w:rsid w:val="00E35496"/>
    <w:rsid w:val="00E357B4"/>
    <w:rsid w:val="00E35F92"/>
    <w:rsid w:val="00E360D2"/>
    <w:rsid w:val="00E36248"/>
    <w:rsid w:val="00E3649B"/>
    <w:rsid w:val="00E367C8"/>
    <w:rsid w:val="00E367DF"/>
    <w:rsid w:val="00E368CF"/>
    <w:rsid w:val="00E369F9"/>
    <w:rsid w:val="00E36CA1"/>
    <w:rsid w:val="00E36D12"/>
    <w:rsid w:val="00E36DDE"/>
    <w:rsid w:val="00E370AD"/>
    <w:rsid w:val="00E376E7"/>
    <w:rsid w:val="00E37FA1"/>
    <w:rsid w:val="00E400DE"/>
    <w:rsid w:val="00E401CE"/>
    <w:rsid w:val="00E40776"/>
    <w:rsid w:val="00E40993"/>
    <w:rsid w:val="00E40BF4"/>
    <w:rsid w:val="00E40BF7"/>
    <w:rsid w:val="00E41049"/>
    <w:rsid w:val="00E41128"/>
    <w:rsid w:val="00E41270"/>
    <w:rsid w:val="00E41282"/>
    <w:rsid w:val="00E4129E"/>
    <w:rsid w:val="00E413CE"/>
    <w:rsid w:val="00E414F9"/>
    <w:rsid w:val="00E4151F"/>
    <w:rsid w:val="00E4153D"/>
    <w:rsid w:val="00E416FE"/>
    <w:rsid w:val="00E4191D"/>
    <w:rsid w:val="00E41B9D"/>
    <w:rsid w:val="00E42149"/>
    <w:rsid w:val="00E42500"/>
    <w:rsid w:val="00E4256E"/>
    <w:rsid w:val="00E42718"/>
    <w:rsid w:val="00E428D7"/>
    <w:rsid w:val="00E42D23"/>
    <w:rsid w:val="00E42FEE"/>
    <w:rsid w:val="00E4304C"/>
    <w:rsid w:val="00E4356B"/>
    <w:rsid w:val="00E437FB"/>
    <w:rsid w:val="00E439C7"/>
    <w:rsid w:val="00E44417"/>
    <w:rsid w:val="00E444DD"/>
    <w:rsid w:val="00E44532"/>
    <w:rsid w:val="00E4467F"/>
    <w:rsid w:val="00E446A3"/>
    <w:rsid w:val="00E4491B"/>
    <w:rsid w:val="00E44A6C"/>
    <w:rsid w:val="00E44C1C"/>
    <w:rsid w:val="00E44D4E"/>
    <w:rsid w:val="00E4501F"/>
    <w:rsid w:val="00E45089"/>
    <w:rsid w:val="00E454E5"/>
    <w:rsid w:val="00E45A4C"/>
    <w:rsid w:val="00E45CDD"/>
    <w:rsid w:val="00E45EF7"/>
    <w:rsid w:val="00E460A6"/>
    <w:rsid w:val="00E4619B"/>
    <w:rsid w:val="00E4651C"/>
    <w:rsid w:val="00E46C9F"/>
    <w:rsid w:val="00E46CA8"/>
    <w:rsid w:val="00E46F87"/>
    <w:rsid w:val="00E47644"/>
    <w:rsid w:val="00E47F9D"/>
    <w:rsid w:val="00E50036"/>
    <w:rsid w:val="00E50529"/>
    <w:rsid w:val="00E50729"/>
    <w:rsid w:val="00E507FB"/>
    <w:rsid w:val="00E50A89"/>
    <w:rsid w:val="00E50D16"/>
    <w:rsid w:val="00E50E52"/>
    <w:rsid w:val="00E50E79"/>
    <w:rsid w:val="00E511F1"/>
    <w:rsid w:val="00E518F7"/>
    <w:rsid w:val="00E51BBD"/>
    <w:rsid w:val="00E51BEC"/>
    <w:rsid w:val="00E51DC2"/>
    <w:rsid w:val="00E51E67"/>
    <w:rsid w:val="00E51E8E"/>
    <w:rsid w:val="00E52098"/>
    <w:rsid w:val="00E521F9"/>
    <w:rsid w:val="00E522B3"/>
    <w:rsid w:val="00E5234D"/>
    <w:rsid w:val="00E527ED"/>
    <w:rsid w:val="00E52943"/>
    <w:rsid w:val="00E52E3F"/>
    <w:rsid w:val="00E52EAE"/>
    <w:rsid w:val="00E5315B"/>
    <w:rsid w:val="00E53295"/>
    <w:rsid w:val="00E53476"/>
    <w:rsid w:val="00E5375C"/>
    <w:rsid w:val="00E53945"/>
    <w:rsid w:val="00E53F93"/>
    <w:rsid w:val="00E54441"/>
    <w:rsid w:val="00E54637"/>
    <w:rsid w:val="00E54C34"/>
    <w:rsid w:val="00E54E2B"/>
    <w:rsid w:val="00E54F7C"/>
    <w:rsid w:val="00E55124"/>
    <w:rsid w:val="00E552C8"/>
    <w:rsid w:val="00E5589F"/>
    <w:rsid w:val="00E558CB"/>
    <w:rsid w:val="00E55973"/>
    <w:rsid w:val="00E55992"/>
    <w:rsid w:val="00E559BB"/>
    <w:rsid w:val="00E55C93"/>
    <w:rsid w:val="00E55D4A"/>
    <w:rsid w:val="00E55D86"/>
    <w:rsid w:val="00E55E5C"/>
    <w:rsid w:val="00E56107"/>
    <w:rsid w:val="00E561A3"/>
    <w:rsid w:val="00E56775"/>
    <w:rsid w:val="00E5684E"/>
    <w:rsid w:val="00E56B9F"/>
    <w:rsid w:val="00E56CCE"/>
    <w:rsid w:val="00E57520"/>
    <w:rsid w:val="00E57958"/>
    <w:rsid w:val="00E57A75"/>
    <w:rsid w:val="00E57E64"/>
    <w:rsid w:val="00E6005B"/>
    <w:rsid w:val="00E60251"/>
    <w:rsid w:val="00E6054E"/>
    <w:rsid w:val="00E6066F"/>
    <w:rsid w:val="00E6095E"/>
    <w:rsid w:val="00E60A7C"/>
    <w:rsid w:val="00E60B97"/>
    <w:rsid w:val="00E60DFC"/>
    <w:rsid w:val="00E60E26"/>
    <w:rsid w:val="00E61507"/>
    <w:rsid w:val="00E615D1"/>
    <w:rsid w:val="00E61881"/>
    <w:rsid w:val="00E61B89"/>
    <w:rsid w:val="00E61C46"/>
    <w:rsid w:val="00E61E4D"/>
    <w:rsid w:val="00E61FF9"/>
    <w:rsid w:val="00E6228B"/>
    <w:rsid w:val="00E6252F"/>
    <w:rsid w:val="00E62632"/>
    <w:rsid w:val="00E62707"/>
    <w:rsid w:val="00E62758"/>
    <w:rsid w:val="00E62A42"/>
    <w:rsid w:val="00E62D37"/>
    <w:rsid w:val="00E62EA4"/>
    <w:rsid w:val="00E62F37"/>
    <w:rsid w:val="00E62F70"/>
    <w:rsid w:val="00E62FD0"/>
    <w:rsid w:val="00E634DC"/>
    <w:rsid w:val="00E635AF"/>
    <w:rsid w:val="00E636F8"/>
    <w:rsid w:val="00E63BDF"/>
    <w:rsid w:val="00E63C0F"/>
    <w:rsid w:val="00E63E05"/>
    <w:rsid w:val="00E642C2"/>
    <w:rsid w:val="00E644ED"/>
    <w:rsid w:val="00E649B5"/>
    <w:rsid w:val="00E64FE2"/>
    <w:rsid w:val="00E6521A"/>
    <w:rsid w:val="00E654F8"/>
    <w:rsid w:val="00E6597E"/>
    <w:rsid w:val="00E65DD6"/>
    <w:rsid w:val="00E65FA4"/>
    <w:rsid w:val="00E66068"/>
    <w:rsid w:val="00E66494"/>
    <w:rsid w:val="00E66525"/>
    <w:rsid w:val="00E666DE"/>
    <w:rsid w:val="00E66D58"/>
    <w:rsid w:val="00E66EB1"/>
    <w:rsid w:val="00E6707E"/>
    <w:rsid w:val="00E671F5"/>
    <w:rsid w:val="00E67498"/>
    <w:rsid w:val="00E67622"/>
    <w:rsid w:val="00E67CF2"/>
    <w:rsid w:val="00E67D85"/>
    <w:rsid w:val="00E67DDB"/>
    <w:rsid w:val="00E70063"/>
    <w:rsid w:val="00E702C4"/>
    <w:rsid w:val="00E70592"/>
    <w:rsid w:val="00E7071D"/>
    <w:rsid w:val="00E709C6"/>
    <w:rsid w:val="00E70ABD"/>
    <w:rsid w:val="00E70E13"/>
    <w:rsid w:val="00E71030"/>
    <w:rsid w:val="00E7110A"/>
    <w:rsid w:val="00E7111D"/>
    <w:rsid w:val="00E71148"/>
    <w:rsid w:val="00E7121B"/>
    <w:rsid w:val="00E7125F"/>
    <w:rsid w:val="00E7162B"/>
    <w:rsid w:val="00E718FC"/>
    <w:rsid w:val="00E719A6"/>
    <w:rsid w:val="00E71A19"/>
    <w:rsid w:val="00E71DF0"/>
    <w:rsid w:val="00E71F33"/>
    <w:rsid w:val="00E72924"/>
    <w:rsid w:val="00E7294D"/>
    <w:rsid w:val="00E72C3C"/>
    <w:rsid w:val="00E72D8B"/>
    <w:rsid w:val="00E7322D"/>
    <w:rsid w:val="00E734E8"/>
    <w:rsid w:val="00E7362C"/>
    <w:rsid w:val="00E73733"/>
    <w:rsid w:val="00E7395E"/>
    <w:rsid w:val="00E73A62"/>
    <w:rsid w:val="00E74025"/>
    <w:rsid w:val="00E7409A"/>
    <w:rsid w:val="00E741C8"/>
    <w:rsid w:val="00E742A7"/>
    <w:rsid w:val="00E7473E"/>
    <w:rsid w:val="00E747E3"/>
    <w:rsid w:val="00E74BB5"/>
    <w:rsid w:val="00E75165"/>
    <w:rsid w:val="00E755EC"/>
    <w:rsid w:val="00E7575A"/>
    <w:rsid w:val="00E757CC"/>
    <w:rsid w:val="00E75991"/>
    <w:rsid w:val="00E75B36"/>
    <w:rsid w:val="00E75D4C"/>
    <w:rsid w:val="00E764DB"/>
    <w:rsid w:val="00E76862"/>
    <w:rsid w:val="00E76E45"/>
    <w:rsid w:val="00E77396"/>
    <w:rsid w:val="00E77424"/>
    <w:rsid w:val="00E778BE"/>
    <w:rsid w:val="00E779E8"/>
    <w:rsid w:val="00E77D56"/>
    <w:rsid w:val="00E8010B"/>
    <w:rsid w:val="00E80129"/>
    <w:rsid w:val="00E802B7"/>
    <w:rsid w:val="00E8034C"/>
    <w:rsid w:val="00E8057E"/>
    <w:rsid w:val="00E80585"/>
    <w:rsid w:val="00E80969"/>
    <w:rsid w:val="00E80CAC"/>
    <w:rsid w:val="00E80D85"/>
    <w:rsid w:val="00E80F01"/>
    <w:rsid w:val="00E80F70"/>
    <w:rsid w:val="00E8105C"/>
    <w:rsid w:val="00E811D1"/>
    <w:rsid w:val="00E812FF"/>
    <w:rsid w:val="00E81A3E"/>
    <w:rsid w:val="00E81EC1"/>
    <w:rsid w:val="00E81FAE"/>
    <w:rsid w:val="00E822AF"/>
    <w:rsid w:val="00E82374"/>
    <w:rsid w:val="00E8249A"/>
    <w:rsid w:val="00E82749"/>
    <w:rsid w:val="00E82D9D"/>
    <w:rsid w:val="00E82EDF"/>
    <w:rsid w:val="00E830EA"/>
    <w:rsid w:val="00E831E6"/>
    <w:rsid w:val="00E83221"/>
    <w:rsid w:val="00E83268"/>
    <w:rsid w:val="00E83319"/>
    <w:rsid w:val="00E8332F"/>
    <w:rsid w:val="00E83345"/>
    <w:rsid w:val="00E83888"/>
    <w:rsid w:val="00E8389A"/>
    <w:rsid w:val="00E83C71"/>
    <w:rsid w:val="00E83E98"/>
    <w:rsid w:val="00E83F17"/>
    <w:rsid w:val="00E84369"/>
    <w:rsid w:val="00E84387"/>
    <w:rsid w:val="00E84819"/>
    <w:rsid w:val="00E84885"/>
    <w:rsid w:val="00E84886"/>
    <w:rsid w:val="00E85156"/>
    <w:rsid w:val="00E857C9"/>
    <w:rsid w:val="00E85887"/>
    <w:rsid w:val="00E858EC"/>
    <w:rsid w:val="00E85904"/>
    <w:rsid w:val="00E859C2"/>
    <w:rsid w:val="00E85C14"/>
    <w:rsid w:val="00E85C95"/>
    <w:rsid w:val="00E86189"/>
    <w:rsid w:val="00E8626C"/>
    <w:rsid w:val="00E86571"/>
    <w:rsid w:val="00E86658"/>
    <w:rsid w:val="00E8669E"/>
    <w:rsid w:val="00E86845"/>
    <w:rsid w:val="00E86905"/>
    <w:rsid w:val="00E869F6"/>
    <w:rsid w:val="00E86A48"/>
    <w:rsid w:val="00E86F8C"/>
    <w:rsid w:val="00E87179"/>
    <w:rsid w:val="00E871C2"/>
    <w:rsid w:val="00E87364"/>
    <w:rsid w:val="00E87517"/>
    <w:rsid w:val="00E876DB"/>
    <w:rsid w:val="00E87852"/>
    <w:rsid w:val="00E878FA"/>
    <w:rsid w:val="00E879E1"/>
    <w:rsid w:val="00E87B7E"/>
    <w:rsid w:val="00E87BD2"/>
    <w:rsid w:val="00E87F00"/>
    <w:rsid w:val="00E87FBB"/>
    <w:rsid w:val="00E90023"/>
    <w:rsid w:val="00E90219"/>
    <w:rsid w:val="00E906CD"/>
    <w:rsid w:val="00E908F4"/>
    <w:rsid w:val="00E90D34"/>
    <w:rsid w:val="00E90E3E"/>
    <w:rsid w:val="00E912C0"/>
    <w:rsid w:val="00E91472"/>
    <w:rsid w:val="00E914AA"/>
    <w:rsid w:val="00E91851"/>
    <w:rsid w:val="00E9198E"/>
    <w:rsid w:val="00E91CB0"/>
    <w:rsid w:val="00E92175"/>
    <w:rsid w:val="00E927F1"/>
    <w:rsid w:val="00E929DF"/>
    <w:rsid w:val="00E92C0F"/>
    <w:rsid w:val="00E93144"/>
    <w:rsid w:val="00E93172"/>
    <w:rsid w:val="00E93181"/>
    <w:rsid w:val="00E93245"/>
    <w:rsid w:val="00E933AA"/>
    <w:rsid w:val="00E936C4"/>
    <w:rsid w:val="00E93803"/>
    <w:rsid w:val="00E93990"/>
    <w:rsid w:val="00E93E6B"/>
    <w:rsid w:val="00E9446E"/>
    <w:rsid w:val="00E94882"/>
    <w:rsid w:val="00E94BA4"/>
    <w:rsid w:val="00E94CFD"/>
    <w:rsid w:val="00E94D52"/>
    <w:rsid w:val="00E94E76"/>
    <w:rsid w:val="00E95183"/>
    <w:rsid w:val="00E95672"/>
    <w:rsid w:val="00E95957"/>
    <w:rsid w:val="00E95BB3"/>
    <w:rsid w:val="00E95DE1"/>
    <w:rsid w:val="00E95FB0"/>
    <w:rsid w:val="00E96148"/>
    <w:rsid w:val="00E96174"/>
    <w:rsid w:val="00E962C5"/>
    <w:rsid w:val="00E965CD"/>
    <w:rsid w:val="00E966C2"/>
    <w:rsid w:val="00E968E1"/>
    <w:rsid w:val="00E9691F"/>
    <w:rsid w:val="00E96928"/>
    <w:rsid w:val="00E96EBF"/>
    <w:rsid w:val="00E96F32"/>
    <w:rsid w:val="00E97017"/>
    <w:rsid w:val="00E970E9"/>
    <w:rsid w:val="00E971E6"/>
    <w:rsid w:val="00E97249"/>
    <w:rsid w:val="00E976FE"/>
    <w:rsid w:val="00E979EE"/>
    <w:rsid w:val="00E97C34"/>
    <w:rsid w:val="00E97D33"/>
    <w:rsid w:val="00EA02F1"/>
    <w:rsid w:val="00EA06BF"/>
    <w:rsid w:val="00EA0792"/>
    <w:rsid w:val="00EA0880"/>
    <w:rsid w:val="00EA09BA"/>
    <w:rsid w:val="00EA0AE9"/>
    <w:rsid w:val="00EA0B92"/>
    <w:rsid w:val="00EA1170"/>
    <w:rsid w:val="00EA17A0"/>
    <w:rsid w:val="00EA1979"/>
    <w:rsid w:val="00EA1ACE"/>
    <w:rsid w:val="00EA1C41"/>
    <w:rsid w:val="00EA1C87"/>
    <w:rsid w:val="00EA1E1F"/>
    <w:rsid w:val="00EA2081"/>
    <w:rsid w:val="00EA2509"/>
    <w:rsid w:val="00EA2891"/>
    <w:rsid w:val="00EA2931"/>
    <w:rsid w:val="00EA2AA2"/>
    <w:rsid w:val="00EA2C61"/>
    <w:rsid w:val="00EA2E28"/>
    <w:rsid w:val="00EA323E"/>
    <w:rsid w:val="00EA34A2"/>
    <w:rsid w:val="00EA34F5"/>
    <w:rsid w:val="00EA3674"/>
    <w:rsid w:val="00EA36D8"/>
    <w:rsid w:val="00EA38DD"/>
    <w:rsid w:val="00EA3B2B"/>
    <w:rsid w:val="00EA40B2"/>
    <w:rsid w:val="00EA40C9"/>
    <w:rsid w:val="00EA4308"/>
    <w:rsid w:val="00EA44D8"/>
    <w:rsid w:val="00EA4643"/>
    <w:rsid w:val="00EA48A0"/>
    <w:rsid w:val="00EA48C4"/>
    <w:rsid w:val="00EA49F6"/>
    <w:rsid w:val="00EA4A16"/>
    <w:rsid w:val="00EA4BAC"/>
    <w:rsid w:val="00EA4DF1"/>
    <w:rsid w:val="00EA50CD"/>
    <w:rsid w:val="00EA5109"/>
    <w:rsid w:val="00EA53B8"/>
    <w:rsid w:val="00EA5626"/>
    <w:rsid w:val="00EA56DB"/>
    <w:rsid w:val="00EA57CE"/>
    <w:rsid w:val="00EA5A16"/>
    <w:rsid w:val="00EA5CA1"/>
    <w:rsid w:val="00EA5CB7"/>
    <w:rsid w:val="00EA5CE1"/>
    <w:rsid w:val="00EA60A3"/>
    <w:rsid w:val="00EA60F5"/>
    <w:rsid w:val="00EA6120"/>
    <w:rsid w:val="00EA6149"/>
    <w:rsid w:val="00EA63EB"/>
    <w:rsid w:val="00EA6482"/>
    <w:rsid w:val="00EA66D3"/>
    <w:rsid w:val="00EA69FD"/>
    <w:rsid w:val="00EA6A3E"/>
    <w:rsid w:val="00EA6B65"/>
    <w:rsid w:val="00EA6B86"/>
    <w:rsid w:val="00EA787C"/>
    <w:rsid w:val="00EA7DD2"/>
    <w:rsid w:val="00EA7EC8"/>
    <w:rsid w:val="00EB00DF"/>
    <w:rsid w:val="00EB0149"/>
    <w:rsid w:val="00EB01A5"/>
    <w:rsid w:val="00EB0701"/>
    <w:rsid w:val="00EB08CC"/>
    <w:rsid w:val="00EB0D7B"/>
    <w:rsid w:val="00EB0DF7"/>
    <w:rsid w:val="00EB0F26"/>
    <w:rsid w:val="00EB0FEA"/>
    <w:rsid w:val="00EB1067"/>
    <w:rsid w:val="00EB1074"/>
    <w:rsid w:val="00EB12EC"/>
    <w:rsid w:val="00EB13B3"/>
    <w:rsid w:val="00EB14B2"/>
    <w:rsid w:val="00EB14B6"/>
    <w:rsid w:val="00EB15C2"/>
    <w:rsid w:val="00EB17AE"/>
    <w:rsid w:val="00EB1934"/>
    <w:rsid w:val="00EB1BB1"/>
    <w:rsid w:val="00EB1D2C"/>
    <w:rsid w:val="00EB1D7F"/>
    <w:rsid w:val="00EB20E8"/>
    <w:rsid w:val="00EB2490"/>
    <w:rsid w:val="00EB2507"/>
    <w:rsid w:val="00EB258E"/>
    <w:rsid w:val="00EB269B"/>
    <w:rsid w:val="00EB277A"/>
    <w:rsid w:val="00EB2EEB"/>
    <w:rsid w:val="00EB309D"/>
    <w:rsid w:val="00EB3200"/>
    <w:rsid w:val="00EB3204"/>
    <w:rsid w:val="00EB381C"/>
    <w:rsid w:val="00EB3CAE"/>
    <w:rsid w:val="00EB3DD3"/>
    <w:rsid w:val="00EB3FD2"/>
    <w:rsid w:val="00EB402B"/>
    <w:rsid w:val="00EB4059"/>
    <w:rsid w:val="00EB4153"/>
    <w:rsid w:val="00EB41A8"/>
    <w:rsid w:val="00EB430B"/>
    <w:rsid w:val="00EB4563"/>
    <w:rsid w:val="00EB47FC"/>
    <w:rsid w:val="00EB4BB5"/>
    <w:rsid w:val="00EB4C9C"/>
    <w:rsid w:val="00EB4D17"/>
    <w:rsid w:val="00EB4D52"/>
    <w:rsid w:val="00EB4F30"/>
    <w:rsid w:val="00EB4F68"/>
    <w:rsid w:val="00EB50BD"/>
    <w:rsid w:val="00EB50EA"/>
    <w:rsid w:val="00EB5385"/>
    <w:rsid w:val="00EB53C6"/>
    <w:rsid w:val="00EB56A9"/>
    <w:rsid w:val="00EB582F"/>
    <w:rsid w:val="00EB5D29"/>
    <w:rsid w:val="00EB617E"/>
    <w:rsid w:val="00EB629D"/>
    <w:rsid w:val="00EB6688"/>
    <w:rsid w:val="00EB6874"/>
    <w:rsid w:val="00EB6976"/>
    <w:rsid w:val="00EB6D09"/>
    <w:rsid w:val="00EB6DE4"/>
    <w:rsid w:val="00EB6E10"/>
    <w:rsid w:val="00EB7072"/>
    <w:rsid w:val="00EB7152"/>
    <w:rsid w:val="00EB7489"/>
    <w:rsid w:val="00EB757C"/>
    <w:rsid w:val="00EB7689"/>
    <w:rsid w:val="00EB78D8"/>
    <w:rsid w:val="00EB7A72"/>
    <w:rsid w:val="00EB7A8D"/>
    <w:rsid w:val="00EB7AAA"/>
    <w:rsid w:val="00EB7E2C"/>
    <w:rsid w:val="00EB7F5D"/>
    <w:rsid w:val="00EC001D"/>
    <w:rsid w:val="00EC0099"/>
    <w:rsid w:val="00EC03B5"/>
    <w:rsid w:val="00EC0571"/>
    <w:rsid w:val="00EC057C"/>
    <w:rsid w:val="00EC058E"/>
    <w:rsid w:val="00EC0F7B"/>
    <w:rsid w:val="00EC0F94"/>
    <w:rsid w:val="00EC1104"/>
    <w:rsid w:val="00EC1449"/>
    <w:rsid w:val="00EC15CA"/>
    <w:rsid w:val="00EC162F"/>
    <w:rsid w:val="00EC196B"/>
    <w:rsid w:val="00EC1989"/>
    <w:rsid w:val="00EC19B4"/>
    <w:rsid w:val="00EC1A23"/>
    <w:rsid w:val="00EC1F4D"/>
    <w:rsid w:val="00EC23E0"/>
    <w:rsid w:val="00EC2891"/>
    <w:rsid w:val="00EC2C87"/>
    <w:rsid w:val="00EC2D7C"/>
    <w:rsid w:val="00EC2FBD"/>
    <w:rsid w:val="00EC31DE"/>
    <w:rsid w:val="00EC31EC"/>
    <w:rsid w:val="00EC3889"/>
    <w:rsid w:val="00EC3A23"/>
    <w:rsid w:val="00EC3A55"/>
    <w:rsid w:val="00EC3C13"/>
    <w:rsid w:val="00EC3C1F"/>
    <w:rsid w:val="00EC3E43"/>
    <w:rsid w:val="00EC412D"/>
    <w:rsid w:val="00EC46F2"/>
    <w:rsid w:val="00EC4C20"/>
    <w:rsid w:val="00EC4CA1"/>
    <w:rsid w:val="00EC4D71"/>
    <w:rsid w:val="00EC5501"/>
    <w:rsid w:val="00EC5715"/>
    <w:rsid w:val="00EC59B4"/>
    <w:rsid w:val="00EC5A2F"/>
    <w:rsid w:val="00EC5C4F"/>
    <w:rsid w:val="00EC5EAB"/>
    <w:rsid w:val="00EC5EEB"/>
    <w:rsid w:val="00EC6191"/>
    <w:rsid w:val="00EC64F3"/>
    <w:rsid w:val="00EC667B"/>
    <w:rsid w:val="00EC690A"/>
    <w:rsid w:val="00EC6961"/>
    <w:rsid w:val="00EC699B"/>
    <w:rsid w:val="00EC69EE"/>
    <w:rsid w:val="00EC6CC8"/>
    <w:rsid w:val="00EC6DA3"/>
    <w:rsid w:val="00EC6EAB"/>
    <w:rsid w:val="00EC6FE0"/>
    <w:rsid w:val="00EC7001"/>
    <w:rsid w:val="00EC798D"/>
    <w:rsid w:val="00EC7C07"/>
    <w:rsid w:val="00EC7C61"/>
    <w:rsid w:val="00EC7F6D"/>
    <w:rsid w:val="00ED04A9"/>
    <w:rsid w:val="00ED062C"/>
    <w:rsid w:val="00ED083C"/>
    <w:rsid w:val="00ED09E6"/>
    <w:rsid w:val="00ED0CE4"/>
    <w:rsid w:val="00ED0E9E"/>
    <w:rsid w:val="00ED0F42"/>
    <w:rsid w:val="00ED19F6"/>
    <w:rsid w:val="00ED1F6A"/>
    <w:rsid w:val="00ED218E"/>
    <w:rsid w:val="00ED24C3"/>
    <w:rsid w:val="00ED2681"/>
    <w:rsid w:val="00ED2812"/>
    <w:rsid w:val="00ED2BD0"/>
    <w:rsid w:val="00ED2C96"/>
    <w:rsid w:val="00ED2C9D"/>
    <w:rsid w:val="00ED33C6"/>
    <w:rsid w:val="00ED34D8"/>
    <w:rsid w:val="00ED3964"/>
    <w:rsid w:val="00ED3CA5"/>
    <w:rsid w:val="00ED3CB4"/>
    <w:rsid w:val="00ED407F"/>
    <w:rsid w:val="00ED409D"/>
    <w:rsid w:val="00ED4274"/>
    <w:rsid w:val="00ED4383"/>
    <w:rsid w:val="00ED43AB"/>
    <w:rsid w:val="00ED462E"/>
    <w:rsid w:val="00ED4911"/>
    <w:rsid w:val="00ED49CC"/>
    <w:rsid w:val="00ED4B22"/>
    <w:rsid w:val="00ED4B8B"/>
    <w:rsid w:val="00ED4C69"/>
    <w:rsid w:val="00ED4D65"/>
    <w:rsid w:val="00ED4EDC"/>
    <w:rsid w:val="00ED4F22"/>
    <w:rsid w:val="00ED5008"/>
    <w:rsid w:val="00ED5015"/>
    <w:rsid w:val="00ED5339"/>
    <w:rsid w:val="00ED53C7"/>
    <w:rsid w:val="00ED570A"/>
    <w:rsid w:val="00ED5788"/>
    <w:rsid w:val="00ED5887"/>
    <w:rsid w:val="00ED58FE"/>
    <w:rsid w:val="00ED5B35"/>
    <w:rsid w:val="00ED5CFE"/>
    <w:rsid w:val="00ED5D19"/>
    <w:rsid w:val="00ED5D6B"/>
    <w:rsid w:val="00ED6039"/>
    <w:rsid w:val="00ED6103"/>
    <w:rsid w:val="00ED6F98"/>
    <w:rsid w:val="00ED6FF9"/>
    <w:rsid w:val="00ED7390"/>
    <w:rsid w:val="00ED777D"/>
    <w:rsid w:val="00ED7939"/>
    <w:rsid w:val="00ED7A77"/>
    <w:rsid w:val="00ED7C60"/>
    <w:rsid w:val="00ED7EF8"/>
    <w:rsid w:val="00EE0160"/>
    <w:rsid w:val="00EE01DB"/>
    <w:rsid w:val="00EE02B4"/>
    <w:rsid w:val="00EE0325"/>
    <w:rsid w:val="00EE04BB"/>
    <w:rsid w:val="00EE09EF"/>
    <w:rsid w:val="00EE0BA2"/>
    <w:rsid w:val="00EE0BDA"/>
    <w:rsid w:val="00EE0C81"/>
    <w:rsid w:val="00EE1033"/>
    <w:rsid w:val="00EE1126"/>
    <w:rsid w:val="00EE13DF"/>
    <w:rsid w:val="00EE1915"/>
    <w:rsid w:val="00EE1D60"/>
    <w:rsid w:val="00EE1F65"/>
    <w:rsid w:val="00EE2245"/>
    <w:rsid w:val="00EE270A"/>
    <w:rsid w:val="00EE2760"/>
    <w:rsid w:val="00EE2791"/>
    <w:rsid w:val="00EE2796"/>
    <w:rsid w:val="00EE28DE"/>
    <w:rsid w:val="00EE2A87"/>
    <w:rsid w:val="00EE2C73"/>
    <w:rsid w:val="00EE2D35"/>
    <w:rsid w:val="00EE322C"/>
    <w:rsid w:val="00EE32F2"/>
    <w:rsid w:val="00EE33E2"/>
    <w:rsid w:val="00EE3994"/>
    <w:rsid w:val="00EE40C8"/>
    <w:rsid w:val="00EE41E5"/>
    <w:rsid w:val="00EE42AE"/>
    <w:rsid w:val="00EE4326"/>
    <w:rsid w:val="00EE4422"/>
    <w:rsid w:val="00EE4517"/>
    <w:rsid w:val="00EE46BB"/>
    <w:rsid w:val="00EE4A46"/>
    <w:rsid w:val="00EE5377"/>
    <w:rsid w:val="00EE57AD"/>
    <w:rsid w:val="00EE5EA5"/>
    <w:rsid w:val="00EE5F1B"/>
    <w:rsid w:val="00EE6227"/>
    <w:rsid w:val="00EE6592"/>
    <w:rsid w:val="00EE6ADD"/>
    <w:rsid w:val="00EE7085"/>
    <w:rsid w:val="00EE721D"/>
    <w:rsid w:val="00EE72CA"/>
    <w:rsid w:val="00EE7570"/>
    <w:rsid w:val="00EE788D"/>
    <w:rsid w:val="00EE7913"/>
    <w:rsid w:val="00EE7BFF"/>
    <w:rsid w:val="00EE7DA5"/>
    <w:rsid w:val="00EE7DCB"/>
    <w:rsid w:val="00EF029E"/>
    <w:rsid w:val="00EF035E"/>
    <w:rsid w:val="00EF037C"/>
    <w:rsid w:val="00EF05DF"/>
    <w:rsid w:val="00EF0776"/>
    <w:rsid w:val="00EF07EA"/>
    <w:rsid w:val="00EF0A3E"/>
    <w:rsid w:val="00EF0C56"/>
    <w:rsid w:val="00EF0D41"/>
    <w:rsid w:val="00EF0D55"/>
    <w:rsid w:val="00EF0FB2"/>
    <w:rsid w:val="00EF1051"/>
    <w:rsid w:val="00EF13D7"/>
    <w:rsid w:val="00EF1443"/>
    <w:rsid w:val="00EF160F"/>
    <w:rsid w:val="00EF16E7"/>
    <w:rsid w:val="00EF1806"/>
    <w:rsid w:val="00EF199F"/>
    <w:rsid w:val="00EF19AD"/>
    <w:rsid w:val="00EF1A35"/>
    <w:rsid w:val="00EF1BE5"/>
    <w:rsid w:val="00EF1D8C"/>
    <w:rsid w:val="00EF1F57"/>
    <w:rsid w:val="00EF1F96"/>
    <w:rsid w:val="00EF209E"/>
    <w:rsid w:val="00EF243B"/>
    <w:rsid w:val="00EF25F9"/>
    <w:rsid w:val="00EF2760"/>
    <w:rsid w:val="00EF2A9E"/>
    <w:rsid w:val="00EF2B26"/>
    <w:rsid w:val="00EF2B38"/>
    <w:rsid w:val="00EF2BAF"/>
    <w:rsid w:val="00EF2C49"/>
    <w:rsid w:val="00EF3258"/>
    <w:rsid w:val="00EF331A"/>
    <w:rsid w:val="00EF34D3"/>
    <w:rsid w:val="00EF353C"/>
    <w:rsid w:val="00EF376C"/>
    <w:rsid w:val="00EF37DB"/>
    <w:rsid w:val="00EF3BBC"/>
    <w:rsid w:val="00EF4125"/>
    <w:rsid w:val="00EF43E2"/>
    <w:rsid w:val="00EF452D"/>
    <w:rsid w:val="00EF4A40"/>
    <w:rsid w:val="00EF4A4C"/>
    <w:rsid w:val="00EF4B15"/>
    <w:rsid w:val="00EF4B4F"/>
    <w:rsid w:val="00EF4B52"/>
    <w:rsid w:val="00EF50D5"/>
    <w:rsid w:val="00EF53C7"/>
    <w:rsid w:val="00EF5958"/>
    <w:rsid w:val="00EF5C00"/>
    <w:rsid w:val="00EF5C37"/>
    <w:rsid w:val="00EF5D1D"/>
    <w:rsid w:val="00EF5E95"/>
    <w:rsid w:val="00EF63CD"/>
    <w:rsid w:val="00EF64D1"/>
    <w:rsid w:val="00EF6A56"/>
    <w:rsid w:val="00EF6BFC"/>
    <w:rsid w:val="00EF6DE5"/>
    <w:rsid w:val="00EF6F38"/>
    <w:rsid w:val="00EF7488"/>
    <w:rsid w:val="00EF7B80"/>
    <w:rsid w:val="00EF7CBE"/>
    <w:rsid w:val="00F00478"/>
    <w:rsid w:val="00F0070B"/>
    <w:rsid w:val="00F007BC"/>
    <w:rsid w:val="00F00835"/>
    <w:rsid w:val="00F00A64"/>
    <w:rsid w:val="00F00D0E"/>
    <w:rsid w:val="00F01342"/>
    <w:rsid w:val="00F01351"/>
    <w:rsid w:val="00F0140B"/>
    <w:rsid w:val="00F01768"/>
    <w:rsid w:val="00F0183D"/>
    <w:rsid w:val="00F02465"/>
    <w:rsid w:val="00F027EE"/>
    <w:rsid w:val="00F029C3"/>
    <w:rsid w:val="00F02A72"/>
    <w:rsid w:val="00F02CB8"/>
    <w:rsid w:val="00F02DA9"/>
    <w:rsid w:val="00F02DEE"/>
    <w:rsid w:val="00F02F3F"/>
    <w:rsid w:val="00F02F91"/>
    <w:rsid w:val="00F035F6"/>
    <w:rsid w:val="00F03A02"/>
    <w:rsid w:val="00F03BE6"/>
    <w:rsid w:val="00F03CF5"/>
    <w:rsid w:val="00F03F4E"/>
    <w:rsid w:val="00F041CE"/>
    <w:rsid w:val="00F04435"/>
    <w:rsid w:val="00F047F5"/>
    <w:rsid w:val="00F048FF"/>
    <w:rsid w:val="00F04AC4"/>
    <w:rsid w:val="00F04AE7"/>
    <w:rsid w:val="00F04D83"/>
    <w:rsid w:val="00F04FF9"/>
    <w:rsid w:val="00F05767"/>
    <w:rsid w:val="00F059EA"/>
    <w:rsid w:val="00F05ACE"/>
    <w:rsid w:val="00F05D33"/>
    <w:rsid w:val="00F060CF"/>
    <w:rsid w:val="00F06624"/>
    <w:rsid w:val="00F06908"/>
    <w:rsid w:val="00F06A92"/>
    <w:rsid w:val="00F06AB1"/>
    <w:rsid w:val="00F06C95"/>
    <w:rsid w:val="00F072EB"/>
    <w:rsid w:val="00F073F0"/>
    <w:rsid w:val="00F074A9"/>
    <w:rsid w:val="00F07A94"/>
    <w:rsid w:val="00F07ADF"/>
    <w:rsid w:val="00F07B99"/>
    <w:rsid w:val="00F07CCB"/>
    <w:rsid w:val="00F101A8"/>
    <w:rsid w:val="00F10572"/>
    <w:rsid w:val="00F1062F"/>
    <w:rsid w:val="00F109F5"/>
    <w:rsid w:val="00F10BFC"/>
    <w:rsid w:val="00F10C15"/>
    <w:rsid w:val="00F10C68"/>
    <w:rsid w:val="00F10C83"/>
    <w:rsid w:val="00F10D31"/>
    <w:rsid w:val="00F10E43"/>
    <w:rsid w:val="00F112FD"/>
    <w:rsid w:val="00F11679"/>
    <w:rsid w:val="00F11D46"/>
    <w:rsid w:val="00F11E48"/>
    <w:rsid w:val="00F11EC2"/>
    <w:rsid w:val="00F11EDB"/>
    <w:rsid w:val="00F12473"/>
    <w:rsid w:val="00F125EF"/>
    <w:rsid w:val="00F12DCB"/>
    <w:rsid w:val="00F13041"/>
    <w:rsid w:val="00F136E7"/>
    <w:rsid w:val="00F136EF"/>
    <w:rsid w:val="00F13884"/>
    <w:rsid w:val="00F139D4"/>
    <w:rsid w:val="00F13B15"/>
    <w:rsid w:val="00F13BB5"/>
    <w:rsid w:val="00F13CBC"/>
    <w:rsid w:val="00F1405D"/>
    <w:rsid w:val="00F1439B"/>
    <w:rsid w:val="00F14643"/>
    <w:rsid w:val="00F14842"/>
    <w:rsid w:val="00F14A7E"/>
    <w:rsid w:val="00F1500C"/>
    <w:rsid w:val="00F155DB"/>
    <w:rsid w:val="00F1562E"/>
    <w:rsid w:val="00F156BB"/>
    <w:rsid w:val="00F1576C"/>
    <w:rsid w:val="00F1636A"/>
    <w:rsid w:val="00F163A7"/>
    <w:rsid w:val="00F1654E"/>
    <w:rsid w:val="00F166CB"/>
    <w:rsid w:val="00F167F6"/>
    <w:rsid w:val="00F16860"/>
    <w:rsid w:val="00F176E5"/>
    <w:rsid w:val="00F178C0"/>
    <w:rsid w:val="00F17996"/>
    <w:rsid w:val="00F17A1B"/>
    <w:rsid w:val="00F17B8D"/>
    <w:rsid w:val="00F17EB9"/>
    <w:rsid w:val="00F17FF6"/>
    <w:rsid w:val="00F20510"/>
    <w:rsid w:val="00F20829"/>
    <w:rsid w:val="00F2101D"/>
    <w:rsid w:val="00F21092"/>
    <w:rsid w:val="00F21135"/>
    <w:rsid w:val="00F2134B"/>
    <w:rsid w:val="00F2165E"/>
    <w:rsid w:val="00F216C1"/>
    <w:rsid w:val="00F21C6C"/>
    <w:rsid w:val="00F2204B"/>
    <w:rsid w:val="00F222DB"/>
    <w:rsid w:val="00F22408"/>
    <w:rsid w:val="00F22466"/>
    <w:rsid w:val="00F2252C"/>
    <w:rsid w:val="00F22965"/>
    <w:rsid w:val="00F2299F"/>
    <w:rsid w:val="00F229CD"/>
    <w:rsid w:val="00F22A67"/>
    <w:rsid w:val="00F22D91"/>
    <w:rsid w:val="00F22DB0"/>
    <w:rsid w:val="00F22DF1"/>
    <w:rsid w:val="00F23183"/>
    <w:rsid w:val="00F23192"/>
    <w:rsid w:val="00F231EC"/>
    <w:rsid w:val="00F23298"/>
    <w:rsid w:val="00F2332D"/>
    <w:rsid w:val="00F234AC"/>
    <w:rsid w:val="00F23501"/>
    <w:rsid w:val="00F238A0"/>
    <w:rsid w:val="00F23A6F"/>
    <w:rsid w:val="00F23C3A"/>
    <w:rsid w:val="00F23DD0"/>
    <w:rsid w:val="00F23EC8"/>
    <w:rsid w:val="00F23ED8"/>
    <w:rsid w:val="00F23F40"/>
    <w:rsid w:val="00F24207"/>
    <w:rsid w:val="00F242CF"/>
    <w:rsid w:val="00F24496"/>
    <w:rsid w:val="00F245F7"/>
    <w:rsid w:val="00F248A4"/>
    <w:rsid w:val="00F2497C"/>
    <w:rsid w:val="00F24AFF"/>
    <w:rsid w:val="00F24B5B"/>
    <w:rsid w:val="00F24B67"/>
    <w:rsid w:val="00F25111"/>
    <w:rsid w:val="00F252A0"/>
    <w:rsid w:val="00F25339"/>
    <w:rsid w:val="00F25EA1"/>
    <w:rsid w:val="00F2602C"/>
    <w:rsid w:val="00F2620C"/>
    <w:rsid w:val="00F2717E"/>
    <w:rsid w:val="00F27277"/>
    <w:rsid w:val="00F27293"/>
    <w:rsid w:val="00F27433"/>
    <w:rsid w:val="00F27CFD"/>
    <w:rsid w:val="00F30251"/>
    <w:rsid w:val="00F3044B"/>
    <w:rsid w:val="00F3085E"/>
    <w:rsid w:val="00F30A59"/>
    <w:rsid w:val="00F30D2B"/>
    <w:rsid w:val="00F30D8D"/>
    <w:rsid w:val="00F30F01"/>
    <w:rsid w:val="00F3109F"/>
    <w:rsid w:val="00F310C9"/>
    <w:rsid w:val="00F31218"/>
    <w:rsid w:val="00F31226"/>
    <w:rsid w:val="00F3122B"/>
    <w:rsid w:val="00F31439"/>
    <w:rsid w:val="00F31520"/>
    <w:rsid w:val="00F316FF"/>
    <w:rsid w:val="00F31A1C"/>
    <w:rsid w:val="00F31D01"/>
    <w:rsid w:val="00F3249E"/>
    <w:rsid w:val="00F326E4"/>
    <w:rsid w:val="00F32712"/>
    <w:rsid w:val="00F3286B"/>
    <w:rsid w:val="00F32D2B"/>
    <w:rsid w:val="00F32EEC"/>
    <w:rsid w:val="00F32F1B"/>
    <w:rsid w:val="00F32FFB"/>
    <w:rsid w:val="00F33465"/>
    <w:rsid w:val="00F3357A"/>
    <w:rsid w:val="00F33599"/>
    <w:rsid w:val="00F33964"/>
    <w:rsid w:val="00F33C4B"/>
    <w:rsid w:val="00F33DF9"/>
    <w:rsid w:val="00F340BA"/>
    <w:rsid w:val="00F343F5"/>
    <w:rsid w:val="00F3477B"/>
    <w:rsid w:val="00F348D0"/>
    <w:rsid w:val="00F34961"/>
    <w:rsid w:val="00F349E9"/>
    <w:rsid w:val="00F34A44"/>
    <w:rsid w:val="00F34BFB"/>
    <w:rsid w:val="00F34E9C"/>
    <w:rsid w:val="00F353D6"/>
    <w:rsid w:val="00F356B7"/>
    <w:rsid w:val="00F35E34"/>
    <w:rsid w:val="00F35FD5"/>
    <w:rsid w:val="00F36158"/>
    <w:rsid w:val="00F366EB"/>
    <w:rsid w:val="00F36A2A"/>
    <w:rsid w:val="00F36ED0"/>
    <w:rsid w:val="00F377B2"/>
    <w:rsid w:val="00F37819"/>
    <w:rsid w:val="00F40180"/>
    <w:rsid w:val="00F4018D"/>
    <w:rsid w:val="00F406C0"/>
    <w:rsid w:val="00F408E4"/>
    <w:rsid w:val="00F40967"/>
    <w:rsid w:val="00F40B6D"/>
    <w:rsid w:val="00F40C03"/>
    <w:rsid w:val="00F40CBF"/>
    <w:rsid w:val="00F40E01"/>
    <w:rsid w:val="00F410BF"/>
    <w:rsid w:val="00F41429"/>
    <w:rsid w:val="00F418AB"/>
    <w:rsid w:val="00F41AB1"/>
    <w:rsid w:val="00F41BC3"/>
    <w:rsid w:val="00F41EC8"/>
    <w:rsid w:val="00F4213E"/>
    <w:rsid w:val="00F422D0"/>
    <w:rsid w:val="00F42471"/>
    <w:rsid w:val="00F4285F"/>
    <w:rsid w:val="00F42C59"/>
    <w:rsid w:val="00F42E78"/>
    <w:rsid w:val="00F4300F"/>
    <w:rsid w:val="00F43074"/>
    <w:rsid w:val="00F43458"/>
    <w:rsid w:val="00F43773"/>
    <w:rsid w:val="00F438F5"/>
    <w:rsid w:val="00F4391F"/>
    <w:rsid w:val="00F43CA7"/>
    <w:rsid w:val="00F44158"/>
    <w:rsid w:val="00F44174"/>
    <w:rsid w:val="00F4417B"/>
    <w:rsid w:val="00F441D9"/>
    <w:rsid w:val="00F442DA"/>
    <w:rsid w:val="00F4487D"/>
    <w:rsid w:val="00F44968"/>
    <w:rsid w:val="00F449A0"/>
    <w:rsid w:val="00F44AC9"/>
    <w:rsid w:val="00F44D3E"/>
    <w:rsid w:val="00F44F89"/>
    <w:rsid w:val="00F45037"/>
    <w:rsid w:val="00F45102"/>
    <w:rsid w:val="00F451BD"/>
    <w:rsid w:val="00F4523C"/>
    <w:rsid w:val="00F45349"/>
    <w:rsid w:val="00F454CB"/>
    <w:rsid w:val="00F455F9"/>
    <w:rsid w:val="00F4564A"/>
    <w:rsid w:val="00F45A13"/>
    <w:rsid w:val="00F45B20"/>
    <w:rsid w:val="00F45B22"/>
    <w:rsid w:val="00F45B5E"/>
    <w:rsid w:val="00F45CAE"/>
    <w:rsid w:val="00F45E31"/>
    <w:rsid w:val="00F45FA7"/>
    <w:rsid w:val="00F461D5"/>
    <w:rsid w:val="00F46BFD"/>
    <w:rsid w:val="00F46C30"/>
    <w:rsid w:val="00F46F21"/>
    <w:rsid w:val="00F4754A"/>
    <w:rsid w:val="00F476AA"/>
    <w:rsid w:val="00F4774C"/>
    <w:rsid w:val="00F478D2"/>
    <w:rsid w:val="00F47987"/>
    <w:rsid w:val="00F47CF2"/>
    <w:rsid w:val="00F47F4F"/>
    <w:rsid w:val="00F5018A"/>
    <w:rsid w:val="00F50600"/>
    <w:rsid w:val="00F507E8"/>
    <w:rsid w:val="00F509EE"/>
    <w:rsid w:val="00F50AF8"/>
    <w:rsid w:val="00F50FE0"/>
    <w:rsid w:val="00F513CD"/>
    <w:rsid w:val="00F51552"/>
    <w:rsid w:val="00F5187A"/>
    <w:rsid w:val="00F51AD7"/>
    <w:rsid w:val="00F51E98"/>
    <w:rsid w:val="00F526FE"/>
    <w:rsid w:val="00F52886"/>
    <w:rsid w:val="00F52A68"/>
    <w:rsid w:val="00F52C9D"/>
    <w:rsid w:val="00F52F5C"/>
    <w:rsid w:val="00F52F87"/>
    <w:rsid w:val="00F52FAD"/>
    <w:rsid w:val="00F536FD"/>
    <w:rsid w:val="00F53755"/>
    <w:rsid w:val="00F5375E"/>
    <w:rsid w:val="00F53D01"/>
    <w:rsid w:val="00F53F3B"/>
    <w:rsid w:val="00F54764"/>
    <w:rsid w:val="00F54E54"/>
    <w:rsid w:val="00F55275"/>
    <w:rsid w:val="00F5567D"/>
    <w:rsid w:val="00F5595E"/>
    <w:rsid w:val="00F55BC6"/>
    <w:rsid w:val="00F55F1A"/>
    <w:rsid w:val="00F56065"/>
    <w:rsid w:val="00F563E6"/>
    <w:rsid w:val="00F564C5"/>
    <w:rsid w:val="00F56793"/>
    <w:rsid w:val="00F56A52"/>
    <w:rsid w:val="00F57053"/>
    <w:rsid w:val="00F570F0"/>
    <w:rsid w:val="00F5712D"/>
    <w:rsid w:val="00F5739B"/>
    <w:rsid w:val="00F574FD"/>
    <w:rsid w:val="00F576E7"/>
    <w:rsid w:val="00F5787A"/>
    <w:rsid w:val="00F57C85"/>
    <w:rsid w:val="00F57D76"/>
    <w:rsid w:val="00F60069"/>
    <w:rsid w:val="00F6031C"/>
    <w:rsid w:val="00F60685"/>
    <w:rsid w:val="00F60E56"/>
    <w:rsid w:val="00F60FD8"/>
    <w:rsid w:val="00F60FF0"/>
    <w:rsid w:val="00F61193"/>
    <w:rsid w:val="00F6161F"/>
    <w:rsid w:val="00F616FF"/>
    <w:rsid w:val="00F6171A"/>
    <w:rsid w:val="00F618F2"/>
    <w:rsid w:val="00F62073"/>
    <w:rsid w:val="00F623CF"/>
    <w:rsid w:val="00F6248C"/>
    <w:rsid w:val="00F6261C"/>
    <w:rsid w:val="00F6271A"/>
    <w:rsid w:val="00F62946"/>
    <w:rsid w:val="00F62EE7"/>
    <w:rsid w:val="00F63949"/>
    <w:rsid w:val="00F639CA"/>
    <w:rsid w:val="00F63B29"/>
    <w:rsid w:val="00F63F07"/>
    <w:rsid w:val="00F63F76"/>
    <w:rsid w:val="00F6400F"/>
    <w:rsid w:val="00F64085"/>
    <w:rsid w:val="00F64421"/>
    <w:rsid w:val="00F6448B"/>
    <w:rsid w:val="00F64C0D"/>
    <w:rsid w:val="00F64DAA"/>
    <w:rsid w:val="00F650E9"/>
    <w:rsid w:val="00F652DC"/>
    <w:rsid w:val="00F65430"/>
    <w:rsid w:val="00F65774"/>
    <w:rsid w:val="00F65B1D"/>
    <w:rsid w:val="00F65ECD"/>
    <w:rsid w:val="00F65FD9"/>
    <w:rsid w:val="00F6648B"/>
    <w:rsid w:val="00F6684F"/>
    <w:rsid w:val="00F669B5"/>
    <w:rsid w:val="00F66D25"/>
    <w:rsid w:val="00F673A2"/>
    <w:rsid w:val="00F6751D"/>
    <w:rsid w:val="00F67B2E"/>
    <w:rsid w:val="00F67B47"/>
    <w:rsid w:val="00F67B71"/>
    <w:rsid w:val="00F67BEB"/>
    <w:rsid w:val="00F67D3A"/>
    <w:rsid w:val="00F67F9A"/>
    <w:rsid w:val="00F67FF0"/>
    <w:rsid w:val="00F702A0"/>
    <w:rsid w:val="00F70438"/>
    <w:rsid w:val="00F70BC3"/>
    <w:rsid w:val="00F70BFB"/>
    <w:rsid w:val="00F70C37"/>
    <w:rsid w:val="00F70E3E"/>
    <w:rsid w:val="00F70E6C"/>
    <w:rsid w:val="00F70EC6"/>
    <w:rsid w:val="00F7109F"/>
    <w:rsid w:val="00F710A5"/>
    <w:rsid w:val="00F7117B"/>
    <w:rsid w:val="00F71328"/>
    <w:rsid w:val="00F71644"/>
    <w:rsid w:val="00F71CEF"/>
    <w:rsid w:val="00F71D10"/>
    <w:rsid w:val="00F71D49"/>
    <w:rsid w:val="00F71DB8"/>
    <w:rsid w:val="00F71E81"/>
    <w:rsid w:val="00F7223C"/>
    <w:rsid w:val="00F7237D"/>
    <w:rsid w:val="00F724A1"/>
    <w:rsid w:val="00F7251E"/>
    <w:rsid w:val="00F7253D"/>
    <w:rsid w:val="00F72558"/>
    <w:rsid w:val="00F729B1"/>
    <w:rsid w:val="00F72AC6"/>
    <w:rsid w:val="00F72AFA"/>
    <w:rsid w:val="00F72F45"/>
    <w:rsid w:val="00F7305C"/>
    <w:rsid w:val="00F730D2"/>
    <w:rsid w:val="00F7377C"/>
    <w:rsid w:val="00F737EE"/>
    <w:rsid w:val="00F73944"/>
    <w:rsid w:val="00F73F21"/>
    <w:rsid w:val="00F73F43"/>
    <w:rsid w:val="00F73FB2"/>
    <w:rsid w:val="00F74D49"/>
    <w:rsid w:val="00F74F76"/>
    <w:rsid w:val="00F75122"/>
    <w:rsid w:val="00F7513A"/>
    <w:rsid w:val="00F753BB"/>
    <w:rsid w:val="00F75472"/>
    <w:rsid w:val="00F7564B"/>
    <w:rsid w:val="00F75883"/>
    <w:rsid w:val="00F76128"/>
    <w:rsid w:val="00F765DD"/>
    <w:rsid w:val="00F76685"/>
    <w:rsid w:val="00F7679F"/>
    <w:rsid w:val="00F7686D"/>
    <w:rsid w:val="00F76AB6"/>
    <w:rsid w:val="00F76AD8"/>
    <w:rsid w:val="00F76D85"/>
    <w:rsid w:val="00F76E23"/>
    <w:rsid w:val="00F76EAF"/>
    <w:rsid w:val="00F76EFD"/>
    <w:rsid w:val="00F77023"/>
    <w:rsid w:val="00F770E8"/>
    <w:rsid w:val="00F772C9"/>
    <w:rsid w:val="00F77522"/>
    <w:rsid w:val="00F777A6"/>
    <w:rsid w:val="00F7786A"/>
    <w:rsid w:val="00F77B75"/>
    <w:rsid w:val="00F77B84"/>
    <w:rsid w:val="00F77BA0"/>
    <w:rsid w:val="00F8068B"/>
    <w:rsid w:val="00F80876"/>
    <w:rsid w:val="00F80A6B"/>
    <w:rsid w:val="00F80B2E"/>
    <w:rsid w:val="00F80C1E"/>
    <w:rsid w:val="00F80D4D"/>
    <w:rsid w:val="00F80D92"/>
    <w:rsid w:val="00F83179"/>
    <w:rsid w:val="00F83356"/>
    <w:rsid w:val="00F83644"/>
    <w:rsid w:val="00F83E6B"/>
    <w:rsid w:val="00F83EA2"/>
    <w:rsid w:val="00F83F89"/>
    <w:rsid w:val="00F84675"/>
    <w:rsid w:val="00F84883"/>
    <w:rsid w:val="00F84B73"/>
    <w:rsid w:val="00F84CB8"/>
    <w:rsid w:val="00F850E7"/>
    <w:rsid w:val="00F851BC"/>
    <w:rsid w:val="00F851CA"/>
    <w:rsid w:val="00F85236"/>
    <w:rsid w:val="00F852B9"/>
    <w:rsid w:val="00F85308"/>
    <w:rsid w:val="00F856A6"/>
    <w:rsid w:val="00F85747"/>
    <w:rsid w:val="00F85750"/>
    <w:rsid w:val="00F85791"/>
    <w:rsid w:val="00F85D44"/>
    <w:rsid w:val="00F85DF8"/>
    <w:rsid w:val="00F85E18"/>
    <w:rsid w:val="00F85E94"/>
    <w:rsid w:val="00F86323"/>
    <w:rsid w:val="00F864EF"/>
    <w:rsid w:val="00F86591"/>
    <w:rsid w:val="00F86A26"/>
    <w:rsid w:val="00F86C77"/>
    <w:rsid w:val="00F86CDE"/>
    <w:rsid w:val="00F87167"/>
    <w:rsid w:val="00F871AC"/>
    <w:rsid w:val="00F87528"/>
    <w:rsid w:val="00F878ED"/>
    <w:rsid w:val="00F879BC"/>
    <w:rsid w:val="00F87C6F"/>
    <w:rsid w:val="00F87C82"/>
    <w:rsid w:val="00F90077"/>
    <w:rsid w:val="00F9018E"/>
    <w:rsid w:val="00F90599"/>
    <w:rsid w:val="00F907C5"/>
    <w:rsid w:val="00F90834"/>
    <w:rsid w:val="00F90A3B"/>
    <w:rsid w:val="00F90DEC"/>
    <w:rsid w:val="00F90EE7"/>
    <w:rsid w:val="00F9115B"/>
    <w:rsid w:val="00F911EF"/>
    <w:rsid w:val="00F913E8"/>
    <w:rsid w:val="00F913FA"/>
    <w:rsid w:val="00F91438"/>
    <w:rsid w:val="00F914FF"/>
    <w:rsid w:val="00F91845"/>
    <w:rsid w:val="00F91D0C"/>
    <w:rsid w:val="00F91D3C"/>
    <w:rsid w:val="00F91D78"/>
    <w:rsid w:val="00F91E19"/>
    <w:rsid w:val="00F92B00"/>
    <w:rsid w:val="00F92EA7"/>
    <w:rsid w:val="00F93531"/>
    <w:rsid w:val="00F93C95"/>
    <w:rsid w:val="00F93E3F"/>
    <w:rsid w:val="00F93EDD"/>
    <w:rsid w:val="00F94045"/>
    <w:rsid w:val="00F94502"/>
    <w:rsid w:val="00F94969"/>
    <w:rsid w:val="00F9525C"/>
    <w:rsid w:val="00F9533E"/>
    <w:rsid w:val="00F95391"/>
    <w:rsid w:val="00F953C8"/>
    <w:rsid w:val="00F95489"/>
    <w:rsid w:val="00F95765"/>
    <w:rsid w:val="00F95856"/>
    <w:rsid w:val="00F95910"/>
    <w:rsid w:val="00F95972"/>
    <w:rsid w:val="00F95B49"/>
    <w:rsid w:val="00F95C4C"/>
    <w:rsid w:val="00F96041"/>
    <w:rsid w:val="00F9609F"/>
    <w:rsid w:val="00F960E7"/>
    <w:rsid w:val="00F961B8"/>
    <w:rsid w:val="00F96358"/>
    <w:rsid w:val="00F965C4"/>
    <w:rsid w:val="00F96A8F"/>
    <w:rsid w:val="00F96B8A"/>
    <w:rsid w:val="00F96B9D"/>
    <w:rsid w:val="00F96FF4"/>
    <w:rsid w:val="00F97027"/>
    <w:rsid w:val="00F9712F"/>
    <w:rsid w:val="00F97334"/>
    <w:rsid w:val="00F977E7"/>
    <w:rsid w:val="00F97B4D"/>
    <w:rsid w:val="00FA05B7"/>
    <w:rsid w:val="00FA0BDD"/>
    <w:rsid w:val="00FA1293"/>
    <w:rsid w:val="00FA16BC"/>
    <w:rsid w:val="00FA1B87"/>
    <w:rsid w:val="00FA1BF9"/>
    <w:rsid w:val="00FA1C59"/>
    <w:rsid w:val="00FA1E6C"/>
    <w:rsid w:val="00FA1FF6"/>
    <w:rsid w:val="00FA21BD"/>
    <w:rsid w:val="00FA225E"/>
    <w:rsid w:val="00FA2311"/>
    <w:rsid w:val="00FA23E6"/>
    <w:rsid w:val="00FA23F3"/>
    <w:rsid w:val="00FA2510"/>
    <w:rsid w:val="00FA26E2"/>
    <w:rsid w:val="00FA26EE"/>
    <w:rsid w:val="00FA2CB8"/>
    <w:rsid w:val="00FA3079"/>
    <w:rsid w:val="00FA3513"/>
    <w:rsid w:val="00FA3854"/>
    <w:rsid w:val="00FA3AB2"/>
    <w:rsid w:val="00FA3E20"/>
    <w:rsid w:val="00FA40C6"/>
    <w:rsid w:val="00FA41A4"/>
    <w:rsid w:val="00FA4487"/>
    <w:rsid w:val="00FA45DE"/>
    <w:rsid w:val="00FA4966"/>
    <w:rsid w:val="00FA4A58"/>
    <w:rsid w:val="00FA4A69"/>
    <w:rsid w:val="00FA4BBF"/>
    <w:rsid w:val="00FA4C3D"/>
    <w:rsid w:val="00FA4CC3"/>
    <w:rsid w:val="00FA4D10"/>
    <w:rsid w:val="00FA4EEA"/>
    <w:rsid w:val="00FA4F2A"/>
    <w:rsid w:val="00FA4F83"/>
    <w:rsid w:val="00FA52E5"/>
    <w:rsid w:val="00FA5433"/>
    <w:rsid w:val="00FA5661"/>
    <w:rsid w:val="00FA56E1"/>
    <w:rsid w:val="00FA5715"/>
    <w:rsid w:val="00FA578F"/>
    <w:rsid w:val="00FA5A08"/>
    <w:rsid w:val="00FA5B17"/>
    <w:rsid w:val="00FA5B38"/>
    <w:rsid w:val="00FA5C8E"/>
    <w:rsid w:val="00FA5E1F"/>
    <w:rsid w:val="00FA5F26"/>
    <w:rsid w:val="00FA64CB"/>
    <w:rsid w:val="00FA6657"/>
    <w:rsid w:val="00FA6702"/>
    <w:rsid w:val="00FA67A7"/>
    <w:rsid w:val="00FA67D3"/>
    <w:rsid w:val="00FA6E2F"/>
    <w:rsid w:val="00FA6FF1"/>
    <w:rsid w:val="00FA71E8"/>
    <w:rsid w:val="00FA7923"/>
    <w:rsid w:val="00FA7AB6"/>
    <w:rsid w:val="00FA7D3D"/>
    <w:rsid w:val="00FA7D9D"/>
    <w:rsid w:val="00FA7EF2"/>
    <w:rsid w:val="00FB0889"/>
    <w:rsid w:val="00FB0CBB"/>
    <w:rsid w:val="00FB0D3A"/>
    <w:rsid w:val="00FB1222"/>
    <w:rsid w:val="00FB122E"/>
    <w:rsid w:val="00FB12D6"/>
    <w:rsid w:val="00FB1397"/>
    <w:rsid w:val="00FB15B7"/>
    <w:rsid w:val="00FB1622"/>
    <w:rsid w:val="00FB16E6"/>
    <w:rsid w:val="00FB17E2"/>
    <w:rsid w:val="00FB18F0"/>
    <w:rsid w:val="00FB2492"/>
    <w:rsid w:val="00FB2623"/>
    <w:rsid w:val="00FB26E5"/>
    <w:rsid w:val="00FB26FD"/>
    <w:rsid w:val="00FB2722"/>
    <w:rsid w:val="00FB2BCE"/>
    <w:rsid w:val="00FB2E02"/>
    <w:rsid w:val="00FB2EC8"/>
    <w:rsid w:val="00FB308D"/>
    <w:rsid w:val="00FB30C0"/>
    <w:rsid w:val="00FB31D9"/>
    <w:rsid w:val="00FB34E2"/>
    <w:rsid w:val="00FB3503"/>
    <w:rsid w:val="00FB3519"/>
    <w:rsid w:val="00FB35DF"/>
    <w:rsid w:val="00FB3625"/>
    <w:rsid w:val="00FB3706"/>
    <w:rsid w:val="00FB3AA1"/>
    <w:rsid w:val="00FB3CC4"/>
    <w:rsid w:val="00FB4442"/>
    <w:rsid w:val="00FB4645"/>
    <w:rsid w:val="00FB47E6"/>
    <w:rsid w:val="00FB4884"/>
    <w:rsid w:val="00FB4C31"/>
    <w:rsid w:val="00FB4E09"/>
    <w:rsid w:val="00FB4E1D"/>
    <w:rsid w:val="00FB5198"/>
    <w:rsid w:val="00FB51A9"/>
    <w:rsid w:val="00FB51C1"/>
    <w:rsid w:val="00FB51D2"/>
    <w:rsid w:val="00FB525D"/>
    <w:rsid w:val="00FB5272"/>
    <w:rsid w:val="00FB5442"/>
    <w:rsid w:val="00FB5479"/>
    <w:rsid w:val="00FB59E2"/>
    <w:rsid w:val="00FB5AAF"/>
    <w:rsid w:val="00FB5C04"/>
    <w:rsid w:val="00FB5C4A"/>
    <w:rsid w:val="00FB5F6C"/>
    <w:rsid w:val="00FB626A"/>
    <w:rsid w:val="00FB62C7"/>
    <w:rsid w:val="00FB636E"/>
    <w:rsid w:val="00FB7241"/>
    <w:rsid w:val="00FB73CA"/>
    <w:rsid w:val="00FB7462"/>
    <w:rsid w:val="00FB77E8"/>
    <w:rsid w:val="00FB7988"/>
    <w:rsid w:val="00FB7AC0"/>
    <w:rsid w:val="00FB7D61"/>
    <w:rsid w:val="00FB7E0F"/>
    <w:rsid w:val="00FC0331"/>
    <w:rsid w:val="00FC03DE"/>
    <w:rsid w:val="00FC0777"/>
    <w:rsid w:val="00FC089C"/>
    <w:rsid w:val="00FC0AF8"/>
    <w:rsid w:val="00FC0B48"/>
    <w:rsid w:val="00FC0E53"/>
    <w:rsid w:val="00FC1061"/>
    <w:rsid w:val="00FC1076"/>
    <w:rsid w:val="00FC10BB"/>
    <w:rsid w:val="00FC118A"/>
    <w:rsid w:val="00FC1DB0"/>
    <w:rsid w:val="00FC1EEC"/>
    <w:rsid w:val="00FC205C"/>
    <w:rsid w:val="00FC269D"/>
    <w:rsid w:val="00FC28DA"/>
    <w:rsid w:val="00FC2B9A"/>
    <w:rsid w:val="00FC2DB9"/>
    <w:rsid w:val="00FC2E34"/>
    <w:rsid w:val="00FC2ECA"/>
    <w:rsid w:val="00FC35D9"/>
    <w:rsid w:val="00FC3C51"/>
    <w:rsid w:val="00FC3FEA"/>
    <w:rsid w:val="00FC417F"/>
    <w:rsid w:val="00FC461B"/>
    <w:rsid w:val="00FC46BF"/>
    <w:rsid w:val="00FC49F0"/>
    <w:rsid w:val="00FC4CA3"/>
    <w:rsid w:val="00FC4D4C"/>
    <w:rsid w:val="00FC4DAB"/>
    <w:rsid w:val="00FC4E35"/>
    <w:rsid w:val="00FC4F73"/>
    <w:rsid w:val="00FC51DF"/>
    <w:rsid w:val="00FC565D"/>
    <w:rsid w:val="00FC5AB3"/>
    <w:rsid w:val="00FC5AD4"/>
    <w:rsid w:val="00FC5C38"/>
    <w:rsid w:val="00FC5F2F"/>
    <w:rsid w:val="00FC623E"/>
    <w:rsid w:val="00FC6279"/>
    <w:rsid w:val="00FC6A4F"/>
    <w:rsid w:val="00FC6B10"/>
    <w:rsid w:val="00FC6DF6"/>
    <w:rsid w:val="00FC726C"/>
    <w:rsid w:val="00FC7449"/>
    <w:rsid w:val="00FC7946"/>
    <w:rsid w:val="00FC7AB5"/>
    <w:rsid w:val="00FC7DE2"/>
    <w:rsid w:val="00FD04D6"/>
    <w:rsid w:val="00FD056B"/>
    <w:rsid w:val="00FD069E"/>
    <w:rsid w:val="00FD06F6"/>
    <w:rsid w:val="00FD09B4"/>
    <w:rsid w:val="00FD1121"/>
    <w:rsid w:val="00FD1242"/>
    <w:rsid w:val="00FD1501"/>
    <w:rsid w:val="00FD17C2"/>
    <w:rsid w:val="00FD1875"/>
    <w:rsid w:val="00FD1CBA"/>
    <w:rsid w:val="00FD1E21"/>
    <w:rsid w:val="00FD223F"/>
    <w:rsid w:val="00FD229C"/>
    <w:rsid w:val="00FD247A"/>
    <w:rsid w:val="00FD28E1"/>
    <w:rsid w:val="00FD2C04"/>
    <w:rsid w:val="00FD3060"/>
    <w:rsid w:val="00FD3521"/>
    <w:rsid w:val="00FD3910"/>
    <w:rsid w:val="00FD3CB6"/>
    <w:rsid w:val="00FD42F7"/>
    <w:rsid w:val="00FD4456"/>
    <w:rsid w:val="00FD44C9"/>
    <w:rsid w:val="00FD45B4"/>
    <w:rsid w:val="00FD4957"/>
    <w:rsid w:val="00FD499C"/>
    <w:rsid w:val="00FD4C11"/>
    <w:rsid w:val="00FD4CEA"/>
    <w:rsid w:val="00FD4DBD"/>
    <w:rsid w:val="00FD4DD2"/>
    <w:rsid w:val="00FD4ED9"/>
    <w:rsid w:val="00FD500D"/>
    <w:rsid w:val="00FD5864"/>
    <w:rsid w:val="00FD5A89"/>
    <w:rsid w:val="00FD5B5B"/>
    <w:rsid w:val="00FD5CED"/>
    <w:rsid w:val="00FD5DCC"/>
    <w:rsid w:val="00FD5EFF"/>
    <w:rsid w:val="00FD6157"/>
    <w:rsid w:val="00FD6457"/>
    <w:rsid w:val="00FD65EB"/>
    <w:rsid w:val="00FD66A2"/>
    <w:rsid w:val="00FD68ED"/>
    <w:rsid w:val="00FD6C6A"/>
    <w:rsid w:val="00FD6E89"/>
    <w:rsid w:val="00FD6FD2"/>
    <w:rsid w:val="00FD7543"/>
    <w:rsid w:val="00FD7BD5"/>
    <w:rsid w:val="00FD7BEF"/>
    <w:rsid w:val="00FD7E1A"/>
    <w:rsid w:val="00FE0519"/>
    <w:rsid w:val="00FE054A"/>
    <w:rsid w:val="00FE0620"/>
    <w:rsid w:val="00FE072B"/>
    <w:rsid w:val="00FE091E"/>
    <w:rsid w:val="00FE0C25"/>
    <w:rsid w:val="00FE0FC6"/>
    <w:rsid w:val="00FE0FF0"/>
    <w:rsid w:val="00FE13DA"/>
    <w:rsid w:val="00FE154D"/>
    <w:rsid w:val="00FE1809"/>
    <w:rsid w:val="00FE1865"/>
    <w:rsid w:val="00FE1879"/>
    <w:rsid w:val="00FE18CA"/>
    <w:rsid w:val="00FE1F61"/>
    <w:rsid w:val="00FE2001"/>
    <w:rsid w:val="00FE283B"/>
    <w:rsid w:val="00FE28D1"/>
    <w:rsid w:val="00FE2D2C"/>
    <w:rsid w:val="00FE2FA3"/>
    <w:rsid w:val="00FE304D"/>
    <w:rsid w:val="00FE309F"/>
    <w:rsid w:val="00FE3244"/>
    <w:rsid w:val="00FE3428"/>
    <w:rsid w:val="00FE35D5"/>
    <w:rsid w:val="00FE4041"/>
    <w:rsid w:val="00FE49B1"/>
    <w:rsid w:val="00FE4B62"/>
    <w:rsid w:val="00FE5323"/>
    <w:rsid w:val="00FE5460"/>
    <w:rsid w:val="00FE5499"/>
    <w:rsid w:val="00FE57FF"/>
    <w:rsid w:val="00FE5BA4"/>
    <w:rsid w:val="00FE6031"/>
    <w:rsid w:val="00FE6136"/>
    <w:rsid w:val="00FE62E3"/>
    <w:rsid w:val="00FE62EF"/>
    <w:rsid w:val="00FE63B2"/>
    <w:rsid w:val="00FE642B"/>
    <w:rsid w:val="00FE69FF"/>
    <w:rsid w:val="00FE6C88"/>
    <w:rsid w:val="00FE6DC9"/>
    <w:rsid w:val="00FE6F0B"/>
    <w:rsid w:val="00FE71EE"/>
    <w:rsid w:val="00FE798F"/>
    <w:rsid w:val="00FE7C00"/>
    <w:rsid w:val="00FE7F1D"/>
    <w:rsid w:val="00FE7FC5"/>
    <w:rsid w:val="00FF0439"/>
    <w:rsid w:val="00FF0525"/>
    <w:rsid w:val="00FF0545"/>
    <w:rsid w:val="00FF08F3"/>
    <w:rsid w:val="00FF0F22"/>
    <w:rsid w:val="00FF0FE8"/>
    <w:rsid w:val="00FF104F"/>
    <w:rsid w:val="00FF1718"/>
    <w:rsid w:val="00FF1A85"/>
    <w:rsid w:val="00FF1A93"/>
    <w:rsid w:val="00FF1AC5"/>
    <w:rsid w:val="00FF1CAF"/>
    <w:rsid w:val="00FF1F73"/>
    <w:rsid w:val="00FF2147"/>
    <w:rsid w:val="00FF234B"/>
    <w:rsid w:val="00FF2542"/>
    <w:rsid w:val="00FF25A5"/>
    <w:rsid w:val="00FF2CF3"/>
    <w:rsid w:val="00FF314E"/>
    <w:rsid w:val="00FF3295"/>
    <w:rsid w:val="00FF34C4"/>
    <w:rsid w:val="00FF350B"/>
    <w:rsid w:val="00FF3725"/>
    <w:rsid w:val="00FF37F7"/>
    <w:rsid w:val="00FF3CE5"/>
    <w:rsid w:val="00FF3DC6"/>
    <w:rsid w:val="00FF3E1E"/>
    <w:rsid w:val="00FF40F5"/>
    <w:rsid w:val="00FF45B4"/>
    <w:rsid w:val="00FF45BD"/>
    <w:rsid w:val="00FF46D6"/>
    <w:rsid w:val="00FF46E8"/>
    <w:rsid w:val="00FF4758"/>
    <w:rsid w:val="00FF481E"/>
    <w:rsid w:val="00FF494D"/>
    <w:rsid w:val="00FF4CC8"/>
    <w:rsid w:val="00FF4E6F"/>
    <w:rsid w:val="00FF507B"/>
    <w:rsid w:val="00FF5223"/>
    <w:rsid w:val="00FF5600"/>
    <w:rsid w:val="00FF5636"/>
    <w:rsid w:val="00FF5B4A"/>
    <w:rsid w:val="00FF5C13"/>
    <w:rsid w:val="00FF5F55"/>
    <w:rsid w:val="00FF670A"/>
    <w:rsid w:val="00FF67D8"/>
    <w:rsid w:val="00FF6853"/>
    <w:rsid w:val="00FF69E8"/>
    <w:rsid w:val="00FF6BCD"/>
    <w:rsid w:val="00FF6D6D"/>
    <w:rsid w:val="00FF7521"/>
    <w:rsid w:val="00FF789D"/>
    <w:rsid w:val="00FF79AE"/>
    <w:rsid w:val="0100126B"/>
    <w:rsid w:val="016132E0"/>
    <w:rsid w:val="01C40DA5"/>
    <w:rsid w:val="01C60ADA"/>
    <w:rsid w:val="02967D6B"/>
    <w:rsid w:val="030E5F88"/>
    <w:rsid w:val="0536362A"/>
    <w:rsid w:val="05E14B07"/>
    <w:rsid w:val="063E329F"/>
    <w:rsid w:val="06782196"/>
    <w:rsid w:val="072D128E"/>
    <w:rsid w:val="07912E5B"/>
    <w:rsid w:val="084B746C"/>
    <w:rsid w:val="09AA5C11"/>
    <w:rsid w:val="0A3A06D3"/>
    <w:rsid w:val="0AAA1A2D"/>
    <w:rsid w:val="0BA6505B"/>
    <w:rsid w:val="0BF7283A"/>
    <w:rsid w:val="0C8041D1"/>
    <w:rsid w:val="0D0840A7"/>
    <w:rsid w:val="0D1B3540"/>
    <w:rsid w:val="0D3F097E"/>
    <w:rsid w:val="0D765A12"/>
    <w:rsid w:val="0D871F71"/>
    <w:rsid w:val="0E61545A"/>
    <w:rsid w:val="0ED025C2"/>
    <w:rsid w:val="0EDE55E2"/>
    <w:rsid w:val="0F355EBF"/>
    <w:rsid w:val="0F5020F5"/>
    <w:rsid w:val="0FCF4C86"/>
    <w:rsid w:val="106C7853"/>
    <w:rsid w:val="10E2302E"/>
    <w:rsid w:val="12805211"/>
    <w:rsid w:val="12D2569B"/>
    <w:rsid w:val="12E658DE"/>
    <w:rsid w:val="130970EC"/>
    <w:rsid w:val="1323304F"/>
    <w:rsid w:val="135E4539"/>
    <w:rsid w:val="14384F7E"/>
    <w:rsid w:val="146E734A"/>
    <w:rsid w:val="15DF5D8E"/>
    <w:rsid w:val="177840EA"/>
    <w:rsid w:val="17957652"/>
    <w:rsid w:val="1885397A"/>
    <w:rsid w:val="18B232E6"/>
    <w:rsid w:val="191945F2"/>
    <w:rsid w:val="192E0C9F"/>
    <w:rsid w:val="19A16002"/>
    <w:rsid w:val="19A876F7"/>
    <w:rsid w:val="1A8E45F8"/>
    <w:rsid w:val="1B39612C"/>
    <w:rsid w:val="1B4A3087"/>
    <w:rsid w:val="1B780512"/>
    <w:rsid w:val="1C296A0C"/>
    <w:rsid w:val="1CA46AEC"/>
    <w:rsid w:val="1D0D31E0"/>
    <w:rsid w:val="1DCB20BE"/>
    <w:rsid w:val="1E065CDA"/>
    <w:rsid w:val="1FA81AA5"/>
    <w:rsid w:val="1FD42280"/>
    <w:rsid w:val="20F65041"/>
    <w:rsid w:val="21073D9D"/>
    <w:rsid w:val="211278F5"/>
    <w:rsid w:val="21186AE5"/>
    <w:rsid w:val="211F7C1E"/>
    <w:rsid w:val="213B15E4"/>
    <w:rsid w:val="21651FFC"/>
    <w:rsid w:val="216A677D"/>
    <w:rsid w:val="226B70F5"/>
    <w:rsid w:val="22F15352"/>
    <w:rsid w:val="230865AC"/>
    <w:rsid w:val="231F453E"/>
    <w:rsid w:val="23711641"/>
    <w:rsid w:val="264F051A"/>
    <w:rsid w:val="2668565A"/>
    <w:rsid w:val="26FD1AB5"/>
    <w:rsid w:val="2706452F"/>
    <w:rsid w:val="278468F4"/>
    <w:rsid w:val="28B63A01"/>
    <w:rsid w:val="29B03A2A"/>
    <w:rsid w:val="2C001829"/>
    <w:rsid w:val="2CE55951"/>
    <w:rsid w:val="2DD813D3"/>
    <w:rsid w:val="2E2173DD"/>
    <w:rsid w:val="2E450680"/>
    <w:rsid w:val="2E8D6C8C"/>
    <w:rsid w:val="2E8E35A8"/>
    <w:rsid w:val="2EBB6323"/>
    <w:rsid w:val="2ED360D5"/>
    <w:rsid w:val="2F164BE0"/>
    <w:rsid w:val="2F500CCD"/>
    <w:rsid w:val="2F7A0982"/>
    <w:rsid w:val="30110DE2"/>
    <w:rsid w:val="30F04A2A"/>
    <w:rsid w:val="30FC739C"/>
    <w:rsid w:val="310951AC"/>
    <w:rsid w:val="3255145A"/>
    <w:rsid w:val="32F72E33"/>
    <w:rsid w:val="33273FA0"/>
    <w:rsid w:val="347569F5"/>
    <w:rsid w:val="349D49F2"/>
    <w:rsid w:val="355D4238"/>
    <w:rsid w:val="368E1FC7"/>
    <w:rsid w:val="36BB0808"/>
    <w:rsid w:val="37EF1A09"/>
    <w:rsid w:val="37F27E8C"/>
    <w:rsid w:val="3A003AFE"/>
    <w:rsid w:val="3AAC55FE"/>
    <w:rsid w:val="3B5B43D8"/>
    <w:rsid w:val="3BED32CF"/>
    <w:rsid w:val="3C2B135B"/>
    <w:rsid w:val="3CE333FA"/>
    <w:rsid w:val="3DB159B2"/>
    <w:rsid w:val="3DBD69BF"/>
    <w:rsid w:val="3E294112"/>
    <w:rsid w:val="3E45410E"/>
    <w:rsid w:val="3F6E550E"/>
    <w:rsid w:val="3FBE1BF2"/>
    <w:rsid w:val="3FFB52F5"/>
    <w:rsid w:val="40BE7274"/>
    <w:rsid w:val="41101774"/>
    <w:rsid w:val="415C4DA1"/>
    <w:rsid w:val="41A1231D"/>
    <w:rsid w:val="41B16375"/>
    <w:rsid w:val="42093E20"/>
    <w:rsid w:val="42403A77"/>
    <w:rsid w:val="432A26DF"/>
    <w:rsid w:val="436A730C"/>
    <w:rsid w:val="43C542B6"/>
    <w:rsid w:val="43FF248E"/>
    <w:rsid w:val="451231DA"/>
    <w:rsid w:val="45D97FAE"/>
    <w:rsid w:val="471941A9"/>
    <w:rsid w:val="4821651E"/>
    <w:rsid w:val="486024AF"/>
    <w:rsid w:val="48711FC6"/>
    <w:rsid w:val="489A6E12"/>
    <w:rsid w:val="48AD4E73"/>
    <w:rsid w:val="48BD16AF"/>
    <w:rsid w:val="48F86497"/>
    <w:rsid w:val="49620F67"/>
    <w:rsid w:val="49DB003F"/>
    <w:rsid w:val="49DC3774"/>
    <w:rsid w:val="4A5754BB"/>
    <w:rsid w:val="4A683C04"/>
    <w:rsid w:val="4AAA2466"/>
    <w:rsid w:val="4AC9512F"/>
    <w:rsid w:val="4B943DE8"/>
    <w:rsid w:val="4C75030D"/>
    <w:rsid w:val="4C891D9E"/>
    <w:rsid w:val="4CAC11F9"/>
    <w:rsid w:val="4CD451B2"/>
    <w:rsid w:val="4F650CEE"/>
    <w:rsid w:val="4FA92D7B"/>
    <w:rsid w:val="4FD23C92"/>
    <w:rsid w:val="50EF6321"/>
    <w:rsid w:val="50F44878"/>
    <w:rsid w:val="51234079"/>
    <w:rsid w:val="51413BEE"/>
    <w:rsid w:val="523F5B83"/>
    <w:rsid w:val="52E66F72"/>
    <w:rsid w:val="5358087F"/>
    <w:rsid w:val="5435268C"/>
    <w:rsid w:val="54C33BA9"/>
    <w:rsid w:val="55E40BBE"/>
    <w:rsid w:val="57592525"/>
    <w:rsid w:val="58424650"/>
    <w:rsid w:val="585939C2"/>
    <w:rsid w:val="588065D1"/>
    <w:rsid w:val="58FB7741"/>
    <w:rsid w:val="5A2473C4"/>
    <w:rsid w:val="5B8A6C46"/>
    <w:rsid w:val="5C574B96"/>
    <w:rsid w:val="5C7453D2"/>
    <w:rsid w:val="5D511120"/>
    <w:rsid w:val="5D6F6960"/>
    <w:rsid w:val="5E213CEB"/>
    <w:rsid w:val="5FD70408"/>
    <w:rsid w:val="5FEB5A6A"/>
    <w:rsid w:val="5FFC66DB"/>
    <w:rsid w:val="601B6F8F"/>
    <w:rsid w:val="60A056E7"/>
    <w:rsid w:val="619F720E"/>
    <w:rsid w:val="62A419BB"/>
    <w:rsid w:val="62C65E26"/>
    <w:rsid w:val="639E30B2"/>
    <w:rsid w:val="63AC7BBC"/>
    <w:rsid w:val="643658EA"/>
    <w:rsid w:val="64AD1A2E"/>
    <w:rsid w:val="65914A9A"/>
    <w:rsid w:val="669453A6"/>
    <w:rsid w:val="66CC4EF9"/>
    <w:rsid w:val="670E50DC"/>
    <w:rsid w:val="693E3CEF"/>
    <w:rsid w:val="696C0BC3"/>
    <w:rsid w:val="6A315217"/>
    <w:rsid w:val="6AA3313C"/>
    <w:rsid w:val="6B6368FA"/>
    <w:rsid w:val="6B920E6F"/>
    <w:rsid w:val="6C2A6171"/>
    <w:rsid w:val="6CBD22F0"/>
    <w:rsid w:val="6CC2700A"/>
    <w:rsid w:val="6CDE23CE"/>
    <w:rsid w:val="6E1312A6"/>
    <w:rsid w:val="6E1D2124"/>
    <w:rsid w:val="6EE66FAE"/>
    <w:rsid w:val="6F68485D"/>
    <w:rsid w:val="6FA23E1E"/>
    <w:rsid w:val="6FF72200"/>
    <w:rsid w:val="700C3DD0"/>
    <w:rsid w:val="71094E54"/>
    <w:rsid w:val="71765ABF"/>
    <w:rsid w:val="71DD2DD7"/>
    <w:rsid w:val="725971C3"/>
    <w:rsid w:val="726E0155"/>
    <w:rsid w:val="73B9469D"/>
    <w:rsid w:val="73FC3BE2"/>
    <w:rsid w:val="74A20E7C"/>
    <w:rsid w:val="74A42495"/>
    <w:rsid w:val="75321397"/>
    <w:rsid w:val="75AF59C2"/>
    <w:rsid w:val="76032656"/>
    <w:rsid w:val="76D65566"/>
    <w:rsid w:val="7702635B"/>
    <w:rsid w:val="774A27DE"/>
    <w:rsid w:val="784D4C43"/>
    <w:rsid w:val="78C902F7"/>
    <w:rsid w:val="78D965C8"/>
    <w:rsid w:val="7943763F"/>
    <w:rsid w:val="7A1E79B8"/>
    <w:rsid w:val="7A2C2AD0"/>
    <w:rsid w:val="7A446E00"/>
    <w:rsid w:val="7B2A5E81"/>
    <w:rsid w:val="7B716042"/>
    <w:rsid w:val="7BB81C98"/>
    <w:rsid w:val="7C6A3152"/>
    <w:rsid w:val="7C947A56"/>
    <w:rsid w:val="7F546425"/>
    <w:rsid w:val="7F614517"/>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fillcolor="white">
      <v:fill color="white"/>
    </o:shapedefaults>
    <o:shapelayout v:ext="edit">
      <o:idmap v:ext="edit" data="2"/>
    </o:shapelayout>
  </w:shapeDefaults>
  <w:decimalSymbol w:val="."/>
  <w:listSeparator w:val=","/>
  <w14:docId w14:val="42F2BE97"/>
  <w15:docId w15:val="{0BE4FC01-1F69-4E9A-A281-AA0A7DA2B4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宋体" w:hAnsi="Times New Roman" w:cs="Times New Roman"/>
        <w:lang w:val="en-US" w:eastAsia="zh-CN"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qFormat="1"/>
    <w:lsdException w:name="toc 9" w:semiHidden="1" w:uiPriority="39" w:unhideWhenUsed="1" w:qFormat="1"/>
    <w:lsdException w:name="Normal Indent" w:semiHidden="1" w:unhideWhenUsed="1" w:qFormat="1"/>
    <w:lsdException w:name="footnote text" w:semiHidden="1" w:unhideWhenUsed="1" w:qFormat="1"/>
    <w:lsdException w:name="annotation text" w:semiHidden="1" w:unhideWhenUsed="1" w:qFormat="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qFormat="1"/>
    <w:lsdException w:name="line number" w:semiHidden="1" w:unhideWhenUsed="1" w:qFormat="1"/>
    <w:lsdException w:name="page number" w:semiHidden="1" w:unhideWhenUsed="1" w:qFormat="1"/>
    <w:lsdException w:name="endnote reference" w:semiHidden="1" w:uiPriority="0" w:unhideWhenUsed="1" w:qFormat="1"/>
    <w:lsdException w:name="endnote text" w:uiPriority="0"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qFormat="1"/>
    <w:lsdException w:name="Body Text" w:semiHidden="1" w:unhideWhenUsed="1" w:qFormat="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qFormat="1"/>
    <w:lsdException w:name="Body Text Indent 3" w:semiHidden="1" w:unhideWhenUsed="1" w:qFormat="1"/>
    <w:lsdException w:name="Block Text" w:semiHidden="1" w:unhideWhenUsed="1"/>
    <w:lsdException w:name="Hyperlink" w:semiHidden="1" w:unhideWhenUsed="1" w:qFormat="1"/>
    <w:lsdException w:name="FollowedHyperlink" w:semiHidden="1" w:uiPriority="0" w:unhideWhenUsed="1" w:qFormat="1"/>
    <w:lsdException w:name="Strong" w:uiPriority="0" w:qFormat="1"/>
    <w:lsdException w:name="Emphasis" w:uiPriority="20" w:qFormat="1"/>
    <w:lsdException w:name="Document Map" w:semiHidden="1" w:unhideWhenUsed="1" w:qFormat="1"/>
    <w:lsdException w:name="Plain Text" w:semiHidden="1" w:unhideWhenUsed="1" w:qFormat="1"/>
    <w:lsdException w:name="E-mail Signature" w:semiHidden="1" w:unhideWhenUsed="1"/>
    <w:lsdException w:name="HTML Top of Form" w:semiHidden="1" w:unhideWhenUsed="1"/>
    <w:lsdException w:name="HTML Bottom of Form" w:semiHidden="1" w:unhideWhenUsed="1"/>
    <w:lsdException w:name="Normal (Web)" w:semiHidden="1" w:uiPriority="0"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qFormat="1"/>
    <w:lsdException w:name="HTML Sample" w:semiHidden="1" w:unhideWhenUsed="1"/>
    <w:lsdException w:name="HTML Typewriter" w:semiHidden="1" w:unhideWhenUsed="1"/>
    <w:lsdException w:name="HTML Variable" w:semiHidden="1" w:unhideWhenUsed="1"/>
    <w:lsdException w:name="Normal Table" w:qFormat="1"/>
    <w:lsdException w:name="annotation subject" w:semiHidden="1" w:unhideWhenUsed="1"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qFormat="1"/>
    <w:lsdException w:name="Table Simple 2" w:semiHidden="1" w:unhideWhenUsed="1"/>
    <w:lsdException w:name="Table Simple 3" w:semiHidden="1" w:unhideWhenUsed="1"/>
    <w:lsdException w:name="Table Classic 1" w:semiHidden="1" w:uiPriority="0" w:unhideWhenUsed="1" w:qFormat="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iPriority="0" w:unhideWhenUsed="1" w:qFormat="1"/>
    <w:lsdException w:name="Table List 1" w:semiHidden="1" w:unhideWhenUsed="1"/>
    <w:lsdException w:name="Table List 2" w:semiHidden="1" w:unhideWhenUsed="1"/>
    <w:lsdException w:name="Table List 3" w:semiHidden="1" w:uiPriority="0" w:unhideWhenUsed="1" w:qFormat="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qFormat="1"/>
    <w:lsdException w:name="Table Grid" w:uiPriority="39" w:qFormat="1"/>
    <w:lsdException w:name="Table Theme" w:semiHidden="1" w:uiPriority="0" w:unhideWhenUsed="1" w:qFormat="1"/>
    <w:lsdException w:name="Placeholder Text" w:semiHidden="1" w:qFormat="1"/>
    <w:lsdException w:name="No Spacing" w:semiHidden="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nhideWhenUsed="1"/>
    <w:lsdException w:name="List Paragraph" w:uiPriority="34" w:qFormat="1"/>
    <w:lsdException w:name="Quote" w:semiHidden="1" w:unhideWhenUsed="1"/>
    <w:lsdException w:name="Intense Quote" w:semiHidden="1" w:unhideWhenUsed="1"/>
    <w:lsdException w:name="Medium List 2 Accent 1" w:uiPriority="66"/>
    <w:lsdException w:name="Medium Grid 1 Accent 1" w:uiPriority="67"/>
    <w:lsdException w:name="Medium Grid 2 Accent 1" w:uiPriority="68"/>
    <w:lsdException w:name="Medium Grid 3 Accent 1" w:uiPriority="69" w:qFormat="1"/>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qFormat="1"/>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qFormat="1"/>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qFormat="1"/>
    <w:lsdException w:name="Light List Accent 5" w:uiPriority="61"/>
    <w:lsdException w:name="Light Grid Accent 5" w:uiPriority="62" w:qFormat="1"/>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qFormat="1"/>
    <w:lsdException w:name="Dark List Accent 5" w:uiPriority="70"/>
    <w:lsdException w:name="Colorful Shading Accent 5" w:uiPriority="71" w:qFormat="1"/>
    <w:lsdException w:name="Colorful List Accent 5" w:uiPriority="72"/>
    <w:lsdException w:name="Colorful Grid Accent 5" w:uiPriority="73"/>
    <w:lsdException w:name="Light Shading Accent 6" w:uiPriority="60"/>
    <w:lsdException w:name="Light List Accent 6" w:uiPriority="61" w:qFormat="1"/>
    <w:lsdException w:name="Light Grid Accent 6" w:uiPriority="62"/>
    <w:lsdException w:name="Medium Shading 1 Accent 6" w:uiPriority="63" w:qFormat="1"/>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pPr>
      <w:widowControl w:val="0"/>
      <w:spacing w:line="360" w:lineRule="auto"/>
      <w:ind w:firstLineChars="200" w:firstLine="200"/>
      <w:jc w:val="both"/>
    </w:pPr>
    <w:rPr>
      <w:kern w:val="2"/>
      <w:sz w:val="21"/>
      <w:szCs w:val="24"/>
    </w:rPr>
  </w:style>
  <w:style w:type="paragraph" w:styleId="1">
    <w:name w:val="heading 1"/>
    <w:basedOn w:val="a"/>
    <w:next w:val="a"/>
    <w:link w:val="10"/>
    <w:qFormat/>
    <w:pPr>
      <w:keepNext/>
      <w:keepLines/>
      <w:shd w:val="clear" w:color="auto" w:fill="FFFFFF"/>
      <w:topLinePunct/>
      <w:snapToGrid w:val="0"/>
      <w:spacing w:before="312" w:after="900"/>
      <w:jc w:val="center"/>
      <w:outlineLvl w:val="0"/>
    </w:pPr>
    <w:rPr>
      <w:rFonts w:eastAsia="黑体"/>
      <w:kern w:val="44"/>
      <w:sz w:val="44"/>
      <w:szCs w:val="20"/>
    </w:rPr>
  </w:style>
  <w:style w:type="paragraph" w:styleId="2">
    <w:name w:val="heading 2"/>
    <w:basedOn w:val="a"/>
    <w:next w:val="a"/>
    <w:link w:val="20"/>
    <w:uiPriority w:val="9"/>
    <w:qFormat/>
    <w:pPr>
      <w:keepNext/>
      <w:keepLines/>
      <w:topLinePunct/>
      <w:snapToGrid w:val="0"/>
      <w:spacing w:before="500" w:after="310"/>
      <w:ind w:firstLineChars="0" w:firstLine="0"/>
      <w:outlineLvl w:val="1"/>
    </w:pPr>
    <w:rPr>
      <w:rFonts w:eastAsia="仿宋_GB2312"/>
      <w:sz w:val="32"/>
      <w:szCs w:val="20"/>
      <w:u w:color="999999"/>
    </w:rPr>
  </w:style>
  <w:style w:type="paragraph" w:styleId="3">
    <w:name w:val="heading 3"/>
    <w:basedOn w:val="a"/>
    <w:next w:val="a"/>
    <w:link w:val="30"/>
    <w:qFormat/>
    <w:pPr>
      <w:keepLines/>
      <w:topLinePunct/>
      <w:snapToGrid w:val="0"/>
      <w:spacing w:before="320" w:after="200"/>
      <w:outlineLvl w:val="2"/>
    </w:pPr>
    <w:rPr>
      <w:rFonts w:eastAsia="楷体_GB2312"/>
      <w:sz w:val="28"/>
      <w:szCs w:val="20"/>
    </w:rPr>
  </w:style>
  <w:style w:type="paragraph" w:styleId="4">
    <w:name w:val="heading 4"/>
    <w:basedOn w:val="a"/>
    <w:next w:val="a"/>
    <w:link w:val="40"/>
    <w:uiPriority w:val="9"/>
    <w:qFormat/>
    <w:pPr>
      <w:keepNext/>
      <w:keepLines/>
      <w:spacing w:before="280" w:after="290" w:line="376" w:lineRule="auto"/>
      <w:outlineLvl w:val="3"/>
    </w:pPr>
    <w:rPr>
      <w:rFonts w:ascii="Arial" w:eastAsia="黑体" w:hAnsi="Arial"/>
      <w:b/>
      <w:bCs/>
      <w:sz w:val="28"/>
      <w:szCs w:val="28"/>
    </w:rPr>
  </w:style>
  <w:style w:type="paragraph" w:styleId="5">
    <w:name w:val="heading 5"/>
    <w:basedOn w:val="a"/>
    <w:next w:val="a"/>
    <w:link w:val="50"/>
    <w:unhideWhenUsed/>
    <w:qFormat/>
    <w:pPr>
      <w:keepNext/>
      <w:keepLines/>
      <w:spacing w:before="280" w:after="290" w:line="376" w:lineRule="auto"/>
      <w:outlineLvl w:val="4"/>
    </w:pPr>
    <w:rPr>
      <w:b/>
      <w:bCs/>
      <w:sz w:val="28"/>
      <w:szCs w:val="2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TOC7">
    <w:name w:val="toc 7"/>
    <w:basedOn w:val="a"/>
    <w:next w:val="a"/>
    <w:uiPriority w:val="39"/>
    <w:qFormat/>
    <w:pPr>
      <w:spacing w:line="240" w:lineRule="auto"/>
      <w:ind w:firstLineChars="0" w:firstLine="0"/>
      <w:jc w:val="center"/>
    </w:pPr>
    <w:rPr>
      <w:sz w:val="18"/>
      <w:szCs w:val="18"/>
    </w:rPr>
  </w:style>
  <w:style w:type="paragraph" w:styleId="a3">
    <w:name w:val="Normal Indent"/>
    <w:basedOn w:val="a"/>
    <w:uiPriority w:val="99"/>
    <w:qFormat/>
    <w:pPr>
      <w:ind w:firstLine="420"/>
    </w:pPr>
    <w:rPr>
      <w:szCs w:val="21"/>
    </w:rPr>
  </w:style>
  <w:style w:type="paragraph" w:styleId="a4">
    <w:name w:val="caption"/>
    <w:basedOn w:val="a"/>
    <w:next w:val="a"/>
    <w:link w:val="a5"/>
    <w:uiPriority w:val="35"/>
    <w:qFormat/>
    <w:pPr>
      <w:spacing w:beforeLines="50" w:before="50"/>
      <w:ind w:firstLineChars="0" w:firstLine="0"/>
      <w:jc w:val="center"/>
    </w:pPr>
    <w:rPr>
      <w:rFonts w:eastAsia="黑体" w:cs="Arial"/>
      <w:color w:val="000000" w:themeColor="text1"/>
      <w:szCs w:val="21"/>
    </w:rPr>
  </w:style>
  <w:style w:type="paragraph" w:styleId="a6">
    <w:name w:val="Document Map"/>
    <w:basedOn w:val="a"/>
    <w:link w:val="a7"/>
    <w:uiPriority w:val="99"/>
    <w:semiHidden/>
    <w:qFormat/>
    <w:pPr>
      <w:shd w:val="clear" w:color="auto" w:fill="000080"/>
    </w:pPr>
  </w:style>
  <w:style w:type="paragraph" w:styleId="a8">
    <w:name w:val="annotation text"/>
    <w:basedOn w:val="a"/>
    <w:link w:val="a9"/>
    <w:uiPriority w:val="99"/>
    <w:qFormat/>
    <w:pPr>
      <w:jc w:val="left"/>
    </w:pPr>
  </w:style>
  <w:style w:type="paragraph" w:styleId="aa">
    <w:name w:val="Body Text"/>
    <w:basedOn w:val="a"/>
    <w:link w:val="ab"/>
    <w:uiPriority w:val="99"/>
    <w:qFormat/>
    <w:pPr>
      <w:spacing w:line="320" w:lineRule="exact"/>
      <w:jc w:val="center"/>
    </w:pPr>
    <w:rPr>
      <w:b/>
      <w:caps/>
      <w:szCs w:val="20"/>
    </w:rPr>
  </w:style>
  <w:style w:type="paragraph" w:styleId="ac">
    <w:name w:val="Body Text Indent"/>
    <w:basedOn w:val="a"/>
    <w:link w:val="ad"/>
    <w:uiPriority w:val="99"/>
    <w:qFormat/>
    <w:pPr>
      <w:tabs>
        <w:tab w:val="left" w:pos="735"/>
      </w:tabs>
      <w:ind w:left="630"/>
    </w:pPr>
    <w:rPr>
      <w:szCs w:val="20"/>
    </w:rPr>
  </w:style>
  <w:style w:type="paragraph" w:styleId="TOC5">
    <w:name w:val="toc 5"/>
    <w:basedOn w:val="a"/>
    <w:next w:val="a"/>
    <w:uiPriority w:val="39"/>
    <w:qFormat/>
    <w:pPr>
      <w:ind w:left="840"/>
      <w:jc w:val="center"/>
    </w:pPr>
    <w:rPr>
      <w:sz w:val="18"/>
      <w:szCs w:val="18"/>
    </w:rPr>
  </w:style>
  <w:style w:type="paragraph" w:styleId="TOC3">
    <w:name w:val="toc 3"/>
    <w:basedOn w:val="a"/>
    <w:next w:val="a"/>
    <w:uiPriority w:val="39"/>
    <w:qFormat/>
    <w:pPr>
      <w:tabs>
        <w:tab w:val="left" w:pos="1680"/>
        <w:tab w:val="right" w:leader="dot" w:pos="8296"/>
      </w:tabs>
      <w:ind w:left="420" w:firstLine="400"/>
      <w:jc w:val="left"/>
    </w:pPr>
    <w:rPr>
      <w:iCs/>
      <w:sz w:val="20"/>
      <w:szCs w:val="20"/>
    </w:rPr>
  </w:style>
  <w:style w:type="paragraph" w:styleId="ae">
    <w:name w:val="Plain Text"/>
    <w:basedOn w:val="a"/>
    <w:link w:val="af"/>
    <w:uiPriority w:val="99"/>
    <w:qFormat/>
    <w:rPr>
      <w:rFonts w:ascii="宋体" w:hAnsi="Courier New"/>
      <w:szCs w:val="20"/>
    </w:rPr>
  </w:style>
  <w:style w:type="paragraph" w:styleId="TOC8">
    <w:name w:val="toc 8"/>
    <w:basedOn w:val="a"/>
    <w:next w:val="a"/>
    <w:uiPriority w:val="39"/>
    <w:qFormat/>
    <w:pPr>
      <w:ind w:left="1470"/>
      <w:jc w:val="left"/>
    </w:pPr>
    <w:rPr>
      <w:sz w:val="18"/>
      <w:szCs w:val="18"/>
    </w:rPr>
  </w:style>
  <w:style w:type="paragraph" w:styleId="af0">
    <w:name w:val="Date"/>
    <w:basedOn w:val="a"/>
    <w:next w:val="a"/>
    <w:link w:val="af1"/>
    <w:uiPriority w:val="99"/>
    <w:qFormat/>
    <w:rPr>
      <w:szCs w:val="21"/>
    </w:rPr>
  </w:style>
  <w:style w:type="paragraph" w:styleId="21">
    <w:name w:val="Body Text Indent 2"/>
    <w:basedOn w:val="a"/>
    <w:link w:val="22"/>
    <w:uiPriority w:val="99"/>
    <w:qFormat/>
    <w:pPr>
      <w:ind w:left="210" w:firstLine="420"/>
    </w:pPr>
    <w:rPr>
      <w:rFonts w:ascii="宋体" w:hAnsi="宋体" w:cs="宋体"/>
      <w:szCs w:val="21"/>
    </w:rPr>
  </w:style>
  <w:style w:type="paragraph" w:styleId="af2">
    <w:name w:val="endnote text"/>
    <w:basedOn w:val="a"/>
    <w:link w:val="af3"/>
    <w:qFormat/>
    <w:rPr>
      <w:rFonts w:eastAsia="PMingLiU"/>
      <w:sz w:val="20"/>
      <w:szCs w:val="20"/>
    </w:rPr>
  </w:style>
  <w:style w:type="paragraph" w:styleId="af4">
    <w:name w:val="Balloon Text"/>
    <w:basedOn w:val="a"/>
    <w:link w:val="af5"/>
    <w:uiPriority w:val="99"/>
    <w:semiHidden/>
    <w:qFormat/>
    <w:rPr>
      <w:sz w:val="18"/>
      <w:szCs w:val="18"/>
    </w:rPr>
  </w:style>
  <w:style w:type="paragraph" w:styleId="af6">
    <w:name w:val="footer"/>
    <w:basedOn w:val="a"/>
    <w:link w:val="af7"/>
    <w:uiPriority w:val="99"/>
    <w:qFormat/>
    <w:pPr>
      <w:tabs>
        <w:tab w:val="center" w:pos="4153"/>
        <w:tab w:val="right" w:pos="8306"/>
      </w:tabs>
      <w:snapToGrid w:val="0"/>
      <w:jc w:val="left"/>
    </w:pPr>
    <w:rPr>
      <w:sz w:val="18"/>
      <w:szCs w:val="18"/>
    </w:rPr>
  </w:style>
  <w:style w:type="paragraph" w:styleId="af8">
    <w:name w:val="header"/>
    <w:basedOn w:val="a"/>
    <w:link w:val="af9"/>
    <w:uiPriority w:val="99"/>
    <w:qFormat/>
    <w:pPr>
      <w:pBdr>
        <w:bottom w:val="single" w:sz="6" w:space="1" w:color="auto"/>
      </w:pBdr>
      <w:tabs>
        <w:tab w:val="center" w:pos="4153"/>
        <w:tab w:val="right" w:pos="8306"/>
      </w:tabs>
      <w:snapToGrid w:val="0"/>
      <w:jc w:val="center"/>
    </w:pPr>
    <w:rPr>
      <w:sz w:val="18"/>
      <w:szCs w:val="18"/>
    </w:rPr>
  </w:style>
  <w:style w:type="paragraph" w:styleId="TOC1">
    <w:name w:val="toc 1"/>
    <w:basedOn w:val="a"/>
    <w:next w:val="a"/>
    <w:uiPriority w:val="39"/>
    <w:qFormat/>
    <w:pPr>
      <w:tabs>
        <w:tab w:val="left" w:pos="1276"/>
        <w:tab w:val="right" w:leader="dot" w:pos="8296"/>
      </w:tabs>
      <w:spacing w:before="120" w:after="120"/>
      <w:ind w:firstLineChars="0" w:firstLine="0"/>
      <w:jc w:val="center"/>
    </w:pPr>
    <w:rPr>
      <w:rFonts w:eastAsia="仿宋_GB2312"/>
      <w:b/>
      <w:bCs/>
      <w:caps/>
      <w:sz w:val="28"/>
      <w:szCs w:val="28"/>
    </w:rPr>
  </w:style>
  <w:style w:type="paragraph" w:styleId="TOC4">
    <w:name w:val="toc 4"/>
    <w:basedOn w:val="a"/>
    <w:next w:val="a"/>
    <w:uiPriority w:val="39"/>
    <w:qFormat/>
    <w:pPr>
      <w:ind w:left="630"/>
      <w:jc w:val="left"/>
    </w:pPr>
    <w:rPr>
      <w:sz w:val="18"/>
      <w:szCs w:val="18"/>
    </w:rPr>
  </w:style>
  <w:style w:type="paragraph" w:styleId="afa">
    <w:name w:val="footnote text"/>
    <w:aliases w:val="Char Char,ftx,Fußnote,fn,Schriftart: 9 pt,Schriftart: 10 pt,Schriftart: 8 pt,WB-Fußnotentext,-E Fußnotentext,Fußnotentext Ursprung,footnote text,Footnote Char,Fußnotentext Char,Fußnote Char,-E Fußnotentext Char Char, Char Char"/>
    <w:basedOn w:val="a"/>
    <w:link w:val="afb"/>
    <w:uiPriority w:val="99"/>
    <w:qFormat/>
    <w:pPr>
      <w:keepLines/>
      <w:snapToGrid w:val="0"/>
      <w:spacing w:line="240" w:lineRule="auto"/>
      <w:ind w:firstLineChars="0" w:firstLine="0"/>
      <w:jc w:val="left"/>
    </w:pPr>
    <w:rPr>
      <w:sz w:val="18"/>
      <w:szCs w:val="18"/>
    </w:rPr>
  </w:style>
  <w:style w:type="paragraph" w:styleId="TOC6">
    <w:name w:val="toc 6"/>
    <w:basedOn w:val="a"/>
    <w:next w:val="a"/>
    <w:uiPriority w:val="39"/>
    <w:qFormat/>
    <w:pPr>
      <w:ind w:left="1050"/>
      <w:jc w:val="left"/>
    </w:pPr>
    <w:rPr>
      <w:sz w:val="18"/>
      <w:szCs w:val="18"/>
    </w:rPr>
  </w:style>
  <w:style w:type="paragraph" w:styleId="31">
    <w:name w:val="Body Text Indent 3"/>
    <w:basedOn w:val="a"/>
    <w:link w:val="32"/>
    <w:uiPriority w:val="99"/>
    <w:qFormat/>
    <w:pPr>
      <w:ind w:left="105" w:firstLine="420"/>
    </w:pPr>
    <w:rPr>
      <w:rFonts w:ascii="宋体" w:hAnsi="宋体"/>
      <w:szCs w:val="20"/>
    </w:rPr>
  </w:style>
  <w:style w:type="paragraph" w:styleId="afc">
    <w:name w:val="table of figures"/>
    <w:basedOn w:val="a"/>
    <w:next w:val="a"/>
    <w:uiPriority w:val="99"/>
    <w:qFormat/>
    <w:pPr>
      <w:ind w:left="420" w:hanging="420"/>
      <w:jc w:val="left"/>
    </w:pPr>
    <w:rPr>
      <w:smallCaps/>
      <w:sz w:val="20"/>
      <w:szCs w:val="20"/>
    </w:rPr>
  </w:style>
  <w:style w:type="paragraph" w:styleId="TOC2">
    <w:name w:val="toc 2"/>
    <w:basedOn w:val="a"/>
    <w:next w:val="a"/>
    <w:uiPriority w:val="39"/>
    <w:qFormat/>
    <w:pPr>
      <w:tabs>
        <w:tab w:val="left" w:pos="1470"/>
        <w:tab w:val="right" w:leader="dot" w:pos="8296"/>
      </w:tabs>
      <w:ind w:left="210" w:firstLine="400"/>
      <w:jc w:val="left"/>
    </w:pPr>
    <w:rPr>
      <w:rFonts w:ascii="黑体" w:eastAsia="黑体" w:hAnsi="黑体"/>
      <w:smallCaps/>
      <w:sz w:val="20"/>
      <w:szCs w:val="20"/>
    </w:rPr>
  </w:style>
  <w:style w:type="paragraph" w:styleId="TOC9">
    <w:name w:val="toc 9"/>
    <w:basedOn w:val="a"/>
    <w:next w:val="a"/>
    <w:uiPriority w:val="39"/>
    <w:qFormat/>
    <w:pPr>
      <w:ind w:left="1680"/>
      <w:jc w:val="left"/>
    </w:pPr>
    <w:rPr>
      <w:sz w:val="18"/>
      <w:szCs w:val="18"/>
    </w:rPr>
  </w:style>
  <w:style w:type="paragraph" w:styleId="HTML">
    <w:name w:val="HTML Preformatted"/>
    <w:basedOn w:val="a"/>
    <w:link w:val="HTML0"/>
    <w:uiPriority w:val="99"/>
    <w:semiHidden/>
    <w:unhideWhenUsed/>
    <w:qFormat/>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宋体" w:hAnsi="宋体" w:cs="宋体"/>
      <w:kern w:val="0"/>
      <w:sz w:val="24"/>
    </w:rPr>
  </w:style>
  <w:style w:type="paragraph" w:styleId="afd">
    <w:name w:val="Normal (Web)"/>
    <w:basedOn w:val="a"/>
    <w:qFormat/>
    <w:pPr>
      <w:widowControl/>
      <w:spacing w:before="100" w:beforeAutospacing="1" w:after="100" w:afterAutospacing="1"/>
      <w:jc w:val="left"/>
    </w:pPr>
    <w:rPr>
      <w:rFonts w:ascii="PMingLiU" w:eastAsia="PMingLiU" w:hAnsi="PMingLiU" w:cs="PMingLiU"/>
      <w:kern w:val="0"/>
      <w:sz w:val="24"/>
      <w:lang w:eastAsia="zh-TW"/>
    </w:rPr>
  </w:style>
  <w:style w:type="paragraph" w:styleId="afe">
    <w:name w:val="Title"/>
    <w:basedOn w:val="a"/>
    <w:link w:val="aff"/>
    <w:uiPriority w:val="99"/>
    <w:qFormat/>
    <w:pPr>
      <w:spacing w:line="320" w:lineRule="exact"/>
      <w:jc w:val="center"/>
      <w:outlineLvl w:val="0"/>
    </w:pPr>
    <w:rPr>
      <w:rFonts w:ascii="隶书" w:eastAsia="隶书"/>
      <w:color w:val="000000"/>
      <w:kern w:val="0"/>
      <w:sz w:val="36"/>
      <w:szCs w:val="20"/>
    </w:rPr>
  </w:style>
  <w:style w:type="paragraph" w:styleId="aff0">
    <w:name w:val="annotation subject"/>
    <w:basedOn w:val="a8"/>
    <w:next w:val="a8"/>
    <w:link w:val="aff1"/>
    <w:uiPriority w:val="99"/>
    <w:qFormat/>
    <w:rPr>
      <w:b/>
      <w:bCs/>
    </w:rPr>
  </w:style>
  <w:style w:type="table" w:styleId="aff2">
    <w:name w:val="Table Grid"/>
    <w:basedOn w:val="a1"/>
    <w:uiPriority w:val="3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aff3">
    <w:name w:val="Table Theme"/>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11">
    <w:name w:val="Table Classic 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12">
    <w:name w:val="Table Simple 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33">
    <w:name w:val="Table List 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8">
    <w:name w:val="Table Grid 8"/>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3">
    <w:name w:val="Light Shading Accent 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4">
    <w:name w:val="Light Shading Accent 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5">
    <w:name w:val="Light Shading Accent 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styleId="-6">
    <w:name w:val="Light List Accent 6"/>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50">
    <w:name w:val="Light Grid Accent 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styleId="1-6">
    <w:name w:val="Medium Shading 1 Accent 6"/>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3-1">
    <w:name w:val="Medium Grid 3 Accent 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styleId="3-5">
    <w:name w:val="Medium Grid 3 Accent 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styleId="-51">
    <w:name w:val="Colorful Shading Accent 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character" w:styleId="aff4">
    <w:name w:val="Strong"/>
    <w:qFormat/>
    <w:rPr>
      <w:b/>
      <w:bCs/>
    </w:rPr>
  </w:style>
  <w:style w:type="character" w:styleId="aff5">
    <w:name w:val="endnote reference"/>
    <w:basedOn w:val="a0"/>
    <w:qFormat/>
    <w:rPr>
      <w:rFonts w:cs="Times New Roman"/>
      <w:vertAlign w:val="superscript"/>
    </w:rPr>
  </w:style>
  <w:style w:type="character" w:styleId="aff6">
    <w:name w:val="page number"/>
    <w:basedOn w:val="a0"/>
    <w:uiPriority w:val="99"/>
    <w:qFormat/>
    <w:rPr>
      <w:rFonts w:cs="Times New Roman"/>
    </w:rPr>
  </w:style>
  <w:style w:type="character" w:styleId="aff7">
    <w:name w:val="FollowedHyperlink"/>
    <w:basedOn w:val="a0"/>
    <w:qFormat/>
    <w:rPr>
      <w:rFonts w:cs="Times New Roman"/>
      <w:color w:val="800080"/>
      <w:u w:val="single"/>
    </w:rPr>
  </w:style>
  <w:style w:type="character" w:styleId="aff8">
    <w:name w:val="Emphasis"/>
    <w:basedOn w:val="a0"/>
    <w:uiPriority w:val="20"/>
    <w:qFormat/>
    <w:rPr>
      <w:i/>
      <w:iCs/>
    </w:rPr>
  </w:style>
  <w:style w:type="character" w:styleId="aff9">
    <w:name w:val="line number"/>
    <w:basedOn w:val="a0"/>
    <w:uiPriority w:val="99"/>
    <w:semiHidden/>
    <w:unhideWhenUsed/>
    <w:qFormat/>
  </w:style>
  <w:style w:type="character" w:styleId="affa">
    <w:name w:val="Hyperlink"/>
    <w:basedOn w:val="a0"/>
    <w:uiPriority w:val="99"/>
    <w:qFormat/>
    <w:rPr>
      <w:rFonts w:cs="Times New Roman"/>
      <w:color w:val="0000FF"/>
      <w:u w:val="single"/>
    </w:rPr>
  </w:style>
  <w:style w:type="character" w:styleId="affb">
    <w:name w:val="annotation reference"/>
    <w:basedOn w:val="a0"/>
    <w:qFormat/>
    <w:rPr>
      <w:rFonts w:cs="Times New Roman"/>
      <w:sz w:val="21"/>
      <w:szCs w:val="21"/>
    </w:rPr>
  </w:style>
  <w:style w:type="character" w:styleId="affc">
    <w:name w:val="footnote reference"/>
    <w:aliases w:val="FR,Ref,de nota al pie,FZ,16 Point,Superscript 6 Point,脚注1,-E Fußnotenzeichen"/>
    <w:basedOn w:val="a0"/>
    <w:uiPriority w:val="99"/>
    <w:qFormat/>
    <w:rPr>
      <w:rFonts w:cs="Times New Roman"/>
      <w:vertAlign w:val="superscript"/>
    </w:rPr>
  </w:style>
  <w:style w:type="character" w:customStyle="1" w:styleId="10">
    <w:name w:val="标题 1 字符"/>
    <w:basedOn w:val="a0"/>
    <w:link w:val="1"/>
    <w:qFormat/>
    <w:rPr>
      <w:rFonts w:eastAsia="黑体"/>
      <w:kern w:val="44"/>
      <w:sz w:val="44"/>
      <w:shd w:val="clear" w:color="auto" w:fill="FFFFFF"/>
    </w:rPr>
  </w:style>
  <w:style w:type="character" w:customStyle="1" w:styleId="2Char">
    <w:name w:val="标题 2 Char"/>
    <w:basedOn w:val="a0"/>
    <w:uiPriority w:val="9"/>
    <w:qFormat/>
    <w:rPr>
      <w:rFonts w:asciiTheme="majorHAnsi" w:eastAsiaTheme="majorEastAsia" w:hAnsiTheme="majorHAnsi" w:cstheme="majorBidi"/>
      <w:b/>
      <w:bCs/>
      <w:kern w:val="2"/>
      <w:sz w:val="32"/>
      <w:szCs w:val="32"/>
    </w:rPr>
  </w:style>
  <w:style w:type="character" w:customStyle="1" w:styleId="30">
    <w:name w:val="标题 3 字符"/>
    <w:basedOn w:val="a0"/>
    <w:link w:val="3"/>
    <w:qFormat/>
    <w:rPr>
      <w:rFonts w:eastAsia="楷体_GB2312"/>
      <w:kern w:val="2"/>
      <w:sz w:val="28"/>
    </w:rPr>
  </w:style>
  <w:style w:type="character" w:customStyle="1" w:styleId="40">
    <w:name w:val="标题 4 字符"/>
    <w:basedOn w:val="a0"/>
    <w:link w:val="4"/>
    <w:uiPriority w:val="9"/>
    <w:qFormat/>
    <w:rPr>
      <w:rFonts w:ascii="Arial" w:eastAsia="黑体" w:hAnsi="Arial"/>
      <w:b/>
      <w:bCs/>
      <w:kern w:val="2"/>
      <w:sz w:val="28"/>
      <w:szCs w:val="28"/>
    </w:rPr>
  </w:style>
  <w:style w:type="character" w:customStyle="1" w:styleId="50">
    <w:name w:val="标题 5 字符"/>
    <w:basedOn w:val="a0"/>
    <w:link w:val="5"/>
    <w:qFormat/>
    <w:rPr>
      <w:b/>
      <w:bCs/>
      <w:kern w:val="2"/>
      <w:sz w:val="28"/>
      <w:szCs w:val="28"/>
    </w:rPr>
  </w:style>
  <w:style w:type="character" w:customStyle="1" w:styleId="20">
    <w:name w:val="标题 2 字符"/>
    <w:basedOn w:val="a0"/>
    <w:link w:val="2"/>
    <w:uiPriority w:val="9"/>
    <w:qFormat/>
    <w:locked/>
    <w:rPr>
      <w:rFonts w:eastAsia="仿宋_GB2312"/>
      <w:kern w:val="2"/>
      <w:sz w:val="32"/>
      <w:u w:color="999999"/>
    </w:rPr>
  </w:style>
  <w:style w:type="character" w:customStyle="1" w:styleId="af5">
    <w:name w:val="批注框文本 字符"/>
    <w:basedOn w:val="a0"/>
    <w:link w:val="af4"/>
    <w:uiPriority w:val="99"/>
    <w:semiHidden/>
    <w:qFormat/>
    <w:rPr>
      <w:kern w:val="2"/>
      <w:sz w:val="18"/>
      <w:szCs w:val="18"/>
    </w:rPr>
  </w:style>
  <w:style w:type="character" w:customStyle="1" w:styleId="af9">
    <w:name w:val="页眉 字符"/>
    <w:basedOn w:val="a0"/>
    <w:link w:val="af8"/>
    <w:uiPriority w:val="99"/>
    <w:qFormat/>
    <w:rPr>
      <w:kern w:val="2"/>
      <w:sz w:val="18"/>
      <w:szCs w:val="18"/>
    </w:rPr>
  </w:style>
  <w:style w:type="character" w:customStyle="1" w:styleId="af7">
    <w:name w:val="页脚 字符"/>
    <w:basedOn w:val="a0"/>
    <w:link w:val="af6"/>
    <w:uiPriority w:val="99"/>
    <w:qFormat/>
    <w:rPr>
      <w:kern w:val="2"/>
      <w:sz w:val="18"/>
      <w:szCs w:val="18"/>
    </w:rPr>
  </w:style>
  <w:style w:type="character" w:customStyle="1" w:styleId="af1">
    <w:name w:val="日期 字符"/>
    <w:basedOn w:val="a0"/>
    <w:link w:val="af0"/>
    <w:uiPriority w:val="99"/>
    <w:qFormat/>
    <w:rPr>
      <w:kern w:val="2"/>
      <w:sz w:val="21"/>
      <w:szCs w:val="21"/>
    </w:rPr>
  </w:style>
  <w:style w:type="character" w:customStyle="1" w:styleId="22">
    <w:name w:val="正文文本缩进 2 字符"/>
    <w:basedOn w:val="a0"/>
    <w:link w:val="21"/>
    <w:uiPriority w:val="99"/>
    <w:qFormat/>
    <w:rPr>
      <w:rFonts w:ascii="宋体" w:hAnsi="宋体" w:cs="宋体"/>
      <w:kern w:val="2"/>
      <w:sz w:val="21"/>
      <w:szCs w:val="21"/>
    </w:rPr>
  </w:style>
  <w:style w:type="character" w:customStyle="1" w:styleId="afb">
    <w:name w:val="脚注文本 字符"/>
    <w:aliases w:val="Char Char 字符,ftx 字符,Fußnote 字符,fn 字符,Schriftart: 9 pt 字符,Schriftart: 10 pt 字符,Schriftart: 8 pt 字符,WB-Fußnotentext 字符,-E Fußnotentext 字符,Fußnotentext Ursprung 字符,footnote text 字符,Footnote Char 字符,Fußnotentext Char 字符,Fußnote Char 字符, Char Char 字符"/>
    <w:basedOn w:val="a0"/>
    <w:link w:val="afa"/>
    <w:uiPriority w:val="99"/>
    <w:qFormat/>
    <w:rPr>
      <w:kern w:val="2"/>
      <w:sz w:val="18"/>
      <w:szCs w:val="18"/>
    </w:rPr>
  </w:style>
  <w:style w:type="paragraph" w:customStyle="1" w:styleId="affd">
    <w:name w:val="图注"/>
    <w:basedOn w:val="a"/>
    <w:next w:val="a"/>
    <w:uiPriority w:val="99"/>
    <w:qFormat/>
    <w:pPr>
      <w:topLinePunct/>
      <w:snapToGrid w:val="0"/>
      <w:spacing w:before="120" w:after="120"/>
      <w:jc w:val="center"/>
    </w:pPr>
    <w:rPr>
      <w:sz w:val="15"/>
      <w:szCs w:val="20"/>
    </w:rPr>
  </w:style>
  <w:style w:type="character" w:customStyle="1" w:styleId="a7">
    <w:name w:val="文档结构图 字符"/>
    <w:basedOn w:val="a0"/>
    <w:link w:val="a6"/>
    <w:uiPriority w:val="99"/>
    <w:semiHidden/>
    <w:qFormat/>
    <w:rPr>
      <w:kern w:val="2"/>
      <w:sz w:val="21"/>
      <w:szCs w:val="24"/>
      <w:shd w:val="clear" w:color="auto" w:fill="000080"/>
    </w:rPr>
  </w:style>
  <w:style w:type="character" w:customStyle="1" w:styleId="af">
    <w:name w:val="纯文本 字符"/>
    <w:basedOn w:val="a0"/>
    <w:link w:val="ae"/>
    <w:uiPriority w:val="99"/>
    <w:qFormat/>
    <w:rPr>
      <w:rFonts w:ascii="宋体" w:hAnsi="Courier New"/>
      <w:kern w:val="2"/>
      <w:sz w:val="21"/>
    </w:rPr>
  </w:style>
  <w:style w:type="character" w:customStyle="1" w:styleId="ad">
    <w:name w:val="正文文本缩进 字符"/>
    <w:basedOn w:val="a0"/>
    <w:link w:val="ac"/>
    <w:uiPriority w:val="99"/>
    <w:qFormat/>
    <w:rPr>
      <w:kern w:val="2"/>
      <w:sz w:val="21"/>
    </w:rPr>
  </w:style>
  <w:style w:type="paragraph" w:customStyle="1" w:styleId="Web">
    <w:name w:val="普通 (Web)"/>
    <w:basedOn w:val="a"/>
    <w:uiPriority w:val="99"/>
    <w:qFormat/>
    <w:pPr>
      <w:widowControl/>
      <w:spacing w:before="100" w:beforeAutospacing="1" w:after="100" w:afterAutospacing="1"/>
      <w:jc w:val="left"/>
    </w:pPr>
    <w:rPr>
      <w:rFonts w:ascii="Arial Unicode MS" w:eastAsia="Arial Unicode MS" w:hAnsi="Arial Unicode MS"/>
      <w:color w:val="000000"/>
      <w:kern w:val="0"/>
      <w:sz w:val="24"/>
    </w:rPr>
  </w:style>
  <w:style w:type="character" w:customStyle="1" w:styleId="32">
    <w:name w:val="正文文本缩进 3 字符"/>
    <w:basedOn w:val="a0"/>
    <w:link w:val="31"/>
    <w:uiPriority w:val="99"/>
    <w:qFormat/>
    <w:rPr>
      <w:rFonts w:ascii="宋体" w:hAnsi="宋体"/>
      <w:kern w:val="2"/>
      <w:sz w:val="21"/>
    </w:rPr>
  </w:style>
  <w:style w:type="character" w:customStyle="1" w:styleId="ab">
    <w:name w:val="正文文本 字符"/>
    <w:basedOn w:val="a0"/>
    <w:link w:val="aa"/>
    <w:uiPriority w:val="99"/>
    <w:qFormat/>
    <w:rPr>
      <w:b/>
      <w:caps/>
      <w:kern w:val="2"/>
      <w:sz w:val="21"/>
    </w:rPr>
  </w:style>
  <w:style w:type="character" w:customStyle="1" w:styleId="a9">
    <w:name w:val="批注文字 字符"/>
    <w:basedOn w:val="a0"/>
    <w:link w:val="a8"/>
    <w:uiPriority w:val="99"/>
    <w:qFormat/>
    <w:rPr>
      <w:kern w:val="2"/>
      <w:sz w:val="21"/>
      <w:szCs w:val="24"/>
    </w:rPr>
  </w:style>
  <w:style w:type="character" w:customStyle="1" w:styleId="aff1">
    <w:name w:val="批注主题 字符"/>
    <w:basedOn w:val="a9"/>
    <w:link w:val="aff0"/>
    <w:uiPriority w:val="99"/>
    <w:qFormat/>
    <w:rPr>
      <w:b/>
      <w:bCs/>
      <w:kern w:val="2"/>
      <w:sz w:val="21"/>
      <w:szCs w:val="24"/>
    </w:rPr>
  </w:style>
  <w:style w:type="paragraph" w:customStyle="1" w:styleId="13">
    <w:name w:val="列出段落1"/>
    <w:basedOn w:val="a"/>
    <w:uiPriority w:val="99"/>
    <w:qFormat/>
    <w:pPr>
      <w:ind w:firstLine="420"/>
    </w:pPr>
  </w:style>
  <w:style w:type="paragraph" w:customStyle="1" w:styleId="z-1">
    <w:name w:val="z-窗体顶端1"/>
    <w:basedOn w:val="a"/>
    <w:next w:val="a"/>
    <w:link w:val="z-Char"/>
    <w:qFormat/>
    <w:pPr>
      <w:widowControl/>
      <w:pBdr>
        <w:bottom w:val="single" w:sz="6" w:space="1" w:color="auto"/>
      </w:pBdr>
      <w:jc w:val="center"/>
    </w:pPr>
    <w:rPr>
      <w:rFonts w:ascii="Arial" w:hAnsi="Arial" w:cs="Arial"/>
      <w:vanish/>
      <w:kern w:val="0"/>
      <w:sz w:val="16"/>
      <w:szCs w:val="16"/>
    </w:rPr>
  </w:style>
  <w:style w:type="character" w:customStyle="1" w:styleId="z-Char">
    <w:name w:val="z-窗体顶端 Char"/>
    <w:basedOn w:val="a0"/>
    <w:link w:val="z-1"/>
    <w:qFormat/>
    <w:rPr>
      <w:rFonts w:ascii="Arial" w:hAnsi="Arial" w:cs="Arial"/>
      <w:vanish/>
      <w:sz w:val="16"/>
      <w:szCs w:val="16"/>
    </w:rPr>
  </w:style>
  <w:style w:type="character" w:customStyle="1" w:styleId="CharChar14">
    <w:name w:val="Char Char14"/>
    <w:basedOn w:val="a0"/>
    <w:semiHidden/>
    <w:qFormat/>
    <w:rPr>
      <w:rFonts w:ascii="Cambria" w:eastAsia="宋体" w:hAnsi="Cambria" w:cs="Times New Roman"/>
      <w:b/>
      <w:bCs/>
      <w:i/>
      <w:iCs/>
      <w:kern w:val="2"/>
      <w:sz w:val="28"/>
      <w:szCs w:val="28"/>
    </w:rPr>
  </w:style>
  <w:style w:type="paragraph" w:customStyle="1" w:styleId="14">
    <w:name w:val="批注框文本1"/>
    <w:basedOn w:val="a"/>
    <w:uiPriority w:val="99"/>
    <w:semiHidden/>
    <w:qFormat/>
    <w:rPr>
      <w:rFonts w:eastAsia="PMingLiU"/>
      <w:sz w:val="18"/>
      <w:szCs w:val="18"/>
    </w:rPr>
  </w:style>
  <w:style w:type="character" w:customStyle="1" w:styleId="af3">
    <w:name w:val="尾注文本 字符"/>
    <w:basedOn w:val="a0"/>
    <w:link w:val="af2"/>
    <w:qFormat/>
    <w:rPr>
      <w:rFonts w:eastAsia="PMingLiU"/>
      <w:kern w:val="2"/>
    </w:rPr>
  </w:style>
  <w:style w:type="table" w:customStyle="1" w:styleId="210">
    <w:name w:val="中等深浅列表 2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paragraph" w:customStyle="1" w:styleId="23">
    <w:name w:val="列出段落2"/>
    <w:basedOn w:val="a"/>
    <w:uiPriority w:val="99"/>
    <w:qFormat/>
    <w:pPr>
      <w:ind w:firstLine="420"/>
    </w:pPr>
  </w:style>
  <w:style w:type="paragraph" w:customStyle="1" w:styleId="211">
    <w:name w:val="列出段落21"/>
    <w:basedOn w:val="a"/>
    <w:uiPriority w:val="99"/>
    <w:qFormat/>
    <w:pPr>
      <w:ind w:firstLine="420"/>
    </w:pPr>
  </w:style>
  <w:style w:type="paragraph" w:customStyle="1" w:styleId="34">
    <w:name w:val="列出段落3"/>
    <w:basedOn w:val="a"/>
    <w:uiPriority w:val="99"/>
    <w:qFormat/>
    <w:pPr>
      <w:ind w:firstLine="420"/>
    </w:pPr>
  </w:style>
  <w:style w:type="table" w:customStyle="1" w:styleId="1-51">
    <w:name w:val="中等深浅底纹 1 - 强调文字颜色 5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0">
    <w:name w:val="浅色底纹 - 强调文字颜色 5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
    <w:name w:val="浅色列表 - 强调文字颜色 5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
    <w:name w:val="中等深浅列表 2 - 强调文字颜色 5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
    <w:name w:val="中等深浅网格 3 - 强调文字颜色 5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
    <w:name w:val="彩色网格 - 强调文字颜色 5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0">
    <w:name w:val="中等深浅网格 2 - 强调文字颜色 5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
    <w:name w:val="中等深浅底纹 2 - 强调文字颜色 5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paragraph" w:customStyle="1" w:styleId="15">
    <w:name w:val="註解方塊文字1"/>
    <w:basedOn w:val="a"/>
    <w:uiPriority w:val="99"/>
    <w:semiHidden/>
    <w:qFormat/>
    <w:rPr>
      <w:rFonts w:ascii="Tahoma" w:hAnsi="Tahoma" w:cs="Arial Unicode MS"/>
      <w:sz w:val="16"/>
      <w:szCs w:val="16"/>
    </w:rPr>
  </w:style>
  <w:style w:type="paragraph" w:customStyle="1" w:styleId="16">
    <w:name w:val="修订1"/>
    <w:hidden/>
    <w:uiPriority w:val="99"/>
    <w:semiHidden/>
    <w:qFormat/>
    <w:rPr>
      <w:kern w:val="2"/>
      <w:sz w:val="21"/>
    </w:rPr>
  </w:style>
  <w:style w:type="paragraph" w:styleId="affe">
    <w:name w:val="List Paragraph"/>
    <w:basedOn w:val="a"/>
    <w:link w:val="afff"/>
    <w:uiPriority w:val="34"/>
    <w:qFormat/>
    <w:pPr>
      <w:ind w:firstLine="420"/>
    </w:pPr>
  </w:style>
  <w:style w:type="paragraph" w:customStyle="1" w:styleId="24">
    <w:name w:val="修订2"/>
    <w:hidden/>
    <w:uiPriority w:val="99"/>
    <w:semiHidden/>
    <w:qFormat/>
    <w:rPr>
      <w:kern w:val="2"/>
      <w:sz w:val="21"/>
      <w:szCs w:val="24"/>
    </w:rPr>
  </w:style>
  <w:style w:type="paragraph" w:customStyle="1" w:styleId="41">
    <w:name w:val="列出段落4"/>
    <w:basedOn w:val="a"/>
    <w:uiPriority w:val="99"/>
    <w:qFormat/>
    <w:pPr>
      <w:ind w:firstLine="420"/>
    </w:pPr>
  </w:style>
  <w:style w:type="table" w:customStyle="1" w:styleId="1-52">
    <w:name w:val="中等深浅底纹 1 - 强调文字颜色 5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
    <w:name w:val="浅色底纹 - 强调文字颜色 5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0">
    <w:name w:val="浅色列表 - 强调文字颜色 5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
    <w:name w:val="中等深浅列表 2 - 强调文字颜色 5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
    <w:name w:val="中等深浅网格 3 - 强调文字颜色 5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
    <w:name w:val="彩色网格 - 强调文字颜色 5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0">
    <w:name w:val="中等深浅网格 2 - 强调文字颜色 5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
    <w:name w:val="中等深浅底纹 2 - 强调文字颜色 5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paragraph" w:customStyle="1" w:styleId="212">
    <w:name w:val="修订21"/>
    <w:hidden/>
    <w:uiPriority w:val="99"/>
    <w:semiHidden/>
    <w:qFormat/>
    <w:rPr>
      <w:kern w:val="2"/>
      <w:sz w:val="21"/>
    </w:rPr>
  </w:style>
  <w:style w:type="table" w:customStyle="1" w:styleId="-11">
    <w:name w:val="浅色底纹 - 强调文字颜色 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0">
    <w:name w:val="浅色列表 - 强调文字颜色 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paragraph" w:customStyle="1" w:styleId="Default">
    <w:name w:val="Default"/>
    <w:uiPriority w:val="99"/>
    <w:qFormat/>
    <w:pPr>
      <w:widowControl w:val="0"/>
      <w:autoSpaceDE w:val="0"/>
      <w:autoSpaceDN w:val="0"/>
      <w:adjustRightInd w:val="0"/>
    </w:pPr>
    <w:rPr>
      <w:rFonts w:ascii="宋体" w:hAnsi="Calibri" w:cs="宋体"/>
      <w:color w:val="000000"/>
      <w:sz w:val="24"/>
      <w:szCs w:val="24"/>
    </w:rPr>
  </w:style>
  <w:style w:type="table" w:customStyle="1" w:styleId="17">
    <w:name w:val="浅色底纹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customStyle="1" w:styleId="TOC10">
    <w:name w:val="TOC 标题1"/>
    <w:basedOn w:val="1"/>
    <w:next w:val="a"/>
    <w:uiPriority w:val="39"/>
    <w:unhideWhenUsed/>
    <w:qFormat/>
    <w:pPr>
      <w:widowControl/>
      <w:shd w:val="clear" w:color="auto" w:fill="auto"/>
      <w:topLinePunct w:val="0"/>
      <w:snapToGrid/>
      <w:spacing w:before="480" w:after="0" w:line="276" w:lineRule="auto"/>
      <w:jc w:val="left"/>
      <w:outlineLvl w:val="9"/>
    </w:pPr>
    <w:rPr>
      <w:rFonts w:asciiTheme="majorHAnsi" w:eastAsiaTheme="majorEastAsia" w:hAnsiTheme="majorHAnsi" w:cstheme="majorBidi"/>
      <w:b/>
      <w:bCs/>
      <w:color w:val="2E74B5" w:themeColor="accent1" w:themeShade="BF"/>
      <w:kern w:val="0"/>
      <w:sz w:val="28"/>
      <w:szCs w:val="28"/>
    </w:rPr>
  </w:style>
  <w:style w:type="paragraph" w:customStyle="1" w:styleId="afff0">
    <w:name w:val="规划正文"/>
    <w:basedOn w:val="a"/>
    <w:uiPriority w:val="99"/>
    <w:qFormat/>
    <w:pPr>
      <w:ind w:firstLine="416"/>
    </w:pPr>
    <w:rPr>
      <w:rFonts w:ascii="仿宋_GB2312" w:eastAsia="仿宋_GB2312" w:hAnsi="仿宋_GB2312"/>
      <w:sz w:val="32"/>
      <w:szCs w:val="20"/>
    </w:rPr>
  </w:style>
  <w:style w:type="character" w:customStyle="1" w:styleId="aff">
    <w:name w:val="标题 字符"/>
    <w:basedOn w:val="a0"/>
    <w:link w:val="afe"/>
    <w:uiPriority w:val="99"/>
    <w:qFormat/>
    <w:rPr>
      <w:rFonts w:ascii="隶书" w:eastAsia="隶书"/>
      <w:color w:val="000000"/>
      <w:sz w:val="36"/>
    </w:rPr>
  </w:style>
  <w:style w:type="character" w:customStyle="1" w:styleId="Char1">
    <w:name w:val="标题 Char1"/>
    <w:basedOn w:val="a0"/>
    <w:uiPriority w:val="10"/>
    <w:qFormat/>
    <w:rPr>
      <w:rFonts w:asciiTheme="majorHAnsi" w:hAnsiTheme="majorHAnsi" w:cstheme="majorBidi"/>
      <w:b/>
      <w:bCs/>
      <w:kern w:val="2"/>
      <w:sz w:val="32"/>
      <w:szCs w:val="32"/>
    </w:rPr>
  </w:style>
  <w:style w:type="character" w:customStyle="1" w:styleId="HTML0">
    <w:name w:val="HTML 预设格式 字符"/>
    <w:basedOn w:val="a0"/>
    <w:link w:val="HTML"/>
    <w:uiPriority w:val="99"/>
    <w:semiHidden/>
    <w:qFormat/>
    <w:rPr>
      <w:rFonts w:ascii="宋体" w:hAnsi="宋体" w:cs="宋体"/>
      <w:sz w:val="24"/>
      <w:szCs w:val="24"/>
    </w:rPr>
  </w:style>
  <w:style w:type="character" w:customStyle="1" w:styleId="afff">
    <w:name w:val="列表段落 字符"/>
    <w:basedOn w:val="a0"/>
    <w:link w:val="affe"/>
    <w:uiPriority w:val="34"/>
    <w:qFormat/>
    <w:rPr>
      <w:kern w:val="2"/>
      <w:sz w:val="21"/>
      <w:szCs w:val="24"/>
    </w:rPr>
  </w:style>
  <w:style w:type="character" w:customStyle="1" w:styleId="18">
    <w:name w:val="未处理的提及1"/>
    <w:basedOn w:val="a0"/>
    <w:uiPriority w:val="99"/>
    <w:semiHidden/>
    <w:unhideWhenUsed/>
    <w:qFormat/>
    <w:rPr>
      <w:color w:val="605E5C"/>
      <w:shd w:val="clear" w:color="auto" w:fill="E1DFDD"/>
    </w:rPr>
  </w:style>
  <w:style w:type="character" w:customStyle="1" w:styleId="19">
    <w:name w:val="不明显强调1"/>
    <w:basedOn w:val="a0"/>
    <w:uiPriority w:val="19"/>
    <w:qFormat/>
    <w:rPr>
      <w:i/>
      <w:iCs/>
      <w:color w:val="7F7F7F" w:themeColor="text1" w:themeTint="80"/>
    </w:rPr>
  </w:style>
  <w:style w:type="table" w:customStyle="1" w:styleId="1a">
    <w:name w:val="网格型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fff1">
    <w:name w:val="Placeholder Text"/>
    <w:basedOn w:val="a0"/>
    <w:uiPriority w:val="99"/>
    <w:semiHidden/>
    <w:qFormat/>
    <w:rPr>
      <w:color w:val="808080"/>
    </w:rPr>
  </w:style>
  <w:style w:type="table" w:customStyle="1" w:styleId="110">
    <w:name w:val="浅色底纹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customStyle="1" w:styleId="afff2">
    <w:name w:val="图"/>
    <w:next w:val="a"/>
    <w:uiPriority w:val="99"/>
    <w:qFormat/>
    <w:pPr>
      <w:keepNext/>
      <w:spacing w:beforeLines="50"/>
      <w:jc w:val="center"/>
    </w:pPr>
    <w:rPr>
      <w:rFonts w:ascii="仿宋_GB2312" w:eastAsia="仿宋" w:hAnsi="宋体"/>
      <w:kern w:val="2"/>
      <w:sz w:val="24"/>
    </w:rPr>
  </w:style>
  <w:style w:type="table" w:customStyle="1" w:styleId="4-11">
    <w:name w:val="网格表 4 - 着色 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
    <w:name w:val="网格表 5 深色 - 着色 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
    <w:name w:val="网格表 5 深色 - 着色 5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
    <w:name w:val="网格表 4 - 着色 1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
    <w:name w:val="网格表 5 深色 - 着色 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
    <w:name w:val="网格表 5 深色 - 着色 5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a5">
    <w:name w:val="题注 字符"/>
    <w:link w:val="a4"/>
    <w:uiPriority w:val="35"/>
    <w:qFormat/>
    <w:locked/>
    <w:rPr>
      <w:rFonts w:eastAsia="黑体" w:cs="Arial"/>
      <w:color w:val="000000" w:themeColor="text1"/>
      <w:kern w:val="2"/>
      <w:sz w:val="21"/>
      <w:szCs w:val="21"/>
    </w:rPr>
  </w:style>
  <w:style w:type="table" w:customStyle="1" w:styleId="25">
    <w:name w:val="网格型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
    <w:name w:val="中等深浅列表 2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
    <w:name w:val="中等深浅底纹 1 - 强调文字颜色 5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
    <w:name w:val="浅色底纹 - 强调文字颜色 5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1">
    <w:name w:val="浅色列表 - 强调文字颜色 5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
    <w:name w:val="中等深浅列表 2 - 强调文字颜色 5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
    <w:name w:val="中等深浅网格 3 - 强调文字颜色 5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
    <w:name w:val="彩色网格 - 强调文字颜色 5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
    <w:name w:val="中等深浅网格 2 - 强调文字颜色 5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
    <w:name w:val="中等深浅底纹 2 - 强调文字颜色 5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
    <w:name w:val="中等深浅底纹 1 - 强调文字颜色 5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
    <w:name w:val="浅色底纹 - 强调文字颜色 5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1">
    <w:name w:val="浅色列表 - 强调文字颜色 5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
    <w:name w:val="中等深浅列表 2 - 强调文字颜色 5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
    <w:name w:val="中等深浅网格 3 - 强调文字颜色 5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
    <w:name w:val="彩色网格 - 强调文字颜色 5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
    <w:name w:val="中等深浅网格 2 - 强调文字颜色 5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
    <w:name w:val="中等深浅底纹 2 - 强调文字颜色 5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1">
    <w:name w:val="简明型 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
    <w:name w:val="浅色底纹 - 着色 3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
    <w:name w:val="网格型 8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
    <w:name w:val="浅色底纹 - 强调文字颜色 1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0">
    <w:name w:val="浅色列表 - 强调文字颜色 1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0">
    <w:name w:val="中等深浅网格 3 - 着色 5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
    <w:name w:val="中等深浅网格 3 - 着色 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3">
    <w:name w:val="浅色网格 - 着色 5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4">
    <w:name w:val="彩色底纹 - 着色 5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0">
    <w:name w:val="浅色底纹1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0">
    <w:name w:val="列表型 3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b">
    <w:name w:val="表格主题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
    <w:name w:val="古典型 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3">
    <w:name w:val="网格型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
    <w:name w:val="浅色底纹 - 着色 4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5">
    <w:name w:val="浅色底纹 - 着色 5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0">
    <w:name w:val="浅色底纹1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
    <w:name w:val="中等深浅底纹 1 - 着色 6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
    <w:name w:val="浅色列表 - 着色 6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
    <w:name w:val="网格表 4 - 着色 11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
    <w:name w:val="网格表 5 深色 - 着色 1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
    <w:name w:val="网格表 5 深色 - 着色 5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
    <w:name w:val="网格表 4 - 着色 11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
    <w:name w:val="网格表 5 深色 - 着色 1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
    <w:name w:val="网格表 5 深色 - 着色 5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5">
    <w:name w:val="网格型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0">
    <w:name w:val="中等深浅列表 21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
    <w:name w:val="中等深浅底纹 1 - 强调文字颜色 51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0">
    <w:name w:val="浅色底纹 - 强调文字颜色 51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1">
    <w:name w:val="浅色列表 - 强调文字颜色 51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
    <w:name w:val="中等深浅列表 2 - 强调文字颜色 51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
    <w:name w:val="中等深浅网格 3 - 强调文字颜色 51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
    <w:name w:val="彩色网格 - 强调文字颜色 51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0">
    <w:name w:val="中等深浅网格 2 - 强调文字颜色 51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
    <w:name w:val="中等深浅底纹 2 - 强调文字颜色 51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
    <w:name w:val="中等深浅底纹 1 - 强调文字颜色 52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
    <w:name w:val="浅色底纹 - 强调文字颜色 52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0">
    <w:name w:val="浅色列表 - 强调文字颜色 52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
    <w:name w:val="中等深浅列表 2 - 强调文字颜色 52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
    <w:name w:val="中等深浅网格 3 - 强调文字颜色 52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
    <w:name w:val="彩色网格 - 强调文字颜色 52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0">
    <w:name w:val="中等深浅网格 2 - 强调文字颜色 52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
    <w:name w:val="中等深浅底纹 2 - 强调文字颜色 52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1">
    <w:name w:val="简明型 1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
    <w:name w:val="浅色底纹 - 着色 3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
    <w:name w:val="网格型 8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
    <w:name w:val="浅色底纹 - 强调文字颜色 11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0">
    <w:name w:val="浅色列表 - 强调文字颜色 11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0">
    <w:name w:val="中等深浅网格 3 - 着色 5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
    <w:name w:val="中等深浅网格 3 - 着色 1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3">
    <w:name w:val="浅色网格 - 着色 5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4">
    <w:name w:val="彩色底纹 - 着色 5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0">
    <w:name w:val="浅色底纹1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0">
    <w:name w:val="列表型 3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6">
    <w:name w:val="表格主题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
    <w:name w:val="古典型 1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3">
    <w:name w:val="网格型1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
    <w:name w:val="浅色底纹 - 着色 4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5">
    <w:name w:val="浅色底纹 - 着色 5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0">
    <w:name w:val="浅色底纹11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
    <w:name w:val="中等深浅底纹 1 - 着色 6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
    <w:name w:val="浅色列表 - 着色 6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
    <w:name w:val="网格表 4 - 着色 11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
    <w:name w:val="网格表 5 深色 - 着色 1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
    <w:name w:val="网格表 5 深色 - 着色 5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
    <w:name w:val="网格表 4 - 着色 111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
    <w:name w:val="网格表 5 深色 - 着色 11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
    <w:name w:val="网格表 5 深色 - 着色 51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
    <w:name w:val="网格型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
    <w:name w:val="中等深浅列表 21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
    <w:name w:val="中等深浅底纹 1 - 强调文字颜色 51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0">
    <w:name w:val="浅色底纹 - 强调文字颜色 51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1">
    <w:name w:val="浅色列表 - 强调文字颜色 51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
    <w:name w:val="中等深浅列表 2 - 强调文字颜色 51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
    <w:name w:val="中等深浅网格 3 - 强调文字颜色 51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
    <w:name w:val="彩色网格 - 强调文字颜色 51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0">
    <w:name w:val="中等深浅网格 2 - 强调文字颜色 51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
    <w:name w:val="中等深浅底纹 2 - 强调文字颜色 51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
    <w:name w:val="中等深浅底纹 1 - 强调文字颜色 52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0">
    <w:name w:val="浅色底纹 - 强调文字颜色 52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1">
    <w:name w:val="浅色列表 - 强调文字颜色 52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
    <w:name w:val="中等深浅列表 2 - 强调文字颜色 52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
    <w:name w:val="中等深浅网格 3 - 强调文字颜色 52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
    <w:name w:val="彩色网格 - 强调文字颜色 52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0">
    <w:name w:val="中等深浅网格 2 - 强调文字颜色 52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
    <w:name w:val="中等深浅底纹 2 - 强调文字颜色 52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1">
    <w:name w:val="简明型 1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
    <w:name w:val="浅色底纹 - 着色 3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
    <w:name w:val="网格型 8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
    <w:name w:val="浅色底纹 - 强调文字颜色 11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0">
    <w:name w:val="浅色列表 - 强调文字颜色 11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
    <w:name w:val="中等深浅网格 3 - 着色 5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
    <w:name w:val="中等深浅网格 3 - 着色 1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
    <w:name w:val="浅色网格 - 着色 5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0">
    <w:name w:val="彩色底纹 - 着色 5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0">
    <w:name w:val="浅色底纹1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0">
    <w:name w:val="列表型 3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6">
    <w:name w:val="表格主题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
    <w:name w:val="古典型 1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3">
    <w:name w:val="网格型1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
    <w:name w:val="浅色底纹 - 着色 4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1">
    <w:name w:val="浅色底纹 - 着色 5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0">
    <w:name w:val="浅色底纹11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
    <w:name w:val="中等深浅底纹 1 - 着色 6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
    <w:name w:val="浅色列表 - 着色 6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
    <w:name w:val="网格表 4 - 着色 11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
    <w:name w:val="网格表 5 深色 - 着色 1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
    <w:name w:val="网格表 5 深色 - 着色 5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
    <w:name w:val="网格表 4 - 着色 111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
    <w:name w:val="网格表 5 深色 - 着色 11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
    <w:name w:val="网格表 5 深色 - 着色 51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
    <w:name w:val="网格型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
    <w:name w:val="中等深浅列表 21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
    <w:name w:val="中等深浅底纹 1 - 强调文字颜色 51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0">
    <w:name w:val="浅色底纹 - 强调文字颜色 51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1">
    <w:name w:val="浅色列表 - 强调文字颜色 51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
    <w:name w:val="中等深浅列表 2 - 强调文字颜色 51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
    <w:name w:val="中等深浅网格 3 - 强调文字颜色 51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
    <w:name w:val="彩色网格 - 强调文字颜色 51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0">
    <w:name w:val="中等深浅网格 2 - 强调文字颜色 51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
    <w:name w:val="中等深浅底纹 2 - 强调文字颜色 51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
    <w:name w:val="中等深浅底纹 1 - 强调文字颜色 52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0">
    <w:name w:val="浅色底纹 - 强调文字颜色 52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1">
    <w:name w:val="浅色列表 - 强调文字颜色 52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
    <w:name w:val="中等深浅列表 2 - 强调文字颜色 52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
    <w:name w:val="中等深浅网格 3 - 强调文字颜色 52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
    <w:name w:val="彩色网格 - 强调文字颜色 52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0">
    <w:name w:val="中等深浅网格 2 - 强调文字颜色 52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
    <w:name w:val="中等深浅底纹 2 - 强调文字颜色 52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1">
    <w:name w:val="简明型 1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
    <w:name w:val="浅色底纹 - 着色 3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
    <w:name w:val="网格型 8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
    <w:name w:val="浅色底纹 - 强调文字颜色 11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0">
    <w:name w:val="浅色列表 - 强调文字颜色 11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
    <w:name w:val="中等深浅网格 3 - 着色 5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
    <w:name w:val="中等深浅网格 3 - 着色 1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
    <w:name w:val="浅色网格 - 着色 5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0">
    <w:name w:val="彩色底纹 - 着色 5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0">
    <w:name w:val="浅色底纹1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0">
    <w:name w:val="列表型 3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3">
    <w:name w:val="表格主题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
    <w:name w:val="古典型 1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3">
    <w:name w:val="网格型1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
    <w:name w:val="浅色底纹 - 着色 4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
    <w:name w:val="浅色底纹 - 着色 5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
    <w:name w:val="浅色底纹11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
    <w:name w:val="中等深浅底纹 1 - 着色 6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
    <w:name w:val="浅色列表 - 着色 6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
    <w:name w:val="网格表 4 - 着色 11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
    <w:name w:val="网格表 5 深色 - 着色 1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
    <w:name w:val="网格表 5 深色 - 着色 5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
    <w:name w:val="网格表 4 - 着色 111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
    <w:name w:val="网格表 5 深色 - 着色 11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
    <w:name w:val="网格表 5 深色 - 着色 51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
    <w:name w:val="网格型6"/>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
    <w:name w:val="中等深浅列表 21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
    <w:name w:val="中等深浅底纹 1 - 强调文字颜色 51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0">
    <w:name w:val="浅色底纹 - 强调文字颜色 51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1">
    <w:name w:val="浅色列表 - 强调文字颜色 51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
    <w:name w:val="中等深浅列表 2 - 强调文字颜色 51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
    <w:name w:val="中等深浅网格 3 - 强调文字颜色 51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
    <w:name w:val="彩色网格 - 强调文字颜色 51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0">
    <w:name w:val="中等深浅网格 2 - 强调文字颜色 51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
    <w:name w:val="中等深浅底纹 2 - 强调文字颜色 51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
    <w:name w:val="中等深浅底纹 1 - 强调文字颜色 52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0">
    <w:name w:val="浅色底纹 - 强调文字颜色 52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1">
    <w:name w:val="浅色列表 - 强调文字颜色 52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
    <w:name w:val="中等深浅列表 2 - 强调文字颜色 52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
    <w:name w:val="中等深浅网格 3 - 强调文字颜色 52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
    <w:name w:val="彩色网格 - 强调文字颜色 52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0">
    <w:name w:val="中等深浅网格 2 - 强调文字颜色 52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
    <w:name w:val="中等深浅底纹 2 - 强调文字颜色 52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1">
    <w:name w:val="简明型 1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
    <w:name w:val="浅色底纹 - 着色 3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
    <w:name w:val="网格型 8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
    <w:name w:val="浅色底纹 - 强调文字颜色 11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0">
    <w:name w:val="浅色列表 - 强调文字颜色 11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
    <w:name w:val="中等深浅网格 3 - 着色 5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
    <w:name w:val="中等深浅网格 3 - 着色 1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
    <w:name w:val="浅色网格 - 着色 5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0">
    <w:name w:val="彩色底纹 - 着色 5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0">
    <w:name w:val="浅色底纹16"/>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0">
    <w:name w:val="列表型 3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2">
    <w:name w:val="表格主题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
    <w:name w:val="古典型 1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3">
    <w:name w:val="网格型1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
    <w:name w:val="浅色底纹 - 着色 4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
    <w:name w:val="浅色底纹 - 着色 5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
    <w:name w:val="浅色底纹11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
    <w:name w:val="中等深浅底纹 1 - 着色 6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
    <w:name w:val="浅色列表 - 着色 6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
    <w:name w:val="网格表 4 - 着色 116"/>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
    <w:name w:val="网格表 5 深色 - 着色 116"/>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
    <w:name w:val="网格表 5 深色 - 着色 516"/>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
    <w:name w:val="网格表 4 - 着色 111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
    <w:name w:val="网格表 5 深色 - 着色 11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
    <w:name w:val="网格表 5 深色 - 着色 51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apple-converted-space">
    <w:name w:val="apple-converted-space"/>
    <w:basedOn w:val="a0"/>
    <w:qFormat/>
  </w:style>
  <w:style w:type="table" w:customStyle="1" w:styleId="7">
    <w:name w:val="网格型7"/>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
    <w:name w:val="中等深浅列表 216"/>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
    <w:name w:val="中等深浅底纹 1 - 强调文字颜色 516"/>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
    <w:name w:val="浅色底纹 - 强调文字颜色 516"/>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60">
    <w:name w:val="浅色列表 - 强调文字颜色 516"/>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
    <w:name w:val="中等深浅列表 2 - 强调文字颜色 516"/>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
    <w:name w:val="中等深浅网格 3 - 强调文字颜色 516"/>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1">
    <w:name w:val="彩色网格 - 强调文字颜色 516"/>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0">
    <w:name w:val="中等深浅网格 2 - 强调文字颜色 516"/>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1">
    <w:name w:val="中等深浅底纹 2 - 强调文字颜色 516"/>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6">
    <w:name w:val="中等深浅底纹 1 - 强调文字颜色 526"/>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
    <w:name w:val="浅色底纹 - 强调文字颜色 526"/>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60">
    <w:name w:val="浅色列表 - 强调文字颜色 526"/>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
    <w:name w:val="中等深浅列表 2 - 强调文字颜色 526"/>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
    <w:name w:val="中等深浅网格 3 - 强调文字颜色 526"/>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1">
    <w:name w:val="彩色网格 - 强调文字颜色 526"/>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0">
    <w:name w:val="中等深浅网格 2 - 强调文字颜色 526"/>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1">
    <w:name w:val="中等深浅底纹 2 - 强调文字颜色 526"/>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61">
    <w:name w:val="简明型 16"/>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6">
    <w:name w:val="浅色底纹 - 着色 36"/>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6">
    <w:name w:val="网格型 86"/>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6">
    <w:name w:val="浅色底纹 - 强调文字颜色 116"/>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60">
    <w:name w:val="浅色列表 - 强调文字颜色 116"/>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6">
    <w:name w:val="中等深浅网格 3 - 着色 56"/>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6">
    <w:name w:val="中等深浅网格 3 - 着色 16"/>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6">
    <w:name w:val="浅色网格 - 着色 56"/>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60">
    <w:name w:val="彩色底纹 - 着色 56"/>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70">
    <w:name w:val="浅色底纹17"/>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60">
    <w:name w:val="列表型 36"/>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60">
    <w:name w:val="表格主题6"/>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2">
    <w:name w:val="古典型 16"/>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63">
    <w:name w:val="网格型16"/>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
    <w:name w:val="浅色底纹 - 着色 46"/>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61">
    <w:name w:val="浅色底纹 - 着色 56"/>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6">
    <w:name w:val="浅色底纹116"/>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6">
    <w:name w:val="中等深浅底纹 1 - 着色 66"/>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6">
    <w:name w:val="浅色列表 - 着色 66"/>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7">
    <w:name w:val="网格表 4 - 着色 117"/>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7">
    <w:name w:val="网格表 5 深色 - 着色 117"/>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7">
    <w:name w:val="网格表 5 深色 - 着色 517"/>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6">
    <w:name w:val="网格表 4 - 着色 1116"/>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6">
    <w:name w:val="网格表 5 深色 - 着色 1116"/>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6">
    <w:name w:val="网格表 5 深色 - 着色 5116"/>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17">
    <w:name w:val="网格型2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
    <w:name w:val="中等深浅列表 21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
    <w:name w:val="中等深浅底纹 1 - 强调文字颜色 51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0">
    <w:name w:val="浅色底纹 - 强调文字颜色 51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11">
    <w:name w:val="浅色列表 - 强调文字颜色 51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0">
    <w:name w:val="中等深浅列表 2 - 强调文字颜色 51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
    <w:name w:val="中等深浅网格 3 - 强调文字颜色 51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2">
    <w:name w:val="彩色网格 - 强调文字颜色 51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1">
    <w:name w:val="中等深浅网格 2 - 强调文字颜色 51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2">
    <w:name w:val="中等深浅底纹 2 - 强调文字颜色 51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1">
    <w:name w:val="中等深浅底纹 1 - 强调文字颜色 52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0">
    <w:name w:val="浅色底纹 - 强调文字颜色 52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11">
    <w:name w:val="浅色列表 - 强调文字颜色 52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0">
    <w:name w:val="中等深浅列表 2 - 强调文字颜色 52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
    <w:name w:val="中等深浅网格 3 - 强调文字颜色 52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2">
    <w:name w:val="彩色网格 - 强调文字颜色 52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1">
    <w:name w:val="中等深浅网格 2 - 强调文字颜色 52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2">
    <w:name w:val="中等深浅底纹 2 - 强调文字颜色 52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11">
    <w:name w:val="简明型 1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1">
    <w:name w:val="浅色底纹 - 着色 3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1">
    <w:name w:val="网格型 8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1">
    <w:name w:val="浅色底纹 - 强调文字颜色 11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10">
    <w:name w:val="浅色列表 - 强调文字颜色 11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10">
    <w:name w:val="中等深浅网格 3 - 着色 5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1">
    <w:name w:val="中等深浅网格 3 - 着色 1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13">
    <w:name w:val="浅色网格 - 着色 5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14">
    <w:name w:val="彩色底纹 - 着色 5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10">
    <w:name w:val="浅色底纹12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1">
    <w:name w:val="列表型 3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17">
    <w:name w:val="表格主题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2">
    <w:name w:val="古典型 1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13">
    <w:name w:val="网格型1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
    <w:name w:val="浅色底纹 - 着色 4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15">
    <w:name w:val="浅色底纹 - 着色 5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10">
    <w:name w:val="浅色底纹11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1">
    <w:name w:val="中等深浅底纹 1 - 着色 6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1">
    <w:name w:val="浅色列表 - 着色 6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1">
    <w:name w:val="网格表 4 - 着色 11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1">
    <w:name w:val="网格表 5 深色 - 着色 11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1">
    <w:name w:val="网格表 5 深色 - 着色 51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1">
    <w:name w:val="网格表 4 - 着色 111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1">
    <w:name w:val="网格表 5 深色 - 着色 11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1">
    <w:name w:val="网格表 5 深色 - 着色 51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12">
    <w:name w:val="网格型3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
    <w:name w:val="中等深浅列表 212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
    <w:name w:val="中等深浅底纹 1 - 强调文字颜色 51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0">
    <w:name w:val="浅色底纹 - 强调文字颜色 51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11">
    <w:name w:val="浅色列表 - 强调文字颜色 51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0">
    <w:name w:val="中等深浅列表 2 - 强调文字颜色 51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
    <w:name w:val="中等深浅网格 3 - 强调文字颜色 51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2">
    <w:name w:val="彩色网格 - 强调文字颜色 51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1">
    <w:name w:val="中等深浅网格 2 - 强调文字颜色 51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2">
    <w:name w:val="中等深浅底纹 2 - 强调文字颜色 51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1">
    <w:name w:val="中等深浅底纹 1 - 强调文字颜色 52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0">
    <w:name w:val="浅色底纹 - 强调文字颜色 52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11">
    <w:name w:val="浅色列表 - 强调文字颜色 52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0">
    <w:name w:val="中等深浅列表 2 - 强调文字颜色 52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
    <w:name w:val="中等深浅网格 3 - 强调文字颜色 52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2">
    <w:name w:val="彩色网格 - 强调文字颜色 52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1">
    <w:name w:val="中等深浅网格 2 - 强调文字颜色 52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2">
    <w:name w:val="中等深浅底纹 2 - 强调文字颜色 52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11">
    <w:name w:val="简明型 12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1">
    <w:name w:val="浅色底纹 - 着色 32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1">
    <w:name w:val="网格型 82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1">
    <w:name w:val="浅色底纹 - 强调文字颜色 112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10">
    <w:name w:val="浅色列表 - 强调文字颜色 112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10">
    <w:name w:val="中等深浅网格 3 - 着色 5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1">
    <w:name w:val="中等深浅网格 3 - 着色 1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13">
    <w:name w:val="浅色网格 - 着色 52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14">
    <w:name w:val="彩色底纹 - 着色 52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10">
    <w:name w:val="浅色底纹13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1">
    <w:name w:val="列表型 32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18">
    <w:name w:val="表格主题2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2">
    <w:name w:val="古典型 12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13">
    <w:name w:val="网格型12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
    <w:name w:val="浅色底纹 - 着色 42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15">
    <w:name w:val="浅色底纹 - 着色 52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1">
    <w:name w:val="浅色底纹112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1">
    <w:name w:val="中等深浅底纹 1 - 着色 62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1">
    <w:name w:val="浅色列表 - 着色 62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1">
    <w:name w:val="网格表 4 - 着色 11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1">
    <w:name w:val="网格表 5 深色 - 着色 11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1">
    <w:name w:val="网格表 5 深色 - 着色 51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1">
    <w:name w:val="网格表 4 - 着色 111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1">
    <w:name w:val="网格表 5 深色 - 着色 111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1">
    <w:name w:val="网格表 5 深色 - 着色 511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0">
    <w:name w:val="网格型4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
    <w:name w:val="中等深浅列表 213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
    <w:name w:val="中等深浅底纹 1 - 强调文字颜色 51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0">
    <w:name w:val="浅色底纹 - 强调文字颜色 51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11">
    <w:name w:val="浅色列表 - 强调文字颜色 51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0">
    <w:name w:val="中等深浅列表 2 - 强调文字颜色 51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
    <w:name w:val="中等深浅网格 3 - 强调文字颜色 51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2">
    <w:name w:val="彩色网格 - 强调文字颜色 51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1">
    <w:name w:val="中等深浅网格 2 - 强调文字颜色 51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2">
    <w:name w:val="中等深浅底纹 2 - 强调文字颜色 51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1">
    <w:name w:val="中等深浅底纹 1 - 强调文字颜色 52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0">
    <w:name w:val="浅色底纹 - 强调文字颜色 52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11">
    <w:name w:val="浅色列表 - 强调文字颜色 52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0">
    <w:name w:val="中等深浅列表 2 - 强调文字颜色 52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
    <w:name w:val="中等深浅网格 3 - 强调文字颜色 52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2">
    <w:name w:val="彩色网格 - 强调文字颜色 52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1">
    <w:name w:val="中等深浅网格 2 - 强调文字颜色 52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2">
    <w:name w:val="中等深浅底纹 2 - 强调文字颜色 52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11">
    <w:name w:val="简明型 13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1">
    <w:name w:val="浅色底纹 - 着色 33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1">
    <w:name w:val="网格型 83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1">
    <w:name w:val="浅色底纹 - 强调文字颜色 113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10">
    <w:name w:val="浅色列表 - 强调文字颜色 113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1">
    <w:name w:val="中等深浅网格 3 - 着色 5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1">
    <w:name w:val="中等深浅网格 3 - 着色 1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10">
    <w:name w:val="浅色网格 - 着色 53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11">
    <w:name w:val="彩色底纹 - 着色 53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10">
    <w:name w:val="浅色底纹14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1">
    <w:name w:val="列表型 33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13">
    <w:name w:val="表格主题3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2">
    <w:name w:val="古典型 13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13">
    <w:name w:val="网格型13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
    <w:name w:val="浅色底纹 - 着色 43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12">
    <w:name w:val="浅色底纹 - 着色 53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1">
    <w:name w:val="浅色底纹113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1">
    <w:name w:val="中等深浅底纹 1 - 着色 6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1">
    <w:name w:val="浅色列表 - 着色 63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1">
    <w:name w:val="网格表 4 - 着色 114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1">
    <w:name w:val="网格表 5 深色 - 着色 114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1">
    <w:name w:val="网格表 5 深色 - 着色 514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1">
    <w:name w:val="网格表 4 - 着色 111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1">
    <w:name w:val="网格表 5 深色 - 着色 111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1">
    <w:name w:val="网格表 5 深色 - 着色 511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0">
    <w:name w:val="网格型5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
    <w:name w:val="中等深浅列表 214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
    <w:name w:val="中等深浅底纹 1 - 强调文字颜色 514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0">
    <w:name w:val="浅色底纹 - 强调文字颜色 514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11">
    <w:name w:val="浅色列表 - 强调文字颜色 514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0">
    <w:name w:val="中等深浅列表 2 - 强调文字颜色 514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
    <w:name w:val="中等深浅网格 3 - 强调文字颜色 514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2">
    <w:name w:val="彩色网格 - 强调文字颜色 514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1">
    <w:name w:val="中等深浅网格 2 - 强调文字颜色 514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2">
    <w:name w:val="中等深浅底纹 2 - 强调文字颜色 514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1">
    <w:name w:val="中等深浅底纹 1 - 强调文字颜色 524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0">
    <w:name w:val="浅色底纹 - 强调文字颜色 524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11">
    <w:name w:val="浅色列表 - 强调文字颜色 524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0">
    <w:name w:val="中等深浅列表 2 - 强调文字颜色 524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
    <w:name w:val="中等深浅网格 3 - 强调文字颜色 524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2">
    <w:name w:val="彩色网格 - 强调文字颜色 524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1">
    <w:name w:val="中等深浅网格 2 - 强调文字颜色 524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2">
    <w:name w:val="中等深浅底纹 2 - 强调文字颜色 524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11">
    <w:name w:val="简明型 14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1">
    <w:name w:val="浅色底纹 - 着色 34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1">
    <w:name w:val="网格型 84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1">
    <w:name w:val="浅色底纹 - 强调文字颜色 114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10">
    <w:name w:val="浅色列表 - 强调文字颜色 114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1">
    <w:name w:val="中等深浅网格 3 - 着色 54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1">
    <w:name w:val="中等深浅网格 3 - 着色 14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10">
    <w:name w:val="浅色网格 - 着色 54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11">
    <w:name w:val="彩色底纹 - 着色 54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10">
    <w:name w:val="浅色底纹15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1">
    <w:name w:val="列表型 34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11">
    <w:name w:val="表格主题4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2">
    <w:name w:val="古典型 14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13">
    <w:name w:val="网格型14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
    <w:name w:val="浅色底纹 - 着色 44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2">
    <w:name w:val="浅色底纹 - 着色 54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1">
    <w:name w:val="浅色底纹114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1">
    <w:name w:val="中等深浅底纹 1 - 着色 64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1">
    <w:name w:val="浅色列表 - 着色 64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1">
    <w:name w:val="网格表 4 - 着色 115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1">
    <w:name w:val="网格表 5 深色 - 着色 115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1">
    <w:name w:val="网格表 5 深色 - 着色 515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1">
    <w:name w:val="网格表 4 - 着色 1114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1">
    <w:name w:val="网格表 5 深色 - 着色 1114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1">
    <w:name w:val="网格表 5 深色 - 着色 5114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1">
    <w:name w:val="网格型6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
    <w:name w:val="中等深浅列表 215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
    <w:name w:val="中等深浅底纹 1 - 强调文字颜色 515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0">
    <w:name w:val="浅色底纹 - 强调文字颜色 515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11">
    <w:name w:val="浅色列表 - 强调文字颜色 515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0">
    <w:name w:val="中等深浅列表 2 - 强调文字颜色 515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
    <w:name w:val="中等深浅网格 3 - 强调文字颜色 515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2">
    <w:name w:val="彩色网格 - 强调文字颜色 515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1">
    <w:name w:val="中等深浅网格 2 - 强调文字颜色 515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2">
    <w:name w:val="中等深浅底纹 2 - 强调文字颜色 515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1">
    <w:name w:val="中等深浅底纹 1 - 强调文字颜色 525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0">
    <w:name w:val="浅色底纹 - 强调文字颜色 525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11">
    <w:name w:val="浅色列表 - 强调文字颜色 525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0">
    <w:name w:val="中等深浅列表 2 - 强调文字颜色 525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
    <w:name w:val="中等深浅网格 3 - 强调文字颜色 525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2">
    <w:name w:val="彩色网格 - 强调文字颜色 525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1">
    <w:name w:val="中等深浅网格 2 - 强调文字颜色 525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2">
    <w:name w:val="中等深浅底纹 2 - 强调文字颜色 525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11">
    <w:name w:val="简明型 15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1">
    <w:name w:val="浅色底纹 - 着色 35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1">
    <w:name w:val="网格型 85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1">
    <w:name w:val="浅色底纹 - 强调文字颜色 115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10">
    <w:name w:val="浅色列表 - 强调文字颜色 115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1">
    <w:name w:val="中等深浅网格 3 - 着色 55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1">
    <w:name w:val="中等深浅网格 3 - 着色 15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10">
    <w:name w:val="浅色网格 - 着色 55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11">
    <w:name w:val="彩色底纹 - 着色 55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10">
    <w:name w:val="浅色底纹16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1">
    <w:name w:val="列表型 35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11">
    <w:name w:val="表格主题5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2">
    <w:name w:val="古典型 15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13">
    <w:name w:val="网格型15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
    <w:name w:val="浅色底纹 - 着色 45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2">
    <w:name w:val="浅色底纹 - 着色 55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1">
    <w:name w:val="浅色底纹115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1">
    <w:name w:val="中等深浅底纹 1 - 着色 65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1">
    <w:name w:val="浅色列表 - 着色 65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1">
    <w:name w:val="网格表 4 - 着色 116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1">
    <w:name w:val="网格表 5 深色 - 着色 116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1">
    <w:name w:val="网格表 5 深色 - 着色 516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1">
    <w:name w:val="网格表 4 - 着色 1115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1">
    <w:name w:val="网格表 5 深色 - 着色 1115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1">
    <w:name w:val="网格表 5 深色 - 着色 5115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80">
    <w:name w:val="网格型8"/>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0">
    <w:name w:val="中等深浅列表 217"/>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
    <w:name w:val="中等深浅底纹 1 - 强调文字颜色 517"/>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
    <w:name w:val="浅色底纹 - 强调文字颜色 517"/>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70">
    <w:name w:val="浅色列表 - 强调文字颜色 517"/>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
    <w:name w:val="中等深浅列表 2 - 强调文字颜色 517"/>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
    <w:name w:val="中等深浅网格 3 - 强调文字颜色 517"/>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1">
    <w:name w:val="彩色网格 - 强调文字颜色 517"/>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0">
    <w:name w:val="中等深浅网格 2 - 强调文字颜色 517"/>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1">
    <w:name w:val="中等深浅底纹 2 - 强调文字颜色 517"/>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7">
    <w:name w:val="中等深浅底纹 1 - 强调文字颜色 527"/>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
    <w:name w:val="浅色底纹 - 强调文字颜色 527"/>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70">
    <w:name w:val="浅色列表 - 强调文字颜色 527"/>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
    <w:name w:val="中等深浅列表 2 - 强调文字颜色 527"/>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
    <w:name w:val="中等深浅网格 3 - 强调文字颜色 527"/>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1">
    <w:name w:val="彩色网格 - 强调文字颜色 527"/>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0">
    <w:name w:val="中等深浅网格 2 - 强调文字颜色 527"/>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1">
    <w:name w:val="中等深浅底纹 2 - 强调文字颜色 527"/>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71">
    <w:name w:val="简明型 17"/>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7">
    <w:name w:val="浅色底纹 - 着色 37"/>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7">
    <w:name w:val="网格型 87"/>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7">
    <w:name w:val="浅色底纹 - 强调文字颜色 117"/>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70">
    <w:name w:val="浅色列表 - 强调文字颜色 117"/>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7">
    <w:name w:val="中等深浅网格 3 - 着色 57"/>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7">
    <w:name w:val="中等深浅网格 3 - 着色 17"/>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7">
    <w:name w:val="浅色网格 - 着色 57"/>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70">
    <w:name w:val="彩色底纹 - 着色 57"/>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80">
    <w:name w:val="浅色底纹18"/>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7">
    <w:name w:val="列表型 37"/>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70">
    <w:name w:val="表格主题7"/>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2">
    <w:name w:val="古典型 17"/>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73">
    <w:name w:val="网格型17"/>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
    <w:name w:val="浅色底纹 - 着色 47"/>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71">
    <w:name w:val="浅色底纹 - 着色 57"/>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70">
    <w:name w:val="浅色底纹117"/>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7">
    <w:name w:val="中等深浅底纹 1 - 着色 67"/>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7">
    <w:name w:val="浅色列表 - 着色 67"/>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8">
    <w:name w:val="网格表 4 - 着色 118"/>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8">
    <w:name w:val="网格表 5 深色 - 着色 118"/>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8">
    <w:name w:val="网格表 5 深色 - 着色 518"/>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7">
    <w:name w:val="网格表 4 - 着色 1117"/>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7">
    <w:name w:val="网格表 5 深色 - 着色 1117"/>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7">
    <w:name w:val="网格表 5 深色 - 着色 5117"/>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20">
    <w:name w:val="网格型2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
    <w:name w:val="中等深浅列表 211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
    <w:name w:val="中等深浅底纹 1 - 强调文字颜色 511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0">
    <w:name w:val="浅色底纹 - 强调文字颜色 511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21">
    <w:name w:val="浅色列表 - 强调文字颜色 511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0">
    <w:name w:val="中等深浅列表 2 - 强调文字颜色 511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
    <w:name w:val="中等深浅网格 3 - 强调文字颜色 511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2">
    <w:name w:val="彩色网格 - 强调文字颜色 511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1">
    <w:name w:val="中等深浅网格 2 - 强调文字颜色 511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2">
    <w:name w:val="中等深浅底纹 2 - 强调文字颜色 511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2">
    <w:name w:val="中等深浅底纹 1 - 强调文字颜色 521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0">
    <w:name w:val="浅色底纹 - 强调文字颜色 521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21">
    <w:name w:val="浅色列表 - 强调文字颜色 521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0">
    <w:name w:val="中等深浅列表 2 - 强调文字颜色 521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
    <w:name w:val="中等深浅网格 3 - 强调文字颜色 521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2">
    <w:name w:val="彩色网格 - 强调文字颜色 521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1">
    <w:name w:val="中等深浅网格 2 - 强调文字颜色 521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2">
    <w:name w:val="中等深浅底纹 2 - 强调文字颜色 521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22">
    <w:name w:val="简明型 11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2">
    <w:name w:val="浅色底纹 - 着色 31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2">
    <w:name w:val="网格型 81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2">
    <w:name w:val="浅色底纹 - 强调文字颜色 111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20">
    <w:name w:val="浅色列表 - 强调文字颜色 111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20">
    <w:name w:val="中等深浅网格 3 - 着色 51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2">
    <w:name w:val="中等深浅网格 3 - 着色 11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23">
    <w:name w:val="浅色网格 - 着色 51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24">
    <w:name w:val="彩色底纹 - 着色 51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20">
    <w:name w:val="浅色底纹12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20">
    <w:name w:val="列表型 31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24">
    <w:name w:val="表格主题1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3">
    <w:name w:val="古典型 11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24">
    <w:name w:val="网格型11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
    <w:name w:val="浅色底纹 - 着色 41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25">
    <w:name w:val="浅色底纹 - 着色 51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20">
    <w:name w:val="浅色底纹111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2">
    <w:name w:val="中等深浅底纹 1 - 着色 61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2">
    <w:name w:val="浅色列表 - 着色 61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2">
    <w:name w:val="网格表 4 - 着色 112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2">
    <w:name w:val="网格表 5 深色 - 着色 112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2">
    <w:name w:val="网格表 5 深色 - 着色 512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2">
    <w:name w:val="网格表 4 - 着色 1111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2">
    <w:name w:val="网格表 5 深色 - 着色 111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2">
    <w:name w:val="网格表 5 深色 - 着色 5111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22">
    <w:name w:val="网格型3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
    <w:name w:val="中等深浅列表 212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
    <w:name w:val="中等深浅底纹 1 - 强调文字颜色 512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0">
    <w:name w:val="浅色底纹 - 强调文字颜色 512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21">
    <w:name w:val="浅色列表 - 强调文字颜色 512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
    <w:name w:val="中等深浅列表 2 - 强调文字颜色 512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
    <w:name w:val="中等深浅网格 3 - 强调文字颜色 512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2">
    <w:name w:val="彩色网格 - 强调文字颜色 512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0">
    <w:name w:val="中等深浅网格 2 - 强调文字颜色 512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1">
    <w:name w:val="中等深浅底纹 2 - 强调文字颜色 512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2">
    <w:name w:val="中等深浅底纹 1 - 强调文字颜色 522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
    <w:name w:val="浅色底纹 - 强调文字颜色 522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20">
    <w:name w:val="浅色列表 - 强调文字颜色 522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
    <w:name w:val="中等深浅列表 2 - 强调文字颜色 522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
    <w:name w:val="中等深浅网格 3 - 强调文字颜色 522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1">
    <w:name w:val="彩色网格 - 强调文字颜色 522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0">
    <w:name w:val="中等深浅网格 2 - 强调文字颜色 522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1">
    <w:name w:val="中等深浅底纹 2 - 强调文字颜色 522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21">
    <w:name w:val="简明型 12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2">
    <w:name w:val="浅色底纹 - 着色 32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2">
    <w:name w:val="网格型 82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2">
    <w:name w:val="浅色底纹 - 强调文字颜色 112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20">
    <w:name w:val="浅色列表 - 强调文字颜色 112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20">
    <w:name w:val="中等深浅网格 3 - 着色 52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2">
    <w:name w:val="中等深浅网格 3 - 着色 12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23">
    <w:name w:val="浅色网格 - 着色 52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24">
    <w:name w:val="彩色底纹 - 着色 52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20">
    <w:name w:val="浅色底纹13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20">
    <w:name w:val="列表型 32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21">
    <w:name w:val="表格主题2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2">
    <w:name w:val="古典型 12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23">
    <w:name w:val="网格型12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
    <w:name w:val="浅色底纹 - 着色 42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25">
    <w:name w:val="浅色底纹 - 着色 52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20">
    <w:name w:val="浅色底纹112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2">
    <w:name w:val="中等深浅底纹 1 - 着色 62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2">
    <w:name w:val="浅色列表 - 着色 62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2">
    <w:name w:val="网格表 4 - 着色 113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2">
    <w:name w:val="网格表 5 深色 - 着色 113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2">
    <w:name w:val="网格表 5 深色 - 着色 513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2">
    <w:name w:val="网格表 4 - 着色 1112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2">
    <w:name w:val="网格表 5 深色 - 着色 1112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2">
    <w:name w:val="网格表 5 深色 - 着色 5112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0">
    <w:name w:val="网格型4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
    <w:name w:val="中等深浅列表 213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
    <w:name w:val="中等深浅底纹 1 - 强调文字颜色 513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0">
    <w:name w:val="浅色底纹 - 强调文字颜色 513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21">
    <w:name w:val="浅色列表 - 强调文字颜色 513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
    <w:name w:val="中等深浅列表 2 - 强调文字颜色 513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
    <w:name w:val="中等深浅网格 3 - 强调文字颜色 513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2">
    <w:name w:val="彩色网格 - 强调文字颜色 513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0">
    <w:name w:val="中等深浅网格 2 - 强调文字颜色 513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1">
    <w:name w:val="中等深浅底纹 2 - 强调文字颜色 513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2">
    <w:name w:val="中等深浅底纹 1 - 强调文字颜色 523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0">
    <w:name w:val="浅色底纹 - 强调文字颜色 523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21">
    <w:name w:val="浅色列表 - 强调文字颜色 523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
    <w:name w:val="中等深浅列表 2 - 强调文字颜色 523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
    <w:name w:val="中等深浅网格 3 - 强调文字颜色 523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2">
    <w:name w:val="彩色网格 - 强调文字颜色 523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0">
    <w:name w:val="中等深浅网格 2 - 强调文字颜色 523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1">
    <w:name w:val="中等深浅底纹 2 - 强调文字颜色 523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21">
    <w:name w:val="简明型 13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2">
    <w:name w:val="浅色底纹 - 着色 33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2">
    <w:name w:val="网格型 83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2">
    <w:name w:val="浅色底纹 - 强调文字颜色 113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20">
    <w:name w:val="浅色列表 - 强调文字颜色 113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2">
    <w:name w:val="中等深浅网格 3 - 着色 53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2">
    <w:name w:val="中等深浅网格 3 - 着色 13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2">
    <w:name w:val="浅色网格 - 着色 53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20">
    <w:name w:val="彩色底纹 - 着色 53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20">
    <w:name w:val="浅色底纹14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2">
    <w:name w:val="列表型 33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23">
    <w:name w:val="表格主题3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2">
    <w:name w:val="古典型 13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23">
    <w:name w:val="网格型13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
    <w:name w:val="浅色底纹 - 着色 43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21">
    <w:name w:val="浅色底纹 - 着色 53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2">
    <w:name w:val="浅色底纹113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2">
    <w:name w:val="中等深浅底纹 1 - 着色 63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2">
    <w:name w:val="浅色列表 - 着色 63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2">
    <w:name w:val="网格表 4 - 着色 114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2">
    <w:name w:val="网格表 5 深色 - 着色 114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2">
    <w:name w:val="网格表 5 深色 - 着色 514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2">
    <w:name w:val="网格表 4 - 着色 1113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2">
    <w:name w:val="网格表 5 深色 - 着色 1113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2">
    <w:name w:val="网格表 5 深色 - 着色 5113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20">
    <w:name w:val="网格型5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
    <w:name w:val="中等深浅列表 214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
    <w:name w:val="中等深浅底纹 1 - 强调文字颜色 514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0">
    <w:name w:val="浅色底纹 - 强调文字颜色 514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21">
    <w:name w:val="浅色列表 - 强调文字颜色 514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
    <w:name w:val="中等深浅列表 2 - 强调文字颜色 514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
    <w:name w:val="中等深浅网格 3 - 强调文字颜色 514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2">
    <w:name w:val="彩色网格 - 强调文字颜色 514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0">
    <w:name w:val="中等深浅网格 2 - 强调文字颜色 514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1">
    <w:name w:val="中等深浅底纹 2 - 强调文字颜色 514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2">
    <w:name w:val="中等深浅底纹 1 - 强调文字颜色 524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0">
    <w:name w:val="浅色底纹 - 强调文字颜色 524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21">
    <w:name w:val="浅色列表 - 强调文字颜色 524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
    <w:name w:val="中等深浅列表 2 - 强调文字颜色 524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
    <w:name w:val="中等深浅网格 3 - 强调文字颜色 524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2">
    <w:name w:val="彩色网格 - 强调文字颜色 524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0">
    <w:name w:val="中等深浅网格 2 - 强调文字颜色 524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1">
    <w:name w:val="中等深浅底纹 2 - 强调文字颜色 524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21">
    <w:name w:val="简明型 14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2">
    <w:name w:val="浅色底纹 - 着色 34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2">
    <w:name w:val="网格型 84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2">
    <w:name w:val="浅色底纹 - 强调文字颜色 114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20">
    <w:name w:val="浅色列表 - 强调文字颜色 114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2">
    <w:name w:val="中等深浅网格 3 - 着色 54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2">
    <w:name w:val="中等深浅网格 3 - 着色 14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2">
    <w:name w:val="浅色网格 - 着色 54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20">
    <w:name w:val="彩色底纹 - 着色 54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20">
    <w:name w:val="浅色底纹15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2">
    <w:name w:val="列表型 34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21">
    <w:name w:val="表格主题4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2">
    <w:name w:val="古典型 14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23">
    <w:name w:val="网格型14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
    <w:name w:val="浅色底纹 - 着色 44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21">
    <w:name w:val="浅色底纹 - 着色 54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2">
    <w:name w:val="浅色底纹114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2">
    <w:name w:val="中等深浅底纹 1 - 着色 64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2">
    <w:name w:val="浅色列表 - 着色 64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2">
    <w:name w:val="网格表 4 - 着色 115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2">
    <w:name w:val="网格表 5 深色 - 着色 115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2">
    <w:name w:val="网格表 5 深色 - 着色 515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2">
    <w:name w:val="网格表 4 - 着色 1114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2">
    <w:name w:val="网格表 5 深色 - 着色 1114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2">
    <w:name w:val="网格表 5 深色 - 着色 5114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2">
    <w:name w:val="网格型6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
    <w:name w:val="中等深浅列表 215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
    <w:name w:val="中等深浅底纹 1 - 强调文字颜色 515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0">
    <w:name w:val="浅色底纹 - 强调文字颜色 515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21">
    <w:name w:val="浅色列表 - 强调文字颜色 515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
    <w:name w:val="中等深浅列表 2 - 强调文字颜色 515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
    <w:name w:val="中等深浅网格 3 - 强调文字颜色 515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2">
    <w:name w:val="彩色网格 - 强调文字颜色 515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0">
    <w:name w:val="中等深浅网格 2 - 强调文字颜色 515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1">
    <w:name w:val="中等深浅底纹 2 - 强调文字颜色 515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2">
    <w:name w:val="中等深浅底纹 1 - 强调文字颜色 525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0">
    <w:name w:val="浅色底纹 - 强调文字颜色 525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21">
    <w:name w:val="浅色列表 - 强调文字颜色 525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
    <w:name w:val="中等深浅列表 2 - 强调文字颜色 525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
    <w:name w:val="中等深浅网格 3 - 强调文字颜色 525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2">
    <w:name w:val="彩色网格 - 强调文字颜色 525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0">
    <w:name w:val="中等深浅网格 2 - 强调文字颜色 525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1">
    <w:name w:val="中等深浅底纹 2 - 强调文字颜色 525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
    <w:name w:val="简明型 15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2">
    <w:name w:val="浅色底纹 - 着色 352"/>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2">
    <w:name w:val="网格型 852"/>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2">
    <w:name w:val="浅色底纹 - 强调文字颜色 1152"/>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20">
    <w:name w:val="浅色列表 - 强调文字颜色 1152"/>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2">
    <w:name w:val="中等深浅网格 3 - 着色 55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2">
    <w:name w:val="中等深浅网格 3 - 着色 152"/>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2">
    <w:name w:val="浅色网格 - 着色 552"/>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20">
    <w:name w:val="彩色底纹 - 着色 552"/>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20">
    <w:name w:val="浅色底纹162"/>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2">
    <w:name w:val="列表型 352"/>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21">
    <w:name w:val="表格主题52"/>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2">
    <w:name w:val="古典型 15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23">
    <w:name w:val="网格型152"/>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
    <w:name w:val="浅色底纹 - 着色 452"/>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21">
    <w:name w:val="浅色底纹 - 着色 552"/>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2">
    <w:name w:val="浅色底纹1152"/>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2">
    <w:name w:val="中等深浅底纹 1 - 着色 652"/>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2">
    <w:name w:val="浅色列表 - 着色 652"/>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2">
    <w:name w:val="网格表 4 - 着色 116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2">
    <w:name w:val="网格表 5 深色 - 着色 116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2">
    <w:name w:val="网格表 5 深色 - 着色 516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2">
    <w:name w:val="网格表 4 - 着色 11152"/>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2">
    <w:name w:val="网格表 5 深色 - 着色 1115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2">
    <w:name w:val="网格表 5 深色 - 着色 51152"/>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9">
    <w:name w:val="网格型9"/>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0">
    <w:name w:val="中等深浅列表 218"/>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
    <w:name w:val="中等深浅底纹 1 - 强调文字颜色 518"/>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
    <w:name w:val="浅色底纹 - 强调文字颜色 518"/>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80">
    <w:name w:val="浅色列表 - 强调文字颜色 518"/>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
    <w:name w:val="中等深浅列表 2 - 强调文字颜色 518"/>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
    <w:name w:val="中等深浅网格 3 - 强调文字颜色 518"/>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1">
    <w:name w:val="彩色网格 - 强调文字颜色 518"/>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0">
    <w:name w:val="中等深浅网格 2 - 强调文字颜色 518"/>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1">
    <w:name w:val="中等深浅底纹 2 - 强调文字颜色 518"/>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8">
    <w:name w:val="中等深浅底纹 1 - 强调文字颜色 528"/>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
    <w:name w:val="浅色底纹 - 强调文字颜色 528"/>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80">
    <w:name w:val="浅色列表 - 强调文字颜色 528"/>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
    <w:name w:val="中等深浅列表 2 - 强调文字颜色 528"/>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
    <w:name w:val="中等深浅网格 3 - 强调文字颜色 528"/>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1">
    <w:name w:val="彩色网格 - 强调文字颜色 528"/>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0">
    <w:name w:val="中等深浅网格 2 - 强调文字颜色 528"/>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1">
    <w:name w:val="中等深浅底纹 2 - 强调文字颜色 528"/>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81">
    <w:name w:val="简明型 18"/>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8">
    <w:name w:val="浅色底纹 - 着色 38"/>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8">
    <w:name w:val="网格型 88"/>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8">
    <w:name w:val="浅色底纹 - 强调文字颜色 118"/>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80">
    <w:name w:val="浅色列表 - 强调文字颜色 118"/>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8">
    <w:name w:val="中等深浅网格 3 - 着色 58"/>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8">
    <w:name w:val="中等深浅网格 3 - 着色 18"/>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8">
    <w:name w:val="浅色网格 - 着色 58"/>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80">
    <w:name w:val="彩色底纹 - 着色 58"/>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90">
    <w:name w:val="浅色底纹19"/>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8">
    <w:name w:val="列表型 38"/>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89">
    <w:name w:val="表格主题8"/>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2">
    <w:name w:val="古典型 18"/>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83">
    <w:name w:val="网格型18"/>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
    <w:name w:val="浅色底纹 - 着色 48"/>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81">
    <w:name w:val="浅色底纹 - 着色 58"/>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8">
    <w:name w:val="浅色底纹118"/>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8">
    <w:name w:val="中等深浅底纹 1 - 着色 68"/>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8">
    <w:name w:val="浅色列表 - 着色 68"/>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9">
    <w:name w:val="网格表 4 - 着色 119"/>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9">
    <w:name w:val="网格表 5 深色 - 着色 119"/>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9">
    <w:name w:val="网格表 5 深色 - 着色 519"/>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8">
    <w:name w:val="网格表 4 - 着色 1118"/>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8">
    <w:name w:val="网格表 5 深色 - 着色 1118"/>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8">
    <w:name w:val="网格表 5 深色 - 着色 5118"/>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30">
    <w:name w:val="网格型2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
    <w:name w:val="中等深浅列表 211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
    <w:name w:val="中等深浅底纹 1 - 强调文字颜色 511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0">
    <w:name w:val="浅色底纹 - 强调文字颜色 511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31">
    <w:name w:val="浅色列表 - 强调文字颜色 511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
    <w:name w:val="中等深浅列表 2 - 强调文字颜色 511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
    <w:name w:val="中等深浅网格 3 - 强调文字颜色 511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2">
    <w:name w:val="彩色网格 - 强调文字颜色 511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0">
    <w:name w:val="中等深浅网格 2 - 强调文字颜色 511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1">
    <w:name w:val="中等深浅底纹 2 - 强调文字颜色 511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3">
    <w:name w:val="中等深浅底纹 1 - 强调文字颜色 521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0">
    <w:name w:val="浅色底纹 - 强调文字颜色 521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31">
    <w:name w:val="浅色列表 - 强调文字颜色 521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
    <w:name w:val="中等深浅列表 2 - 强调文字颜色 521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
    <w:name w:val="中等深浅网格 3 - 强调文字颜色 521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2">
    <w:name w:val="彩色网格 - 强调文字颜色 521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0">
    <w:name w:val="中等深浅网格 2 - 强调文字颜色 521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1">
    <w:name w:val="中等深浅底纹 2 - 强调文字颜色 521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33">
    <w:name w:val="简明型 11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3">
    <w:name w:val="浅色底纹 - 着色 31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3">
    <w:name w:val="网格型 81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3">
    <w:name w:val="浅色底纹 - 强调文字颜色 111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30">
    <w:name w:val="浅色列表 - 强调文字颜色 111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30">
    <w:name w:val="中等深浅网格 3 - 着色 51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3">
    <w:name w:val="中等深浅网格 3 - 着色 11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33">
    <w:name w:val="浅色网格 - 着色 51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34">
    <w:name w:val="彩色底纹 - 着色 51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30">
    <w:name w:val="浅色底纹12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30">
    <w:name w:val="列表型 31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34">
    <w:name w:val="表格主题1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4">
    <w:name w:val="古典型 11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35">
    <w:name w:val="网格型11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
    <w:name w:val="浅色底纹 - 着色 41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35">
    <w:name w:val="浅色底纹 - 着色 51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30">
    <w:name w:val="浅色底纹111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3">
    <w:name w:val="中等深浅底纹 1 - 着色 61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3">
    <w:name w:val="浅色列表 - 着色 61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3">
    <w:name w:val="网格表 4 - 着色 112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3">
    <w:name w:val="网格表 5 深色 - 着色 112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3">
    <w:name w:val="网格表 5 深色 - 着色 512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3">
    <w:name w:val="网格表 4 - 着色 1111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3">
    <w:name w:val="网格表 5 深色 - 着色 111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3">
    <w:name w:val="网格表 5 深色 - 着色 5111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33">
    <w:name w:val="网格型3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
    <w:name w:val="中等深浅列表 212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
    <w:name w:val="中等深浅底纹 1 - 强调文字颜色 512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0">
    <w:name w:val="浅色底纹 - 强调文字颜色 512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31">
    <w:name w:val="浅色列表 - 强调文字颜色 512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
    <w:name w:val="中等深浅列表 2 - 强调文字颜色 512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
    <w:name w:val="中等深浅网格 3 - 强调文字颜色 512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2">
    <w:name w:val="彩色网格 - 强调文字颜色 512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0">
    <w:name w:val="中等深浅网格 2 - 强调文字颜色 512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1">
    <w:name w:val="中等深浅底纹 2 - 强调文字颜色 512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3">
    <w:name w:val="中等深浅底纹 1 - 强调文字颜色 522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0">
    <w:name w:val="浅色底纹 - 强调文字颜色 522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31">
    <w:name w:val="浅色列表 - 强调文字颜色 522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
    <w:name w:val="中等深浅列表 2 - 强调文字颜色 522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
    <w:name w:val="中等深浅网格 3 - 强调文字颜色 522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2">
    <w:name w:val="彩色网格 - 强调文字颜色 522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0">
    <w:name w:val="中等深浅网格 2 - 强调文字颜色 522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1">
    <w:name w:val="中等深浅底纹 2 - 强调文字颜色 522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31">
    <w:name w:val="简明型 12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3">
    <w:name w:val="浅色底纹 - 着色 32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3">
    <w:name w:val="网格型 82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3">
    <w:name w:val="浅色底纹 - 强调文字颜色 112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30">
    <w:name w:val="浅色列表 - 强调文字颜色 112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30">
    <w:name w:val="中等深浅网格 3 - 着色 52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3">
    <w:name w:val="中等深浅网格 3 - 着色 12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33">
    <w:name w:val="浅色网格 - 着色 52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34">
    <w:name w:val="彩色底纹 - 着色 52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30">
    <w:name w:val="浅色底纹13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30">
    <w:name w:val="列表型 32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31">
    <w:name w:val="表格主题2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2">
    <w:name w:val="古典型 12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33">
    <w:name w:val="网格型12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
    <w:name w:val="浅色底纹 - 着色 42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35">
    <w:name w:val="浅色底纹 - 着色 52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30">
    <w:name w:val="浅色底纹112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3">
    <w:name w:val="中等深浅底纹 1 - 着色 62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3">
    <w:name w:val="浅色列表 - 着色 62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3">
    <w:name w:val="网格表 4 - 着色 113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3">
    <w:name w:val="网格表 5 深色 - 着色 113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3">
    <w:name w:val="网格表 5 深色 - 着色 513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3">
    <w:name w:val="网格表 4 - 着色 1112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3">
    <w:name w:val="网格表 5 深色 - 着色 1112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3">
    <w:name w:val="网格表 5 深色 - 着色 5112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30">
    <w:name w:val="网格型4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
    <w:name w:val="中等深浅列表 213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
    <w:name w:val="中等深浅底纹 1 - 强调文字颜色 513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0">
    <w:name w:val="浅色底纹 - 强调文字颜色 513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31">
    <w:name w:val="浅色列表 - 强调文字颜色 513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
    <w:name w:val="中等深浅列表 2 - 强调文字颜色 513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
    <w:name w:val="中等深浅网格 3 - 强调文字颜色 513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2">
    <w:name w:val="彩色网格 - 强调文字颜色 513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0">
    <w:name w:val="中等深浅网格 2 - 强调文字颜色 513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1">
    <w:name w:val="中等深浅底纹 2 - 强调文字颜色 513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3">
    <w:name w:val="中等深浅底纹 1 - 强调文字颜色 523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0">
    <w:name w:val="浅色底纹 - 强调文字颜色 523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31">
    <w:name w:val="浅色列表 - 强调文字颜色 523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
    <w:name w:val="中等深浅列表 2 - 强调文字颜色 523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
    <w:name w:val="中等深浅网格 3 - 强调文字颜色 523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2">
    <w:name w:val="彩色网格 - 强调文字颜色 523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0">
    <w:name w:val="中等深浅网格 2 - 强调文字颜色 523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1">
    <w:name w:val="中等深浅底纹 2 - 强调文字颜色 523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31">
    <w:name w:val="简明型 13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3">
    <w:name w:val="浅色底纹 - 着色 33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3">
    <w:name w:val="网格型 83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3">
    <w:name w:val="浅色底纹 - 强调文字颜色 113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30">
    <w:name w:val="浅色列表 - 强调文字颜色 113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3">
    <w:name w:val="中等深浅网格 3 - 着色 53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3">
    <w:name w:val="中等深浅网格 3 - 着色 13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3">
    <w:name w:val="浅色网格 - 着色 53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30">
    <w:name w:val="彩色底纹 - 着色 53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30">
    <w:name w:val="浅色底纹14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30">
    <w:name w:val="列表型 33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34">
    <w:name w:val="表格主题3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2">
    <w:name w:val="古典型 13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33">
    <w:name w:val="网格型13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
    <w:name w:val="浅色底纹 - 着色 43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31">
    <w:name w:val="浅色底纹 - 着色 53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30">
    <w:name w:val="浅色底纹113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3">
    <w:name w:val="中等深浅底纹 1 - 着色 63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3">
    <w:name w:val="浅色列表 - 着色 63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3">
    <w:name w:val="网格表 4 - 着色 114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3">
    <w:name w:val="网格表 5 深色 - 着色 114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3">
    <w:name w:val="网格表 5 深色 - 着色 514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3">
    <w:name w:val="网格表 4 - 着色 1113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3">
    <w:name w:val="网格表 5 深色 - 着色 1113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3">
    <w:name w:val="网格表 5 深色 - 着色 5113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3">
    <w:name w:val="网格型5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
    <w:name w:val="中等深浅列表 214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
    <w:name w:val="中等深浅底纹 1 - 强调文字颜色 514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
    <w:name w:val="浅色底纹 - 强调文字颜色 514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30">
    <w:name w:val="浅色列表 - 强调文字颜色 514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
    <w:name w:val="中等深浅列表 2 - 强调文字颜色 514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
    <w:name w:val="中等深浅网格 3 - 强调文字颜色 514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1">
    <w:name w:val="彩色网格 - 强调文字颜色 514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0">
    <w:name w:val="中等深浅网格 2 - 强调文字颜色 514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1">
    <w:name w:val="中等深浅底纹 2 - 强调文字颜色 514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3">
    <w:name w:val="中等深浅底纹 1 - 强调文字颜色 524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
    <w:name w:val="浅色底纹 - 强调文字颜色 524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30">
    <w:name w:val="浅色列表 - 强调文字颜色 524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
    <w:name w:val="中等深浅列表 2 - 强调文字颜色 524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
    <w:name w:val="中等深浅网格 3 - 强调文字颜色 524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1">
    <w:name w:val="彩色网格 - 强调文字颜色 524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0">
    <w:name w:val="中等深浅网格 2 - 强调文字颜色 524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1">
    <w:name w:val="中等深浅底纹 2 - 强调文字颜色 524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31">
    <w:name w:val="简明型 14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3">
    <w:name w:val="浅色底纹 - 着色 34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3">
    <w:name w:val="网格型 84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3">
    <w:name w:val="浅色底纹 - 强调文字颜色 114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30">
    <w:name w:val="浅色列表 - 强调文字颜色 114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3">
    <w:name w:val="中等深浅网格 3 - 着色 54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3">
    <w:name w:val="中等深浅网格 3 - 着色 14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3">
    <w:name w:val="浅色网格 - 着色 54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30">
    <w:name w:val="彩色底纹 - 着色 54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30">
    <w:name w:val="浅色底纹15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3">
    <w:name w:val="列表型 34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31">
    <w:name w:val="表格主题4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2">
    <w:name w:val="古典型 14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33">
    <w:name w:val="网格型14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
    <w:name w:val="浅色底纹 - 着色 44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31">
    <w:name w:val="浅色底纹 - 着色 54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3">
    <w:name w:val="浅色底纹114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3">
    <w:name w:val="中等深浅底纹 1 - 着色 64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3">
    <w:name w:val="浅色列表 - 着色 64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3">
    <w:name w:val="网格表 4 - 着色 115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3">
    <w:name w:val="网格表 5 深色 - 着色 115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3">
    <w:name w:val="网格表 5 深色 - 着色 515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3">
    <w:name w:val="网格表 4 - 着色 1114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3">
    <w:name w:val="网格表 5 深色 - 着色 1114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3">
    <w:name w:val="网格表 5 深色 - 着色 5114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3">
    <w:name w:val="网格型63"/>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
    <w:name w:val="中等深浅列表 2153"/>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
    <w:name w:val="中等深浅底纹 1 - 强调文字颜色 515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
    <w:name w:val="浅色底纹 - 强调文字颜色 515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30">
    <w:name w:val="浅色列表 - 强调文字颜色 515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
    <w:name w:val="中等深浅列表 2 - 强调文字颜色 515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
    <w:name w:val="中等深浅网格 3 - 强调文字颜色 515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1">
    <w:name w:val="彩色网格 - 强调文字颜色 515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0">
    <w:name w:val="中等深浅网格 2 - 强调文字颜色 515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1">
    <w:name w:val="中等深浅底纹 2 - 强调文字颜色 515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3">
    <w:name w:val="中等深浅底纹 1 - 强调文字颜色 5253"/>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
    <w:name w:val="浅色底纹 - 强调文字颜色 5253"/>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30">
    <w:name w:val="浅色列表 - 强调文字颜色 5253"/>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
    <w:name w:val="中等深浅列表 2 - 强调文字颜色 5253"/>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
    <w:name w:val="中等深浅网格 3 - 强调文字颜色 5253"/>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1">
    <w:name w:val="彩色网格 - 强调文字颜色 5253"/>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0">
    <w:name w:val="中等深浅网格 2 - 强调文字颜色 5253"/>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1">
    <w:name w:val="中等深浅底纹 2 - 强调文字颜色 5253"/>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31">
    <w:name w:val="简明型 153"/>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3">
    <w:name w:val="浅色底纹 - 着色 353"/>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3">
    <w:name w:val="网格型 853"/>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3">
    <w:name w:val="浅色底纹 - 强调文字颜色 1153"/>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30">
    <w:name w:val="浅色列表 - 强调文字颜色 1153"/>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3">
    <w:name w:val="中等深浅网格 3 - 着色 55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3">
    <w:name w:val="中等深浅网格 3 - 着色 153"/>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3">
    <w:name w:val="浅色网格 - 着色 553"/>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30">
    <w:name w:val="彩色底纹 - 着色 553"/>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30">
    <w:name w:val="浅色底纹163"/>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3">
    <w:name w:val="列表型 353"/>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30">
    <w:name w:val="表格主题53"/>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2">
    <w:name w:val="古典型 153"/>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33">
    <w:name w:val="网格型153"/>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
    <w:name w:val="浅色底纹 - 着色 453"/>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31">
    <w:name w:val="浅色底纹 - 着色 553"/>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3">
    <w:name w:val="浅色底纹1153"/>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3">
    <w:name w:val="中等深浅底纹 1 - 着色 653"/>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3">
    <w:name w:val="浅色列表 - 着色 653"/>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3">
    <w:name w:val="网格表 4 - 着色 116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3">
    <w:name w:val="网格表 5 深色 - 着色 116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3">
    <w:name w:val="网格表 5 深色 - 着色 516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3">
    <w:name w:val="网格表 4 - 着色 11153"/>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3">
    <w:name w:val="网格表 5 深色 - 着色 1115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3">
    <w:name w:val="网格表 5 深色 - 着色 51153"/>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bjh-p">
    <w:name w:val="bjh-p"/>
    <w:basedOn w:val="a0"/>
    <w:qFormat/>
  </w:style>
  <w:style w:type="table" w:customStyle="1" w:styleId="100">
    <w:name w:val="网格型10"/>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9">
    <w:name w:val="中等深浅列表 219"/>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9">
    <w:name w:val="中等深浅底纹 1 - 强调文字颜色 519"/>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9">
    <w:name w:val="浅色底纹 - 强调文字颜色 519"/>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90">
    <w:name w:val="浅色列表 - 强调文字颜色 519"/>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9">
    <w:name w:val="中等深浅列表 2 - 强调文字颜色 519"/>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9">
    <w:name w:val="中等深浅网格 3 - 强调文字颜色 519"/>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91">
    <w:name w:val="彩色网格 - 强调文字颜色 519"/>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90">
    <w:name w:val="中等深浅网格 2 - 强调文字颜色 519"/>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91">
    <w:name w:val="中等深浅底纹 2 - 强调文字颜色 519"/>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9">
    <w:name w:val="中等深浅底纹 1 - 强调文字颜色 529"/>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9">
    <w:name w:val="浅色底纹 - 强调文字颜色 529"/>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90">
    <w:name w:val="浅色列表 - 强调文字颜色 529"/>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9">
    <w:name w:val="中等深浅列表 2 - 强调文字颜色 529"/>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9">
    <w:name w:val="中等深浅网格 3 - 强调文字颜色 529"/>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91">
    <w:name w:val="彩色网格 - 强调文字颜色 529"/>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90">
    <w:name w:val="中等深浅网格 2 - 强调文字颜色 529"/>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91">
    <w:name w:val="中等深浅底纹 2 - 强调文字颜色 529"/>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91">
    <w:name w:val="简明型 19"/>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9">
    <w:name w:val="浅色底纹 - 着色 39"/>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90">
    <w:name w:val="网格型 89"/>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9">
    <w:name w:val="浅色底纹 - 强调文字颜色 119"/>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90">
    <w:name w:val="浅色列表 - 强调文字颜色 119"/>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9">
    <w:name w:val="中等深浅网格 3 - 着色 59"/>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9">
    <w:name w:val="中等深浅网格 3 - 着色 19"/>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9">
    <w:name w:val="浅色网格 - 着色 59"/>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90">
    <w:name w:val="彩色底纹 - 着色 59"/>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100">
    <w:name w:val="浅色底纹110"/>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9">
    <w:name w:val="列表型 39"/>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90">
    <w:name w:val="表格主题9"/>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92">
    <w:name w:val="古典型 19"/>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93">
    <w:name w:val="网格型19"/>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9">
    <w:name w:val="浅色底纹 - 着色 49"/>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91">
    <w:name w:val="浅色底纹 - 着色 59"/>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9">
    <w:name w:val="浅色底纹119"/>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9">
    <w:name w:val="中等深浅底纹 1 - 着色 69"/>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9">
    <w:name w:val="浅色列表 - 着色 69"/>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10">
    <w:name w:val="网格表 4 - 着色 1110"/>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0">
    <w:name w:val="网格表 5 深色 - 着色 111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0">
    <w:name w:val="网格表 5 深色 - 着色 511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9">
    <w:name w:val="网格表 4 - 着色 1119"/>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9">
    <w:name w:val="网格表 5 深色 - 着色 1119"/>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9">
    <w:name w:val="网格表 5 深色 - 着色 5119"/>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40">
    <w:name w:val="网格型2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4">
    <w:name w:val="中等深浅列表 211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4">
    <w:name w:val="中等深浅底纹 1 - 强调文字颜色 511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40">
    <w:name w:val="浅色底纹 - 强调文字颜色 511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41">
    <w:name w:val="浅色列表 - 强调文字颜色 511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4">
    <w:name w:val="中等深浅列表 2 - 强调文字颜色 511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4">
    <w:name w:val="中等深浅网格 3 - 强调文字颜色 511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42">
    <w:name w:val="彩色网格 - 强调文字颜色 511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40">
    <w:name w:val="中等深浅网格 2 - 强调文字颜色 511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41">
    <w:name w:val="中等深浅底纹 2 - 强调文字颜色 511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4">
    <w:name w:val="中等深浅底纹 1 - 强调文字颜色 521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40">
    <w:name w:val="浅色底纹 - 强调文字颜色 521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41">
    <w:name w:val="浅色列表 - 强调文字颜色 521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4">
    <w:name w:val="中等深浅列表 2 - 强调文字颜色 521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4">
    <w:name w:val="中等深浅网格 3 - 强调文字颜色 521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42">
    <w:name w:val="彩色网格 - 强调文字颜色 521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40">
    <w:name w:val="中等深浅网格 2 - 强调文字颜色 521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41">
    <w:name w:val="中等深浅底纹 2 - 强调文字颜色 521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40">
    <w:name w:val="简明型 11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4">
    <w:name w:val="浅色底纹 - 着色 31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4">
    <w:name w:val="网格型 81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4">
    <w:name w:val="浅色底纹 - 强调文字颜色 111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40">
    <w:name w:val="浅色列表 - 强调文字颜色 111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40">
    <w:name w:val="中等深浅网格 3 - 着色 51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4">
    <w:name w:val="中等深浅网格 3 - 着色 11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44">
    <w:name w:val="浅色网格 - 着色 51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45">
    <w:name w:val="彩色底纹 - 着色 51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40">
    <w:name w:val="浅色底纹12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4">
    <w:name w:val="列表型 31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44">
    <w:name w:val="表格主题1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44">
    <w:name w:val="古典型 11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45">
    <w:name w:val="网格型11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4">
    <w:name w:val="浅色底纹 - 着色 41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46">
    <w:name w:val="浅色底纹 - 着色 51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4">
    <w:name w:val="浅色底纹111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4">
    <w:name w:val="中等深浅底纹 1 - 着色 61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4">
    <w:name w:val="浅色列表 - 着色 61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4">
    <w:name w:val="网格表 4 - 着色 112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4">
    <w:name w:val="网格表 5 深色 - 着色 112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4">
    <w:name w:val="网格表 5 深色 - 着色 512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4">
    <w:name w:val="网格表 4 - 着色 1111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4">
    <w:name w:val="网格表 5 深色 - 着色 111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4">
    <w:name w:val="网格表 5 深色 - 着色 5111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44">
    <w:name w:val="网格型3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4">
    <w:name w:val="中等深浅列表 212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4">
    <w:name w:val="中等深浅底纹 1 - 强调文字颜色 512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40">
    <w:name w:val="浅色底纹 - 强调文字颜色 512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41">
    <w:name w:val="浅色列表 - 强调文字颜色 512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4">
    <w:name w:val="中等深浅列表 2 - 强调文字颜色 512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4">
    <w:name w:val="中等深浅网格 3 - 强调文字颜色 512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42">
    <w:name w:val="彩色网格 - 强调文字颜色 512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40">
    <w:name w:val="中等深浅网格 2 - 强调文字颜色 512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41">
    <w:name w:val="中等深浅底纹 2 - 强调文字颜色 512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4">
    <w:name w:val="中等深浅底纹 1 - 强调文字颜色 522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40">
    <w:name w:val="浅色底纹 - 强调文字颜色 522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41">
    <w:name w:val="浅色列表 - 强调文字颜色 522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4">
    <w:name w:val="中等深浅列表 2 - 强调文字颜色 522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4">
    <w:name w:val="中等深浅网格 3 - 强调文字颜色 522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42">
    <w:name w:val="彩色网格 - 强调文字颜色 522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40">
    <w:name w:val="中等深浅网格 2 - 强调文字颜色 522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41">
    <w:name w:val="中等深浅底纹 2 - 强调文字颜色 522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41">
    <w:name w:val="简明型 12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4">
    <w:name w:val="浅色底纹 - 着色 32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4">
    <w:name w:val="网格型 82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4">
    <w:name w:val="浅色底纹 - 强调文字颜色 112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40">
    <w:name w:val="浅色列表 - 强调文字颜色 112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40">
    <w:name w:val="中等深浅网格 3 - 着色 52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4">
    <w:name w:val="中等深浅网格 3 - 着色 12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44">
    <w:name w:val="浅色网格 - 着色 52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45">
    <w:name w:val="彩色底纹 - 着色 52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40">
    <w:name w:val="浅色底纹13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4">
    <w:name w:val="列表型 32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41">
    <w:name w:val="表格主题2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42">
    <w:name w:val="古典型 12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43">
    <w:name w:val="网格型12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4">
    <w:name w:val="浅色底纹 - 着色 42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46">
    <w:name w:val="浅色底纹 - 着色 52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40">
    <w:name w:val="浅色底纹112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4">
    <w:name w:val="中等深浅底纹 1 - 着色 62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4">
    <w:name w:val="浅色列表 - 着色 62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4">
    <w:name w:val="网格表 4 - 着色 113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4">
    <w:name w:val="网格表 5 深色 - 着色 113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4">
    <w:name w:val="网格表 5 深色 - 着色 513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4">
    <w:name w:val="网格表 4 - 着色 1112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4">
    <w:name w:val="网格表 5 深色 - 着色 1112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4">
    <w:name w:val="网格表 5 深色 - 着色 5112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4">
    <w:name w:val="网格型4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4">
    <w:name w:val="中等深浅列表 213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4">
    <w:name w:val="中等深浅底纹 1 - 强调文字颜色 513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40">
    <w:name w:val="浅色底纹 - 强调文字颜色 513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41">
    <w:name w:val="浅色列表 - 强调文字颜色 513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4">
    <w:name w:val="中等深浅列表 2 - 强调文字颜色 513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4">
    <w:name w:val="中等深浅网格 3 - 强调文字颜色 513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42">
    <w:name w:val="彩色网格 - 强调文字颜色 513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40">
    <w:name w:val="中等深浅网格 2 - 强调文字颜色 513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41">
    <w:name w:val="中等深浅底纹 2 - 强调文字颜色 513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4">
    <w:name w:val="中等深浅底纹 1 - 强调文字颜色 523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40">
    <w:name w:val="浅色底纹 - 强调文字颜色 523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41">
    <w:name w:val="浅色列表 - 强调文字颜色 523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4">
    <w:name w:val="中等深浅列表 2 - 强调文字颜色 523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4">
    <w:name w:val="中等深浅网格 3 - 强调文字颜色 523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42">
    <w:name w:val="彩色网格 - 强调文字颜色 523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40">
    <w:name w:val="中等深浅网格 2 - 强调文字颜色 523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41">
    <w:name w:val="中等深浅底纹 2 - 强调文字颜色 523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41">
    <w:name w:val="简明型 13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4">
    <w:name w:val="浅色底纹 - 着色 33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4">
    <w:name w:val="网格型 83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4">
    <w:name w:val="浅色底纹 - 强调文字颜色 113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40">
    <w:name w:val="浅色列表 - 强调文字颜色 113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4">
    <w:name w:val="中等深浅网格 3 - 着色 53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4">
    <w:name w:val="中等深浅网格 3 - 着色 13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4">
    <w:name w:val="浅色网格 - 着色 53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40">
    <w:name w:val="彩色底纹 - 着色 53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40">
    <w:name w:val="浅色底纹14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40">
    <w:name w:val="列表型 33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45">
    <w:name w:val="表格主题3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42">
    <w:name w:val="古典型 13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43">
    <w:name w:val="网格型13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4">
    <w:name w:val="浅色底纹 - 着色 43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41">
    <w:name w:val="浅色底纹 - 着色 53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40">
    <w:name w:val="浅色底纹113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4">
    <w:name w:val="中等深浅底纹 1 - 着色 63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4">
    <w:name w:val="浅色列表 - 着色 63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4">
    <w:name w:val="网格表 4 - 着色 114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4">
    <w:name w:val="网格表 5 深色 - 着色 114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4">
    <w:name w:val="网格表 5 深色 - 着色 514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4">
    <w:name w:val="网格表 4 - 着色 1113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4">
    <w:name w:val="网格表 5 深色 - 着色 1113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4">
    <w:name w:val="网格表 5 深色 - 着色 5113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4">
    <w:name w:val="网格型5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4">
    <w:name w:val="中等深浅列表 214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4">
    <w:name w:val="中等深浅底纹 1 - 强调文字颜色 514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40">
    <w:name w:val="浅色底纹 - 强调文字颜色 514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41">
    <w:name w:val="浅色列表 - 强调文字颜色 514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4">
    <w:name w:val="中等深浅列表 2 - 强调文字颜色 514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4">
    <w:name w:val="中等深浅网格 3 - 强调文字颜色 514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42">
    <w:name w:val="彩色网格 - 强调文字颜色 514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40">
    <w:name w:val="中等深浅网格 2 - 强调文字颜色 514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41">
    <w:name w:val="中等深浅底纹 2 - 强调文字颜色 514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4">
    <w:name w:val="中等深浅底纹 1 - 强调文字颜色 524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40">
    <w:name w:val="浅色底纹 - 强调文字颜色 524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41">
    <w:name w:val="浅色列表 - 强调文字颜色 524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4">
    <w:name w:val="中等深浅列表 2 - 强调文字颜色 524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4">
    <w:name w:val="中等深浅网格 3 - 强调文字颜色 524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42">
    <w:name w:val="彩色网格 - 强调文字颜色 524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40">
    <w:name w:val="中等深浅网格 2 - 强调文字颜色 524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41">
    <w:name w:val="中等深浅底纹 2 - 强调文字颜色 524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41">
    <w:name w:val="简明型 14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4">
    <w:name w:val="浅色底纹 - 着色 34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4">
    <w:name w:val="网格型 84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4">
    <w:name w:val="浅色底纹 - 强调文字颜色 114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40">
    <w:name w:val="浅色列表 - 强调文字颜色 114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4">
    <w:name w:val="中等深浅网格 3 - 着色 54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4">
    <w:name w:val="中等深浅网格 3 - 着色 14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4">
    <w:name w:val="浅色网格 - 着色 54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40">
    <w:name w:val="彩色底纹 - 着色 54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4">
    <w:name w:val="浅色底纹15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40">
    <w:name w:val="列表型 34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40">
    <w:name w:val="表格主题4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42">
    <w:name w:val="古典型 14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43">
    <w:name w:val="网格型14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4">
    <w:name w:val="浅色底纹 - 着色 44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41">
    <w:name w:val="浅色底纹 - 着色 54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40">
    <w:name w:val="浅色底纹114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4">
    <w:name w:val="中等深浅底纹 1 - 着色 64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4">
    <w:name w:val="浅色列表 - 着色 64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4">
    <w:name w:val="网格表 4 - 着色 115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4">
    <w:name w:val="网格表 5 深色 - 着色 115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4">
    <w:name w:val="网格表 5 深色 - 着色 515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4">
    <w:name w:val="网格表 4 - 着色 1114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4">
    <w:name w:val="网格表 5 深色 - 着色 1114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4">
    <w:name w:val="网格表 5 深色 - 着色 5114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4">
    <w:name w:val="网格型64"/>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4">
    <w:name w:val="中等深浅列表 2154"/>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4">
    <w:name w:val="中等深浅底纹 1 - 强调文字颜色 515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4">
    <w:name w:val="浅色底纹 - 强调文字颜色 515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40">
    <w:name w:val="浅色列表 - 强调文字颜色 515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4">
    <w:name w:val="中等深浅列表 2 - 强调文字颜色 515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4">
    <w:name w:val="中等深浅网格 3 - 强调文字颜色 515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41">
    <w:name w:val="彩色网格 - 强调文字颜色 515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40">
    <w:name w:val="中等深浅网格 2 - 强调文字颜色 515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41">
    <w:name w:val="中等深浅底纹 2 - 强调文字颜色 515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4">
    <w:name w:val="中等深浅底纹 1 - 强调文字颜色 5254"/>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4">
    <w:name w:val="浅色底纹 - 强调文字颜色 5254"/>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40">
    <w:name w:val="浅色列表 - 强调文字颜色 5254"/>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4">
    <w:name w:val="中等深浅列表 2 - 强调文字颜色 5254"/>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4">
    <w:name w:val="中等深浅网格 3 - 强调文字颜色 5254"/>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41">
    <w:name w:val="彩色网格 - 强调文字颜色 5254"/>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40">
    <w:name w:val="中等深浅网格 2 - 强调文字颜色 5254"/>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41">
    <w:name w:val="中等深浅底纹 2 - 强调文字颜色 5254"/>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40">
    <w:name w:val="简明型 154"/>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4">
    <w:name w:val="浅色底纹 - 着色 354"/>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4">
    <w:name w:val="网格型 854"/>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4">
    <w:name w:val="浅色底纹 - 强调文字颜色 1154"/>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40">
    <w:name w:val="浅色列表 - 强调文字颜色 1154"/>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4">
    <w:name w:val="中等深浅网格 3 - 着色 55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4">
    <w:name w:val="中等深浅网格 3 - 着色 154"/>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4">
    <w:name w:val="浅色网格 - 着色 554"/>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40">
    <w:name w:val="彩色底纹 - 着色 554"/>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4">
    <w:name w:val="浅色底纹164"/>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4">
    <w:name w:val="列表型 354"/>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40">
    <w:name w:val="表格主题54"/>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41">
    <w:name w:val="古典型 154"/>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42">
    <w:name w:val="网格型154"/>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4">
    <w:name w:val="浅色底纹 - 着色 454"/>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41">
    <w:name w:val="浅色底纹 - 着色 554"/>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4">
    <w:name w:val="浅色底纹1154"/>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4">
    <w:name w:val="中等深浅底纹 1 - 着色 654"/>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4">
    <w:name w:val="浅色列表 - 着色 654"/>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4">
    <w:name w:val="网格表 4 - 着色 116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4">
    <w:name w:val="网格表 5 深色 - 着色 116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4">
    <w:name w:val="网格表 5 深色 - 着色 516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4">
    <w:name w:val="网格表 4 - 着色 11154"/>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4">
    <w:name w:val="网格表 5 深色 - 着色 1115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4">
    <w:name w:val="网格表 5 深色 - 着色 51154"/>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00">
    <w:name w:val="网格型20"/>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0">
    <w:name w:val="中等深浅列表 2110"/>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0">
    <w:name w:val="中等深浅底纹 1 - 强调文字颜色 5110"/>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0">
    <w:name w:val="浅色底纹 - 强调文字颜色 5110"/>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01">
    <w:name w:val="浅色列表 - 强调文字颜色 5110"/>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0">
    <w:name w:val="中等深浅列表 2 - 强调文字颜色 5110"/>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00">
    <w:name w:val="中等深浅网格 3 - 强调文字颜色 5110"/>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02">
    <w:name w:val="彩色网格 - 强调文字颜色 5110"/>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01">
    <w:name w:val="中等深浅网格 2 - 强调文字颜色 5110"/>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02">
    <w:name w:val="中等深浅底纹 2 - 强调文字颜色 5110"/>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0">
    <w:name w:val="中等深浅底纹 1 - 强调文字颜色 5210"/>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0">
    <w:name w:val="浅色底纹 - 强调文字颜色 5210"/>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01">
    <w:name w:val="浅色列表 - 强调文字颜色 5210"/>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0">
    <w:name w:val="中等深浅列表 2 - 强调文字颜色 5210"/>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00">
    <w:name w:val="中等深浅网格 3 - 强调文字颜色 5210"/>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02">
    <w:name w:val="彩色网格 - 强调文字颜色 5210"/>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01">
    <w:name w:val="中等深浅网格 2 - 强调文字颜色 5210"/>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02">
    <w:name w:val="中等深浅底纹 2 - 强调文字颜色 5210"/>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01">
    <w:name w:val="简明型 110"/>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0">
    <w:name w:val="浅色底纹 - 着色 310"/>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0">
    <w:name w:val="网格型 810"/>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00">
    <w:name w:val="浅色底纹 - 强调文字颜色 1110"/>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01">
    <w:name w:val="浅色列表 - 强调文字颜色 1110"/>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00">
    <w:name w:val="中等深浅网格 3 - 着色 510"/>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0">
    <w:name w:val="中等深浅网格 3 - 着色 110"/>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00">
    <w:name w:val="浅色网格 - 着色 510"/>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01">
    <w:name w:val="彩色底纹 - 着色 510"/>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00">
    <w:name w:val="浅色底纹120"/>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00">
    <w:name w:val="列表型 310"/>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01">
    <w:name w:val="表格主题10"/>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2">
    <w:name w:val="古典型 110"/>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03">
    <w:name w:val="网格型110"/>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0">
    <w:name w:val="浅色底纹 - 着色 410"/>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02">
    <w:name w:val="浅色底纹 - 着色 510"/>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00">
    <w:name w:val="浅色底纹1110"/>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0">
    <w:name w:val="中等深浅底纹 1 - 着色 610"/>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0">
    <w:name w:val="浅色列表 - 着色 610"/>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0">
    <w:name w:val="网格表 4 - 着色 1120"/>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0">
    <w:name w:val="网格表 5 深色 - 着色 112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0">
    <w:name w:val="网格表 5 深色 - 着色 512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0">
    <w:name w:val="网格表 4 - 着色 11110"/>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0">
    <w:name w:val="网格表 5 深色 - 着色 1111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0">
    <w:name w:val="网格表 5 深色 - 着色 51110"/>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50">
    <w:name w:val="网格型2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5">
    <w:name w:val="中等深浅列表 211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5">
    <w:name w:val="中等深浅底纹 1 - 强调文字颜色 511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50">
    <w:name w:val="浅色底纹 - 强调文字颜色 511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51">
    <w:name w:val="浅色列表 - 强调文字颜色 511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5">
    <w:name w:val="中等深浅列表 2 - 强调文字颜色 511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5">
    <w:name w:val="中等深浅网格 3 - 强调文字颜色 511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52">
    <w:name w:val="彩色网格 - 强调文字颜色 511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50">
    <w:name w:val="中等深浅网格 2 - 强调文字颜色 511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51">
    <w:name w:val="中等深浅底纹 2 - 强调文字颜色 511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5">
    <w:name w:val="中等深浅底纹 1 - 强调文字颜色 521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50">
    <w:name w:val="浅色底纹 - 强调文字颜色 521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51">
    <w:name w:val="浅色列表 - 强调文字颜色 521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5">
    <w:name w:val="中等深浅列表 2 - 强调文字颜色 521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5">
    <w:name w:val="中等深浅网格 3 - 强调文字颜色 521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52">
    <w:name w:val="彩色网格 - 强调文字颜色 521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50">
    <w:name w:val="中等深浅网格 2 - 强调文字颜色 521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51">
    <w:name w:val="中等深浅底纹 2 - 强调文字颜色 521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50">
    <w:name w:val="简明型 11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5">
    <w:name w:val="浅色底纹 - 着色 31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5">
    <w:name w:val="网格型 81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5">
    <w:name w:val="浅色底纹 - 强调文字颜色 111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50">
    <w:name w:val="浅色列表 - 强调文字颜色 111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50">
    <w:name w:val="中等深浅网格 3 - 着色 51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5">
    <w:name w:val="中等深浅网格 3 - 着色 11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55">
    <w:name w:val="浅色网格 - 着色 51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56">
    <w:name w:val="彩色底纹 - 着色 51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5">
    <w:name w:val="浅色底纹12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5">
    <w:name w:val="列表型 31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55">
    <w:name w:val="表格主题1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55">
    <w:name w:val="古典型 11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56">
    <w:name w:val="网格型11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5">
    <w:name w:val="浅色底纹 - 着色 41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57">
    <w:name w:val="浅色底纹 - 着色 51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5">
    <w:name w:val="浅色底纹111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5">
    <w:name w:val="中等深浅底纹 1 - 着色 61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5">
    <w:name w:val="浅色列表 - 着色 61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5">
    <w:name w:val="网格表 4 - 着色 112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5">
    <w:name w:val="网格表 5 深色 - 着色 112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5">
    <w:name w:val="网格表 5 深色 - 着色 512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5">
    <w:name w:val="网格表 4 - 着色 1111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5">
    <w:name w:val="网格表 5 深色 - 着色 111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5">
    <w:name w:val="网格表 5 深色 - 着色 5111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55">
    <w:name w:val="网格型3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5">
    <w:name w:val="中等深浅列表 212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5">
    <w:name w:val="中等深浅底纹 1 - 强调文字颜色 512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50">
    <w:name w:val="浅色底纹 - 强调文字颜色 512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51">
    <w:name w:val="浅色列表 - 强调文字颜色 512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5">
    <w:name w:val="中等深浅列表 2 - 强调文字颜色 512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5">
    <w:name w:val="中等深浅网格 3 - 强调文字颜色 512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52">
    <w:name w:val="彩色网格 - 强调文字颜色 512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50">
    <w:name w:val="中等深浅网格 2 - 强调文字颜色 512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51">
    <w:name w:val="中等深浅底纹 2 - 强调文字颜色 512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5">
    <w:name w:val="中等深浅底纹 1 - 强调文字颜色 522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50">
    <w:name w:val="浅色底纹 - 强调文字颜色 522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51">
    <w:name w:val="浅色列表 - 强调文字颜色 522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5">
    <w:name w:val="中等深浅列表 2 - 强调文字颜色 522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5">
    <w:name w:val="中等深浅网格 3 - 强调文字颜色 522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52">
    <w:name w:val="彩色网格 - 强调文字颜色 522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50">
    <w:name w:val="中等深浅网格 2 - 强调文字颜色 522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51">
    <w:name w:val="中等深浅底纹 2 - 强调文字颜色 522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50">
    <w:name w:val="简明型 12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5">
    <w:name w:val="浅色底纹 - 着色 32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5">
    <w:name w:val="网格型 82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5">
    <w:name w:val="浅色底纹 - 强调文字颜色 112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50">
    <w:name w:val="浅色列表 - 强调文字颜色 112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50">
    <w:name w:val="中等深浅网格 3 - 着色 52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5">
    <w:name w:val="中等深浅网格 3 - 着色 12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55">
    <w:name w:val="浅色网格 - 着色 52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56">
    <w:name w:val="彩色底纹 - 着色 52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5">
    <w:name w:val="浅色底纹13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5">
    <w:name w:val="列表型 32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51">
    <w:name w:val="表格主题2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51">
    <w:name w:val="古典型 12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52">
    <w:name w:val="网格型12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5">
    <w:name w:val="浅色底纹 - 着色 42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57">
    <w:name w:val="浅色底纹 - 着色 52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5">
    <w:name w:val="浅色底纹112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5">
    <w:name w:val="中等深浅底纹 1 - 着色 62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5">
    <w:name w:val="浅色列表 - 着色 62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5">
    <w:name w:val="网格表 4 - 着色 113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5">
    <w:name w:val="网格表 5 深色 - 着色 113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5">
    <w:name w:val="网格表 5 深色 - 着色 513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5">
    <w:name w:val="网格表 4 - 着色 1112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5">
    <w:name w:val="网格表 5 深色 - 着色 1112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5">
    <w:name w:val="网格表 5 深色 - 着色 5112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5">
    <w:name w:val="网格型4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5">
    <w:name w:val="中等深浅列表 213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5">
    <w:name w:val="中等深浅底纹 1 - 强调文字颜色 513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50">
    <w:name w:val="浅色底纹 - 强调文字颜色 513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51">
    <w:name w:val="浅色列表 - 强调文字颜色 513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5">
    <w:name w:val="中等深浅列表 2 - 强调文字颜色 513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5">
    <w:name w:val="中等深浅网格 3 - 强调文字颜色 513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52">
    <w:name w:val="彩色网格 - 强调文字颜色 513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50">
    <w:name w:val="中等深浅网格 2 - 强调文字颜色 513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51">
    <w:name w:val="中等深浅底纹 2 - 强调文字颜色 513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5">
    <w:name w:val="中等深浅底纹 1 - 强调文字颜色 523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50">
    <w:name w:val="浅色底纹 - 强调文字颜色 523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51">
    <w:name w:val="浅色列表 - 强调文字颜色 523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5">
    <w:name w:val="中等深浅列表 2 - 强调文字颜色 523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5">
    <w:name w:val="中等深浅网格 3 - 强调文字颜色 523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52">
    <w:name w:val="彩色网格 - 强调文字颜色 523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50">
    <w:name w:val="中等深浅网格 2 - 强调文字颜色 523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51">
    <w:name w:val="中等深浅底纹 2 - 强调文字颜色 523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50">
    <w:name w:val="简明型 13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5">
    <w:name w:val="浅色底纹 - 着色 33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5">
    <w:name w:val="网格型 83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5">
    <w:name w:val="浅色底纹 - 强调文字颜色 113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50">
    <w:name w:val="浅色列表 - 强调文字颜色 113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5">
    <w:name w:val="中等深浅网格 3 - 着色 53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5">
    <w:name w:val="中等深浅网格 3 - 着色 13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5">
    <w:name w:val="浅色网格 - 着色 53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50">
    <w:name w:val="彩色底纹 - 着色 53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5">
    <w:name w:val="浅色底纹14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5">
    <w:name w:val="列表型 33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56">
    <w:name w:val="表格主题3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51">
    <w:name w:val="古典型 13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52">
    <w:name w:val="网格型13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5">
    <w:name w:val="浅色底纹 - 着色 43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51">
    <w:name w:val="浅色底纹 - 着色 53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50">
    <w:name w:val="浅色底纹113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5">
    <w:name w:val="中等深浅底纹 1 - 着色 63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5">
    <w:name w:val="浅色列表 - 着色 63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5">
    <w:name w:val="网格表 4 - 着色 114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5">
    <w:name w:val="网格表 5 深色 - 着色 114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5">
    <w:name w:val="网格表 5 深色 - 着色 514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5">
    <w:name w:val="网格表 4 - 着色 1113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5">
    <w:name w:val="网格表 5 深色 - 着色 1113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5">
    <w:name w:val="网格表 5 深色 - 着色 5113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5">
    <w:name w:val="网格型5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5">
    <w:name w:val="中等深浅列表 214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5">
    <w:name w:val="中等深浅底纹 1 - 强调文字颜色 514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50">
    <w:name w:val="浅色底纹 - 强调文字颜色 514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51">
    <w:name w:val="浅色列表 - 强调文字颜色 514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5">
    <w:name w:val="中等深浅列表 2 - 强调文字颜色 514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5">
    <w:name w:val="中等深浅网格 3 - 强调文字颜色 514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52">
    <w:name w:val="彩色网格 - 强调文字颜色 514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50">
    <w:name w:val="中等深浅网格 2 - 强调文字颜色 514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51">
    <w:name w:val="中等深浅底纹 2 - 强调文字颜色 514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5">
    <w:name w:val="中等深浅底纹 1 - 强调文字颜色 524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50">
    <w:name w:val="浅色底纹 - 强调文字颜色 524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51">
    <w:name w:val="浅色列表 - 强调文字颜色 524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5">
    <w:name w:val="中等深浅列表 2 - 强调文字颜色 524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5">
    <w:name w:val="中等深浅网格 3 - 强调文字颜色 524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52">
    <w:name w:val="彩色网格 - 强调文字颜色 524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50">
    <w:name w:val="中等深浅网格 2 - 强调文字颜色 524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51">
    <w:name w:val="中等深浅底纹 2 - 强调文字颜色 524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50">
    <w:name w:val="简明型 14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5">
    <w:name w:val="浅色底纹 - 着色 34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5">
    <w:name w:val="网格型 84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5">
    <w:name w:val="浅色底纹 - 强调文字颜色 114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50">
    <w:name w:val="浅色列表 - 强调文字颜色 114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5">
    <w:name w:val="中等深浅网格 3 - 着色 54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5">
    <w:name w:val="中等深浅网格 3 - 着色 14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5">
    <w:name w:val="浅色网格 - 着色 54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50">
    <w:name w:val="彩色底纹 - 着色 54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50">
    <w:name w:val="浅色底纹15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50">
    <w:name w:val="列表型 34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50">
    <w:name w:val="表格主题4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51">
    <w:name w:val="古典型 14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52">
    <w:name w:val="网格型14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5">
    <w:name w:val="浅色底纹 - 着色 44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51">
    <w:name w:val="浅色底纹 - 着色 54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50">
    <w:name w:val="浅色底纹114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5">
    <w:name w:val="中等深浅底纹 1 - 着色 64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5">
    <w:name w:val="浅色列表 - 着色 64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5">
    <w:name w:val="网格表 4 - 着色 115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5">
    <w:name w:val="网格表 5 深色 - 着色 115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5">
    <w:name w:val="网格表 5 深色 - 着色 515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5">
    <w:name w:val="网格表 4 - 着色 1114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5">
    <w:name w:val="网格表 5 深色 - 着色 1114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5">
    <w:name w:val="网格表 5 深色 - 着色 5114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5">
    <w:name w:val="网格型65"/>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5">
    <w:name w:val="中等深浅列表 2155"/>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5">
    <w:name w:val="中等深浅底纹 1 - 强调文字颜色 515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50">
    <w:name w:val="浅色底纹 - 强调文字颜色 515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51">
    <w:name w:val="浅色列表 - 强调文字颜色 515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5">
    <w:name w:val="中等深浅列表 2 - 强调文字颜色 515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5">
    <w:name w:val="中等深浅网格 3 - 强调文字颜色 515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52">
    <w:name w:val="彩色网格 - 强调文字颜色 515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50">
    <w:name w:val="中等深浅网格 2 - 强调文字颜色 515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51">
    <w:name w:val="中等深浅底纹 2 - 强调文字颜色 515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5">
    <w:name w:val="中等深浅底纹 1 - 强调文字颜色 5255"/>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50">
    <w:name w:val="浅色底纹 - 强调文字颜色 5255"/>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51">
    <w:name w:val="浅色列表 - 强调文字颜色 5255"/>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5">
    <w:name w:val="中等深浅列表 2 - 强调文字颜色 5255"/>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5">
    <w:name w:val="中等深浅网格 3 - 强调文字颜色 5255"/>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52">
    <w:name w:val="彩色网格 - 强调文字颜色 5255"/>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50">
    <w:name w:val="中等深浅网格 2 - 强调文字颜色 5255"/>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51">
    <w:name w:val="中等深浅底纹 2 - 强调文字颜色 5255"/>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51">
    <w:name w:val="简明型 155"/>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5">
    <w:name w:val="浅色底纹 - 着色 355"/>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5">
    <w:name w:val="网格型 855"/>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5">
    <w:name w:val="浅色底纹 - 强调文字颜色 1155"/>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50">
    <w:name w:val="浅色列表 - 强调文字颜色 1155"/>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5">
    <w:name w:val="中等深浅网格 3 - 着色 55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5">
    <w:name w:val="中等深浅网格 3 - 着色 155"/>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5">
    <w:name w:val="浅色网格 - 着色 555"/>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50">
    <w:name w:val="彩色底纹 - 着色 555"/>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5">
    <w:name w:val="浅色底纹165"/>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50">
    <w:name w:val="列表型 355"/>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50">
    <w:name w:val="表格主题55"/>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52">
    <w:name w:val="古典型 155"/>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53">
    <w:name w:val="网格型155"/>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5">
    <w:name w:val="浅色底纹 - 着色 455"/>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51">
    <w:name w:val="浅色底纹 - 着色 555"/>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50">
    <w:name w:val="浅色底纹1155"/>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5">
    <w:name w:val="中等深浅底纹 1 - 着色 655"/>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5">
    <w:name w:val="浅色列表 - 着色 655"/>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5">
    <w:name w:val="网格表 4 - 着色 116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5">
    <w:name w:val="网格表 5 深色 - 着色 116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5">
    <w:name w:val="网格表 5 深色 - 着色 516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5">
    <w:name w:val="网格表 4 - 着色 11155"/>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5">
    <w:name w:val="网格表 5 深色 - 着色 1115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5">
    <w:name w:val="网格表 5 深色 - 着色 51155"/>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71">
    <w:name w:val="网格型7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1">
    <w:name w:val="中等深浅列表 216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1">
    <w:name w:val="中等深浅底纹 1 - 强调文字颜色 516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10">
    <w:name w:val="浅色底纹 - 强调文字颜色 516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611">
    <w:name w:val="浅色列表 - 强调文字颜色 516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10">
    <w:name w:val="中等深浅列表 2 - 强调文字颜色 516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1">
    <w:name w:val="中等深浅网格 3 - 强调文字颜色 516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12">
    <w:name w:val="彩色网格 - 强调文字颜色 516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11">
    <w:name w:val="中等深浅网格 2 - 强调文字颜色 516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12">
    <w:name w:val="中等深浅底纹 2 - 强调文字颜色 516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61">
    <w:name w:val="中等深浅底纹 1 - 强调文字颜色 526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10">
    <w:name w:val="浅色底纹 - 强调文字颜色 526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611">
    <w:name w:val="浅色列表 - 强调文字颜色 526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10">
    <w:name w:val="中等深浅列表 2 - 强调文字颜色 526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1">
    <w:name w:val="中等深浅网格 3 - 强调文字颜色 526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12">
    <w:name w:val="彩色网格 - 强调文字颜色 526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11">
    <w:name w:val="中等深浅网格 2 - 强调文字颜色 526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12">
    <w:name w:val="中等深浅底纹 2 - 强调文字颜色 526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611">
    <w:name w:val="简明型 16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61">
    <w:name w:val="浅色底纹 - 着色 36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61">
    <w:name w:val="网格型 86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61">
    <w:name w:val="浅色底纹 - 强调文字颜色 116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610">
    <w:name w:val="浅色列表 - 强调文字颜色 116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61">
    <w:name w:val="中等深浅网格 3 - 着色 56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61">
    <w:name w:val="中等深浅网格 3 - 着色 16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610">
    <w:name w:val="浅色网格 - 着色 56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611">
    <w:name w:val="彩色底纹 - 着色 56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710">
    <w:name w:val="浅色底纹17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61">
    <w:name w:val="列表型 36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610">
    <w:name w:val="表格主题6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12">
    <w:name w:val="古典型 16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613">
    <w:name w:val="网格型16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1">
    <w:name w:val="浅色底纹 - 着色 46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612">
    <w:name w:val="浅色底纹 - 着色 56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61">
    <w:name w:val="浅色底纹116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61">
    <w:name w:val="中等深浅底纹 1 - 着色 66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61">
    <w:name w:val="浅色列表 - 着色 66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71">
    <w:name w:val="网格表 4 - 着色 117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71">
    <w:name w:val="网格表 5 深色 - 着色 117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71">
    <w:name w:val="网格表 5 深色 - 着色 517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61">
    <w:name w:val="网格表 4 - 着色 1116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61">
    <w:name w:val="网格表 5 深色 - 着色 1116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61">
    <w:name w:val="网格表 5 深色 - 着色 5116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116">
    <w:name w:val="网格型21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1">
    <w:name w:val="中等深浅列表 211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1">
    <w:name w:val="中等深浅底纹 1 - 强调文字颜色 511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10">
    <w:name w:val="浅色底纹 - 强调文字颜色 511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111">
    <w:name w:val="浅色列表 - 强调文字颜色 511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10">
    <w:name w:val="中等深浅列表 2 - 强调文字颜色 511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1">
    <w:name w:val="中等深浅网格 3 - 强调文字颜色 511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12">
    <w:name w:val="彩色网格 - 强调文字颜色 511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11">
    <w:name w:val="中等深浅网格 2 - 强调文字颜色 511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12">
    <w:name w:val="中等深浅底纹 2 - 强调文字颜色 511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11">
    <w:name w:val="中等深浅底纹 1 - 强调文字颜色 521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10">
    <w:name w:val="浅色底纹 - 强调文字颜色 521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111">
    <w:name w:val="浅色列表 - 强调文字颜色 521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10">
    <w:name w:val="中等深浅列表 2 - 强调文字颜色 521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1">
    <w:name w:val="中等深浅网格 3 - 强调文字颜色 521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12">
    <w:name w:val="彩色网格 - 强调文字颜色 521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11">
    <w:name w:val="中等深浅网格 2 - 强调文字颜色 521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12">
    <w:name w:val="中等深浅底纹 2 - 强调文字颜色 521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111">
    <w:name w:val="简明型 11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11">
    <w:name w:val="浅色底纹 - 着色 31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11">
    <w:name w:val="网格型 81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11">
    <w:name w:val="浅色底纹 - 强调文字颜色 111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110">
    <w:name w:val="浅色列表 - 强调文字颜色 111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110">
    <w:name w:val="中等深浅网格 3 - 着色 51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11">
    <w:name w:val="中等深浅网格 3 - 着色 11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113">
    <w:name w:val="浅色网格 - 着色 51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114">
    <w:name w:val="彩色底纹 - 着色 51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110">
    <w:name w:val="浅色底纹121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11">
    <w:name w:val="列表型 31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116">
    <w:name w:val="表格主题1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12">
    <w:name w:val="古典型 11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113">
    <w:name w:val="网格型11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1">
    <w:name w:val="浅色底纹 - 着色 41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115">
    <w:name w:val="浅色底纹 - 着色 51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110">
    <w:name w:val="浅色底纹111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11">
    <w:name w:val="中等深浅底纹 1 - 着色 61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11">
    <w:name w:val="浅色列表 - 着色 61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11">
    <w:name w:val="网格表 4 - 着色 112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11">
    <w:name w:val="网格表 5 深色 - 着色 112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11">
    <w:name w:val="网格表 5 深色 - 着色 512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11">
    <w:name w:val="网格表 4 - 着色 1111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11">
    <w:name w:val="网格表 5 深色 - 着色 111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11">
    <w:name w:val="网格表 5 深色 - 着色 5111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110">
    <w:name w:val="网格型31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1">
    <w:name w:val="中等深浅列表 212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1">
    <w:name w:val="中等深浅底纹 1 - 强调文字颜色 512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10">
    <w:name w:val="浅色底纹 - 强调文字颜色 512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111">
    <w:name w:val="浅色列表 - 强调文字颜色 512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10">
    <w:name w:val="中等深浅列表 2 - 强调文字颜色 512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1">
    <w:name w:val="中等深浅网格 3 - 强调文字颜色 512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12">
    <w:name w:val="彩色网格 - 强调文字颜色 512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11">
    <w:name w:val="中等深浅网格 2 - 强调文字颜色 512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12">
    <w:name w:val="中等深浅底纹 2 - 强调文字颜色 512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11">
    <w:name w:val="中等深浅底纹 1 - 强调文字颜色 522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10">
    <w:name w:val="浅色底纹 - 强调文字颜色 522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111">
    <w:name w:val="浅色列表 - 强调文字颜色 522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10">
    <w:name w:val="中等深浅列表 2 - 强调文字颜色 522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1">
    <w:name w:val="中等深浅网格 3 - 强调文字颜色 522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12">
    <w:name w:val="彩色网格 - 强调文字颜色 522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11">
    <w:name w:val="中等深浅网格 2 - 强调文字颜色 522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12">
    <w:name w:val="中等深浅底纹 2 - 强调文字颜色 522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111">
    <w:name w:val="简明型 12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11">
    <w:name w:val="浅色底纹 - 着色 32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11">
    <w:name w:val="网格型 82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11">
    <w:name w:val="浅色底纹 - 强调文字颜色 112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110">
    <w:name w:val="浅色列表 - 强调文字颜色 112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110">
    <w:name w:val="中等深浅网格 3 - 着色 52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11">
    <w:name w:val="中等深浅网格 3 - 着色 12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113">
    <w:name w:val="浅色网格 - 着色 52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114">
    <w:name w:val="彩色底纹 - 着色 52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110">
    <w:name w:val="浅色底纹131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11">
    <w:name w:val="列表型 32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117">
    <w:name w:val="表格主题2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12">
    <w:name w:val="古典型 12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113">
    <w:name w:val="网格型12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1">
    <w:name w:val="浅色底纹 - 着色 42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115">
    <w:name w:val="浅色底纹 - 着色 52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11">
    <w:name w:val="浅色底纹112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11">
    <w:name w:val="中等深浅底纹 1 - 着色 62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11">
    <w:name w:val="浅色列表 - 着色 62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11">
    <w:name w:val="网格表 4 - 着色 113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11">
    <w:name w:val="网格表 5 深色 - 着色 113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11">
    <w:name w:val="网格表 5 深色 - 着色 513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11">
    <w:name w:val="网格表 4 - 着色 1112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11">
    <w:name w:val="网格表 5 深色 - 着色 1112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11">
    <w:name w:val="网格表 5 深色 - 着色 5112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0">
    <w:name w:val="网格型41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1">
    <w:name w:val="中等深浅列表 213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1">
    <w:name w:val="中等深浅底纹 1 - 强调文字颜色 513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10">
    <w:name w:val="浅色底纹 - 强调文字颜色 513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111">
    <w:name w:val="浅色列表 - 强调文字颜色 513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10">
    <w:name w:val="中等深浅列表 2 - 强调文字颜色 513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1">
    <w:name w:val="中等深浅网格 3 - 强调文字颜色 513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12">
    <w:name w:val="彩色网格 - 强调文字颜色 513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11">
    <w:name w:val="中等深浅网格 2 - 强调文字颜色 513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12">
    <w:name w:val="中等深浅底纹 2 - 强调文字颜色 513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11">
    <w:name w:val="中等深浅底纹 1 - 强调文字颜色 523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10">
    <w:name w:val="浅色底纹 - 强调文字颜色 523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111">
    <w:name w:val="浅色列表 - 强调文字颜色 523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10">
    <w:name w:val="中等深浅列表 2 - 强调文字颜色 523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1">
    <w:name w:val="中等深浅网格 3 - 强调文字颜色 523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12">
    <w:name w:val="彩色网格 - 强调文字颜色 523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11">
    <w:name w:val="中等深浅网格 2 - 强调文字颜色 523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12">
    <w:name w:val="中等深浅底纹 2 - 强调文字颜色 523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111">
    <w:name w:val="简明型 13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11">
    <w:name w:val="浅色底纹 - 着色 33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11">
    <w:name w:val="网格型 83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11">
    <w:name w:val="浅色底纹 - 强调文字颜色 113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110">
    <w:name w:val="浅色列表 - 强调文字颜色 113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11">
    <w:name w:val="中等深浅网格 3 - 着色 53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11">
    <w:name w:val="中等深浅网格 3 - 着色 13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110">
    <w:name w:val="浅色网格 - 着色 53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111">
    <w:name w:val="彩色底纹 - 着色 53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110">
    <w:name w:val="浅色底纹141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11">
    <w:name w:val="列表型 33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112">
    <w:name w:val="表格主题3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12">
    <w:name w:val="古典型 13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113">
    <w:name w:val="网格型13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1">
    <w:name w:val="浅色底纹 - 着色 43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112">
    <w:name w:val="浅色底纹 - 着色 53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11">
    <w:name w:val="浅色底纹113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11">
    <w:name w:val="中等深浅底纹 1 - 着色 63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11">
    <w:name w:val="浅色列表 - 着色 63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11">
    <w:name w:val="网格表 4 - 着色 114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11">
    <w:name w:val="网格表 5 深色 - 着色 114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11">
    <w:name w:val="网格表 5 深色 - 着色 514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11">
    <w:name w:val="网格表 4 - 着色 1113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11">
    <w:name w:val="网格表 5 深色 - 着色 1113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11">
    <w:name w:val="网格表 5 深色 - 着色 5113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10">
    <w:name w:val="网格型51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1">
    <w:name w:val="中等深浅列表 214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1">
    <w:name w:val="中等深浅底纹 1 - 强调文字颜色 514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10">
    <w:name w:val="浅色底纹 - 强调文字颜色 514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111">
    <w:name w:val="浅色列表 - 强调文字颜色 514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10">
    <w:name w:val="中等深浅列表 2 - 强调文字颜色 514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1">
    <w:name w:val="中等深浅网格 3 - 强调文字颜色 514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12">
    <w:name w:val="彩色网格 - 强调文字颜色 514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11">
    <w:name w:val="中等深浅网格 2 - 强调文字颜色 514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12">
    <w:name w:val="中等深浅底纹 2 - 强调文字颜色 514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11">
    <w:name w:val="中等深浅底纹 1 - 强调文字颜色 524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10">
    <w:name w:val="浅色底纹 - 强调文字颜色 524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111">
    <w:name w:val="浅色列表 - 强调文字颜色 524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10">
    <w:name w:val="中等深浅列表 2 - 强调文字颜色 524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1">
    <w:name w:val="中等深浅网格 3 - 强调文字颜色 524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12">
    <w:name w:val="彩色网格 - 强调文字颜色 524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11">
    <w:name w:val="中等深浅网格 2 - 强调文字颜色 524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12">
    <w:name w:val="中等深浅底纹 2 - 强调文字颜色 524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111">
    <w:name w:val="简明型 14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11">
    <w:name w:val="浅色底纹 - 着色 34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11">
    <w:name w:val="网格型 84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11">
    <w:name w:val="浅色底纹 - 强调文字颜色 114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110">
    <w:name w:val="浅色列表 - 强调文字颜色 114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11">
    <w:name w:val="中等深浅网格 3 - 着色 54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11">
    <w:name w:val="中等深浅网格 3 - 着色 14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110">
    <w:name w:val="浅色网格 - 着色 54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111">
    <w:name w:val="彩色底纹 - 着色 54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110">
    <w:name w:val="浅色底纹151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11">
    <w:name w:val="列表型 34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111">
    <w:name w:val="表格主题4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12">
    <w:name w:val="古典型 14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113">
    <w:name w:val="网格型14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1">
    <w:name w:val="浅色底纹 - 着色 44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12">
    <w:name w:val="浅色底纹 - 着色 54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11">
    <w:name w:val="浅色底纹1141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11">
    <w:name w:val="中等深浅底纹 1 - 着色 64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11">
    <w:name w:val="浅色列表 - 着色 64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11">
    <w:name w:val="网格表 4 - 着色 115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11">
    <w:name w:val="网格表 5 深色 - 着色 115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11">
    <w:name w:val="网格表 5 深色 - 着色 515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11">
    <w:name w:val="网格表 4 - 着色 11141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11">
    <w:name w:val="网格表 5 深色 - 着色 1114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11">
    <w:name w:val="网格表 5 深色 - 着色 5114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11">
    <w:name w:val="网格型61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1">
    <w:name w:val="中等深浅列表 2151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1">
    <w:name w:val="中等深浅底纹 1 - 强调文字颜色 515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10">
    <w:name w:val="浅色底纹 - 强调文字颜色 515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111">
    <w:name w:val="浅色列表 - 强调文字颜色 515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10">
    <w:name w:val="中等深浅列表 2 - 强调文字颜色 515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1">
    <w:name w:val="中等深浅网格 3 - 强调文字颜色 515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12">
    <w:name w:val="彩色网格 - 强调文字颜色 515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11">
    <w:name w:val="中等深浅网格 2 - 强调文字颜色 515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12">
    <w:name w:val="中等深浅底纹 2 - 强调文字颜色 515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11">
    <w:name w:val="中等深浅底纹 1 - 强调文字颜色 5251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10">
    <w:name w:val="浅色底纹 - 强调文字颜色 5251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111">
    <w:name w:val="浅色列表 - 强调文字颜色 5251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10">
    <w:name w:val="中等深浅列表 2 - 强调文字颜色 5251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1">
    <w:name w:val="中等深浅网格 3 - 强调文字颜色 5251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12">
    <w:name w:val="彩色网格 - 强调文字颜色 5251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11">
    <w:name w:val="中等深浅网格 2 - 强调文字颜色 5251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12">
    <w:name w:val="中等深浅底纹 2 - 强调文字颜色 5251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111">
    <w:name w:val="简明型 151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11">
    <w:name w:val="浅色底纹 - 着色 351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11">
    <w:name w:val="网格型 851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11">
    <w:name w:val="浅色底纹 - 强调文字颜色 1151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110">
    <w:name w:val="浅色列表 - 强调文字颜色 1151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11">
    <w:name w:val="中等深浅网格 3 - 着色 55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11">
    <w:name w:val="中等深浅网格 3 - 着色 151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110">
    <w:name w:val="浅色网格 - 着色 551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111">
    <w:name w:val="彩色底纹 - 着色 551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110">
    <w:name w:val="浅色底纹161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11">
    <w:name w:val="列表型 351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111">
    <w:name w:val="表格主题51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12">
    <w:name w:val="古典型 151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113">
    <w:name w:val="网格型151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1">
    <w:name w:val="浅色底纹 - 着色 451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12">
    <w:name w:val="浅色底纹 - 着色 551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11">
    <w:name w:val="浅色底纹11511"/>
    <w:basedOn w:val="a1"/>
    <w:uiPriority w:val="60"/>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11">
    <w:name w:val="中等深浅底纹 1 - 着色 651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11">
    <w:name w:val="浅色列表 - 着色 651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11">
    <w:name w:val="网格表 4 - 着色 1161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11">
    <w:name w:val="网格表 5 深色 - 着色 1161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11">
    <w:name w:val="网格表 5 深色 - 着色 516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11">
    <w:name w:val="网格表 4 - 着色 11151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11">
    <w:name w:val="网格表 5 深色 - 着色 1115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11">
    <w:name w:val="网格表 5 深色 - 着色 51151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816">
    <w:name w:val="网格型8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1">
    <w:name w:val="中等深浅列表 217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1">
    <w:name w:val="中等深浅底纹 1 - 强调文字颜色 517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10">
    <w:name w:val="浅色底纹 - 强调文字颜色 517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711">
    <w:name w:val="浅色列表 - 强调文字颜色 517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10">
    <w:name w:val="中等深浅列表 2 - 强调文字颜色 517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1">
    <w:name w:val="中等深浅网格 3 - 强调文字颜色 517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12">
    <w:name w:val="彩色网格 - 强调文字颜色 517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11">
    <w:name w:val="中等深浅网格 2 - 强调文字颜色 517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12">
    <w:name w:val="中等深浅底纹 2 - 强调文字颜色 517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71">
    <w:name w:val="中等深浅底纹 1 - 强调文字颜色 527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10">
    <w:name w:val="浅色底纹 - 强调文字颜色 527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711">
    <w:name w:val="浅色列表 - 强调文字颜色 527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10">
    <w:name w:val="中等深浅列表 2 - 强调文字颜色 527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1">
    <w:name w:val="中等深浅网格 3 - 强调文字颜色 527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12">
    <w:name w:val="彩色网格 - 强调文字颜色 527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11">
    <w:name w:val="中等深浅网格 2 - 强调文字颜色 527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12">
    <w:name w:val="中等深浅底纹 2 - 强调文字颜色 527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711">
    <w:name w:val="简明型 17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71">
    <w:name w:val="浅色底纹 - 着色 37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71">
    <w:name w:val="网格型 87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71">
    <w:name w:val="浅色底纹 - 强调文字颜色 117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710">
    <w:name w:val="浅色列表 - 强调文字颜色 117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71">
    <w:name w:val="中等深浅网格 3 - 着色 57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71">
    <w:name w:val="中等深浅网格 3 - 着色 17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710">
    <w:name w:val="浅色网格 - 着色 57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711">
    <w:name w:val="彩色底纹 - 着色 57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810">
    <w:name w:val="浅色底纹18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71">
    <w:name w:val="列表型 37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710">
    <w:name w:val="表格主题7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12">
    <w:name w:val="古典型 17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713">
    <w:name w:val="网格型17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1">
    <w:name w:val="浅色底纹 - 着色 47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712">
    <w:name w:val="浅色底纹 - 着色 57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71">
    <w:name w:val="浅色底纹117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71">
    <w:name w:val="中等深浅底纹 1 - 着色 671"/>
    <w:basedOn w:val="a1"/>
    <w:uiPriority w:val="63"/>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71">
    <w:name w:val="浅色列表 - 着色 67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81">
    <w:name w:val="网格表 4 - 着色 118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81">
    <w:name w:val="网格表 5 深色 - 着色 118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81">
    <w:name w:val="网格表 5 深色 - 着色 518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71">
    <w:name w:val="网格表 4 - 着色 1117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71">
    <w:name w:val="网格表 5 深色 - 着色 1117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71">
    <w:name w:val="网格表 5 深色 - 着色 5117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210">
    <w:name w:val="网格型22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1">
    <w:name w:val="中等深浅列表 2112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1">
    <w:name w:val="中等深浅底纹 1 - 强调文字颜色 511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10">
    <w:name w:val="浅色底纹 - 强调文字颜色 511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211">
    <w:name w:val="浅色列表 - 强调文字颜色 511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10">
    <w:name w:val="中等深浅列表 2 - 强调文字颜色 511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1">
    <w:name w:val="中等深浅网格 3 - 强调文字颜色 511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12">
    <w:name w:val="彩色网格 - 强调文字颜色 511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11">
    <w:name w:val="中等深浅网格 2 - 强调文字颜色 5112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12">
    <w:name w:val="中等深浅底纹 2 - 强调文字颜色 511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21">
    <w:name w:val="中等深浅底纹 1 - 强调文字颜色 521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10">
    <w:name w:val="浅色底纹 - 强调文字颜色 521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211">
    <w:name w:val="浅色列表 - 强调文字颜色 521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10">
    <w:name w:val="中等深浅列表 2 - 强调文字颜色 521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1">
    <w:name w:val="中等深浅网格 3 - 强调文字颜色 5212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12">
    <w:name w:val="彩色网格 - 强调文字颜色 521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11">
    <w:name w:val="中等深浅网格 2 - 强调文字颜色 521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12">
    <w:name w:val="中等深浅底纹 2 - 强调文字颜色 521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210">
    <w:name w:val="简明型 112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21">
    <w:name w:val="浅色底纹 - 着色 312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21">
    <w:name w:val="网格型 812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21">
    <w:name w:val="浅色底纹 - 强调文字颜色 11121"/>
    <w:basedOn w:val="a1"/>
    <w:uiPriority w:val="60"/>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210">
    <w:name w:val="浅色列表 - 强调文字颜色 1112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210">
    <w:name w:val="中等深浅网格 3 - 着色 512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21">
    <w:name w:val="中等深浅网格 3 - 着色 11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213">
    <w:name w:val="浅色网格 - 着色 512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214">
    <w:name w:val="彩色底纹 - 着色 5121"/>
    <w:basedOn w:val="a1"/>
    <w:uiPriority w:val="71"/>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210">
    <w:name w:val="浅色底纹1221"/>
    <w:basedOn w:val="a1"/>
    <w:uiPriority w:val="60"/>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21">
    <w:name w:val="列表型 312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214">
    <w:name w:val="表格主题12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12">
    <w:name w:val="古典型 112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213">
    <w:name w:val="网格型112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1">
    <w:name w:val="浅色底纹 - 着色 4121"/>
    <w:basedOn w:val="a1"/>
    <w:uiPriority w:val="60"/>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215">
    <w:name w:val="浅色底纹 - 着色 512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21">
    <w:name w:val="浅色底纹1112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21">
    <w:name w:val="中等深浅底纹 1 - 着色 612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21">
    <w:name w:val="浅色列表 - 着色 612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21">
    <w:name w:val="网格表 4 - 着色 112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21">
    <w:name w:val="网格表 5 深色 - 着色 112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21">
    <w:name w:val="网格表 5 深色 - 着色 512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21">
    <w:name w:val="网格表 4 - 着色 1111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21">
    <w:name w:val="网格表 5 深色 - 着色 1111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21">
    <w:name w:val="网格表 5 深色 - 着色 5111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210">
    <w:name w:val="网格型32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1">
    <w:name w:val="中等深浅列表 2122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1">
    <w:name w:val="中等深浅底纹 1 - 强调文字颜色 512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10">
    <w:name w:val="浅色底纹 - 强调文字颜色 512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211">
    <w:name w:val="浅色列表 - 强调文字颜色 512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10">
    <w:name w:val="中等深浅列表 2 - 强调文字颜色 512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1">
    <w:name w:val="中等深浅网格 3 - 强调文字颜色 512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12">
    <w:name w:val="彩色网格 - 强调文字颜色 512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11">
    <w:name w:val="中等深浅网格 2 - 强调文字颜色 512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12">
    <w:name w:val="中等深浅底纹 2 - 强调文字颜色 5122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21">
    <w:name w:val="中等深浅底纹 1 - 强调文字颜色 5222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10">
    <w:name w:val="浅色底纹 - 强调文字颜色 522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211">
    <w:name w:val="浅色列表 - 强调文字颜色 522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10">
    <w:name w:val="中等深浅列表 2 - 强调文字颜色 522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1">
    <w:name w:val="中等深浅网格 3 - 强调文字颜色 522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12">
    <w:name w:val="彩色网格 - 强调文字颜色 5222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11">
    <w:name w:val="中等深浅网格 2 - 强调文字颜色 5222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12">
    <w:name w:val="中等深浅底纹 2 - 强调文字颜色 522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211">
    <w:name w:val="简明型 122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21">
    <w:name w:val="浅色底纹 - 着色 3221"/>
    <w:basedOn w:val="a1"/>
    <w:uiPriority w:val="60"/>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21">
    <w:name w:val="网格型 822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21">
    <w:name w:val="浅色底纹 - 强调文字颜色 1122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210">
    <w:name w:val="浅色列表 - 强调文字颜色 1122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210">
    <w:name w:val="中等深浅网格 3 - 着色 522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21">
    <w:name w:val="中等深浅网格 3 - 着色 122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213">
    <w:name w:val="浅色网格 - 着色 522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214">
    <w:name w:val="彩色底纹 - 着色 522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210">
    <w:name w:val="浅色底纹132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21">
    <w:name w:val="列表型 322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211">
    <w:name w:val="表格主题22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12">
    <w:name w:val="古典型 122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213">
    <w:name w:val="网格型122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1">
    <w:name w:val="浅色底纹 - 着色 4221"/>
    <w:basedOn w:val="a1"/>
    <w:uiPriority w:val="60"/>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215">
    <w:name w:val="浅色底纹 - 着色 522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21">
    <w:name w:val="浅色底纹11221"/>
    <w:basedOn w:val="a1"/>
    <w:uiPriority w:val="60"/>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21">
    <w:name w:val="中等深浅底纹 1 - 着色 6221"/>
    <w:basedOn w:val="a1"/>
    <w:uiPriority w:val="63"/>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21">
    <w:name w:val="浅色列表 - 着色 622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21">
    <w:name w:val="网格表 4 - 着色 113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21">
    <w:name w:val="网格表 5 深色 - 着色 113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21">
    <w:name w:val="网格表 5 深色 - 着色 513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21">
    <w:name w:val="网格表 4 - 着色 11122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21">
    <w:name w:val="网格表 5 深色 - 着色 1112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21">
    <w:name w:val="网格表 5 深色 - 着色 5112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10">
    <w:name w:val="网格型42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1">
    <w:name w:val="中等深浅列表 2132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1">
    <w:name w:val="中等深浅底纹 1 - 强调文字颜色 513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10">
    <w:name w:val="浅色底纹 - 强调文字颜色 513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211">
    <w:name w:val="浅色列表 - 强调文字颜色 513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10">
    <w:name w:val="中等深浅列表 2 - 强调文字颜色 513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1">
    <w:name w:val="中等深浅网格 3 - 强调文字颜色 5132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12">
    <w:name w:val="彩色网格 - 强调文字颜色 5132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11">
    <w:name w:val="中等深浅网格 2 - 强调文字颜色 513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12">
    <w:name w:val="中等深浅底纹 2 - 强调文字颜色 5132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21">
    <w:name w:val="中等深浅底纹 1 - 强调文字颜色 5232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10">
    <w:name w:val="浅色底纹 - 强调文字颜色 523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211">
    <w:name w:val="浅色列表 - 强调文字颜色 523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10">
    <w:name w:val="中等深浅列表 2 - 强调文字颜色 523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1">
    <w:name w:val="中等深浅网格 3 - 强调文字颜色 523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12">
    <w:name w:val="彩色网格 - 强调文字颜色 523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11">
    <w:name w:val="中等深浅网格 2 - 强调文字颜色 523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12">
    <w:name w:val="中等深浅底纹 2 - 强调文字颜色 523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211">
    <w:name w:val="简明型 132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21">
    <w:name w:val="浅色底纹 - 着色 332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21">
    <w:name w:val="网格型 832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21">
    <w:name w:val="浅色底纹 - 强调文字颜色 1132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210">
    <w:name w:val="浅色列表 - 强调文字颜色 1132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21">
    <w:name w:val="中等深浅网格 3 - 着色 532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21">
    <w:name w:val="中等深浅网格 3 - 着色 13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210">
    <w:name w:val="浅色网格 - 着色 532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211">
    <w:name w:val="彩色底纹 - 着色 532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210">
    <w:name w:val="浅色底纹142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21">
    <w:name w:val="列表型 332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212">
    <w:name w:val="表格主题32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12">
    <w:name w:val="古典型 132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213">
    <w:name w:val="网格型1321"/>
    <w:basedOn w:val="a1"/>
    <w:uiPriority w:val="5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1">
    <w:name w:val="浅色底纹 - 着色 4321"/>
    <w:basedOn w:val="a1"/>
    <w:uiPriority w:val="60"/>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212">
    <w:name w:val="浅色底纹 - 着色 532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21">
    <w:name w:val="浅色底纹1132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21">
    <w:name w:val="中等深浅底纹 1 - 着色 6321"/>
    <w:basedOn w:val="a1"/>
    <w:uiPriority w:val="63"/>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21">
    <w:name w:val="浅色列表 - 着色 632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21">
    <w:name w:val="网格表 4 - 着色 114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21">
    <w:name w:val="网格表 5 深色 - 着色 114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21">
    <w:name w:val="网格表 5 深色 - 着色 514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21">
    <w:name w:val="网格表 4 - 着色 1113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21">
    <w:name w:val="网格表 5 深色 - 着色 1113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21">
    <w:name w:val="网格表 5 深色 - 着色 5113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210">
    <w:name w:val="网格型52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1">
    <w:name w:val="中等深浅列表 2142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1">
    <w:name w:val="中等深浅底纹 1 - 强调文字颜色 5142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10">
    <w:name w:val="浅色底纹 - 强调文字颜色 5142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211">
    <w:name w:val="浅色列表 - 强调文字颜色 5142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10">
    <w:name w:val="中等深浅列表 2 - 强调文字颜色 514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1">
    <w:name w:val="中等深浅网格 3 - 强调文字颜色 514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12">
    <w:name w:val="彩色网格 - 强调文字颜色 5142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11">
    <w:name w:val="中等深浅网格 2 - 强调文字颜色 5142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12">
    <w:name w:val="中等深浅底纹 2 - 强调文字颜色 514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21">
    <w:name w:val="中等深浅底纹 1 - 强调文字颜色 5242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10">
    <w:name w:val="浅色底纹 - 强调文字颜色 524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211">
    <w:name w:val="浅色列表 - 强调文字颜色 524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10">
    <w:name w:val="中等深浅列表 2 - 强调文字颜色 524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1">
    <w:name w:val="中等深浅网格 3 - 强调文字颜色 524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12">
    <w:name w:val="彩色网格 - 强调文字颜色 5242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11">
    <w:name w:val="中等深浅网格 2 - 强调文字颜色 5242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12">
    <w:name w:val="中等深浅底纹 2 - 强调文字颜色 524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211">
    <w:name w:val="简明型 142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21">
    <w:name w:val="浅色底纹 - 着色 3421"/>
    <w:basedOn w:val="a1"/>
    <w:uiPriority w:val="60"/>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21">
    <w:name w:val="网格型 842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21">
    <w:name w:val="浅色底纹 - 强调文字颜色 1142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210">
    <w:name w:val="浅色列表 - 强调文字颜色 1142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21">
    <w:name w:val="中等深浅网格 3 - 着色 54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21">
    <w:name w:val="中等深浅网格 3 - 着色 14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210">
    <w:name w:val="浅色网格 - 着色 5421"/>
    <w:basedOn w:val="a1"/>
    <w:uiPriority w:val="62"/>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211">
    <w:name w:val="彩色底纹 - 着色 5421"/>
    <w:basedOn w:val="a1"/>
    <w:uiPriority w:val="71"/>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210">
    <w:name w:val="浅色底纹152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21">
    <w:name w:val="列表型 342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211">
    <w:name w:val="表格主题42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12">
    <w:name w:val="古典型 142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213">
    <w:name w:val="网格型1421"/>
    <w:basedOn w:val="a1"/>
    <w:uiPriority w:val="5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1">
    <w:name w:val="浅色底纹 - 着色 4421"/>
    <w:basedOn w:val="a1"/>
    <w:uiPriority w:val="60"/>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212">
    <w:name w:val="浅色底纹 - 着色 542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21">
    <w:name w:val="浅色底纹11421"/>
    <w:basedOn w:val="a1"/>
    <w:uiPriority w:val="60"/>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21">
    <w:name w:val="中等深浅底纹 1 - 着色 642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21">
    <w:name w:val="浅色列表 - 着色 642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21">
    <w:name w:val="网格表 4 - 着色 1152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21">
    <w:name w:val="网格表 5 深色 - 着色 115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21">
    <w:name w:val="网格表 5 深色 - 着色 515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21">
    <w:name w:val="网格表 4 - 着色 11142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21">
    <w:name w:val="网格表 5 深色 - 着色 1114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21">
    <w:name w:val="网格表 5 深色 - 着色 5114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21">
    <w:name w:val="网格型62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1">
    <w:name w:val="中等深浅列表 2152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1">
    <w:name w:val="中等深浅底纹 1 - 强调文字颜色 5152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10">
    <w:name w:val="浅色底纹 - 强调文字颜色 515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211">
    <w:name w:val="浅色列表 - 强调文字颜色 515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10">
    <w:name w:val="中等深浅列表 2 - 强调文字颜色 5152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1">
    <w:name w:val="中等深浅网格 3 - 强调文字颜色 515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12">
    <w:name w:val="彩色网格 - 强调文字颜色 5152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11">
    <w:name w:val="中等深浅网格 2 - 强调文字颜色 5152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12">
    <w:name w:val="中等深浅底纹 2 - 强调文字颜色 5152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21">
    <w:name w:val="中等深浅底纹 1 - 强调文字颜色 5252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10">
    <w:name w:val="浅色底纹 - 强调文字颜色 5252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211">
    <w:name w:val="浅色列表 - 强调文字颜色 5252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10">
    <w:name w:val="中等深浅列表 2 - 强调文字颜色 5252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1">
    <w:name w:val="中等深浅网格 3 - 强调文字颜色 5252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12">
    <w:name w:val="彩色网格 - 强调文字颜色 5252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11">
    <w:name w:val="中等深浅网格 2 - 强调文字颜色 5252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12">
    <w:name w:val="中等深浅底纹 2 - 强调文字颜色 5252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1">
    <w:name w:val="简明型 152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21">
    <w:name w:val="浅色底纹 - 着色 352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21">
    <w:name w:val="网格型 852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21">
    <w:name w:val="浅色底纹 - 强调文字颜色 11521"/>
    <w:basedOn w:val="a1"/>
    <w:uiPriority w:val="60"/>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210">
    <w:name w:val="浅色列表 - 强调文字颜色 1152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21">
    <w:name w:val="中等深浅网格 3 - 着色 552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21">
    <w:name w:val="中等深浅网格 3 - 着色 152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210">
    <w:name w:val="浅色网格 - 着色 5521"/>
    <w:basedOn w:val="a1"/>
    <w:uiPriority w:val="62"/>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211">
    <w:name w:val="彩色底纹 - 着色 5521"/>
    <w:basedOn w:val="a1"/>
    <w:uiPriority w:val="71"/>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21">
    <w:name w:val="浅色底纹162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21">
    <w:name w:val="列表型 352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211">
    <w:name w:val="表格主题52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12">
    <w:name w:val="古典型 152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213">
    <w:name w:val="网格型152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1">
    <w:name w:val="浅色底纹 - 着色 452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212">
    <w:name w:val="浅色底纹 - 着色 552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21">
    <w:name w:val="浅色底纹1152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21">
    <w:name w:val="中等深浅底纹 1 - 着色 6521"/>
    <w:basedOn w:val="a1"/>
    <w:uiPriority w:val="63"/>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21">
    <w:name w:val="浅色列表 - 着色 652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21">
    <w:name w:val="网格表 4 - 着色 1162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21">
    <w:name w:val="网格表 5 深色 - 着色 116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21">
    <w:name w:val="网格表 5 深色 - 着色 516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21">
    <w:name w:val="网格表 4 - 着色 11152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21">
    <w:name w:val="网格表 5 深色 - 着色 11152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21">
    <w:name w:val="网格表 5 深色 - 着色 51152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91">
    <w:name w:val="网格型9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1">
    <w:name w:val="中等深浅列表 218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1">
    <w:name w:val="中等深浅底纹 1 - 强调文字颜色 518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10">
    <w:name w:val="浅色底纹 - 强调文字颜色 518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811">
    <w:name w:val="浅色列表 - 强调文字颜色 518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10">
    <w:name w:val="中等深浅列表 2 - 强调文字颜色 518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1">
    <w:name w:val="中等深浅网格 3 - 强调文字颜色 518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12">
    <w:name w:val="彩色网格 - 强调文字颜色 518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11">
    <w:name w:val="中等深浅网格 2 - 强调文字颜色 518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12">
    <w:name w:val="中等深浅底纹 2 - 强调文字颜色 518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81">
    <w:name w:val="中等深浅底纹 1 - 强调文字颜色 528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10">
    <w:name w:val="浅色底纹 - 强调文字颜色 528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811">
    <w:name w:val="浅色列表 - 强调文字颜色 528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10">
    <w:name w:val="中等深浅列表 2 - 强调文字颜色 528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1">
    <w:name w:val="中等深浅网格 3 - 强调文字颜色 528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12">
    <w:name w:val="彩色网格 - 强调文字颜色 528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11">
    <w:name w:val="中等深浅网格 2 - 强调文字颜色 528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12">
    <w:name w:val="中等深浅底纹 2 - 强调文字颜色 528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811">
    <w:name w:val="简明型 18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81">
    <w:name w:val="浅色底纹 - 着色 38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81">
    <w:name w:val="网格型 88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81">
    <w:name w:val="浅色底纹 - 强调文字颜色 118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810">
    <w:name w:val="浅色列表 - 强调文字颜色 118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81">
    <w:name w:val="中等深浅网格 3 - 着色 58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81">
    <w:name w:val="中等深浅网格 3 - 着色 18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810">
    <w:name w:val="浅色网格 - 着色 58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811">
    <w:name w:val="彩色底纹 - 着色 58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910">
    <w:name w:val="浅色底纹19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81">
    <w:name w:val="列表型 38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817">
    <w:name w:val="表格主题8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12">
    <w:name w:val="古典型 18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813">
    <w:name w:val="网格型181"/>
    <w:basedOn w:val="a1"/>
    <w:uiPriority w:val="5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1">
    <w:name w:val="浅色底纹 - 着色 48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812">
    <w:name w:val="浅色底纹 - 着色 58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81">
    <w:name w:val="浅色底纹118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81">
    <w:name w:val="中等深浅底纹 1 - 着色 68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81">
    <w:name w:val="浅色列表 - 着色 68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91">
    <w:name w:val="网格表 4 - 着色 119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91">
    <w:name w:val="网格表 5 深色 - 着色 119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91">
    <w:name w:val="网格表 5 深色 - 着色 519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81">
    <w:name w:val="网格表 4 - 着色 1118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81">
    <w:name w:val="网格表 5 深色 - 着色 1118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81">
    <w:name w:val="网格表 5 深色 - 着色 5118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310">
    <w:name w:val="网格型23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1">
    <w:name w:val="中等深浅列表 2113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1">
    <w:name w:val="中等深浅底纹 1 - 强调文字颜色 511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10">
    <w:name w:val="浅色底纹 - 强调文字颜色 511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311">
    <w:name w:val="浅色列表 - 强调文字颜色 511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10">
    <w:name w:val="中等深浅列表 2 - 强调文字颜色 511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1">
    <w:name w:val="中等深浅网格 3 - 强调文字颜色 511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12">
    <w:name w:val="彩色网格 - 强调文字颜色 511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11">
    <w:name w:val="中等深浅网格 2 - 强调文字颜色 511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12">
    <w:name w:val="中等深浅底纹 2 - 强调文字颜色 511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31">
    <w:name w:val="中等深浅底纹 1 - 强调文字颜色 521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10">
    <w:name w:val="浅色底纹 - 强调文字颜色 521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311">
    <w:name w:val="浅色列表 - 强调文字颜色 521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10">
    <w:name w:val="中等深浅列表 2 - 强调文字颜色 521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1">
    <w:name w:val="中等深浅网格 3 - 强调文字颜色 521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12">
    <w:name w:val="彩色网格 - 强调文字颜色 521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11">
    <w:name w:val="中等深浅网格 2 - 强调文字颜色 521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12">
    <w:name w:val="中等深浅底纹 2 - 强调文字颜色 521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310">
    <w:name w:val="简明型 113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31">
    <w:name w:val="浅色底纹 - 着色 313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31">
    <w:name w:val="网格型 813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31">
    <w:name w:val="浅色底纹 - 强调文字颜色 1113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310">
    <w:name w:val="浅色列表 - 强调文字颜色 1113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310">
    <w:name w:val="中等深浅网格 3 - 着色 51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131">
    <w:name w:val="中等深浅网格 3 - 着色 11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1313">
    <w:name w:val="浅色网格 - 着色 513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1314">
    <w:name w:val="彩色底纹 - 着色 513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310">
    <w:name w:val="浅色底纹123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31">
    <w:name w:val="列表型 313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314">
    <w:name w:val="表格主题13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12">
    <w:name w:val="古典型 113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313">
    <w:name w:val="网格型113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1">
    <w:name w:val="浅色底纹 - 着色 413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315">
    <w:name w:val="浅色底纹 - 着色 513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31">
    <w:name w:val="浅色底纹1113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31">
    <w:name w:val="中等深浅底纹 1 - 着色 61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31">
    <w:name w:val="浅色列表 - 着色 613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31">
    <w:name w:val="网格表 4 - 着色 112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31">
    <w:name w:val="网格表 5 深色 - 着色 112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31">
    <w:name w:val="网格表 5 深色 - 着色 512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31">
    <w:name w:val="网格表 4 - 着色 1111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31">
    <w:name w:val="网格表 5 深色 - 着色 1111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31">
    <w:name w:val="网格表 5 深色 - 着色 5111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310">
    <w:name w:val="网格型33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1">
    <w:name w:val="中等深浅列表 2123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1">
    <w:name w:val="中等深浅底纹 1 - 强调文字颜色 512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10">
    <w:name w:val="浅色底纹 - 强调文字颜色 512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311">
    <w:name w:val="浅色列表 - 强调文字颜色 512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10">
    <w:name w:val="中等深浅列表 2 - 强调文字颜色 512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1">
    <w:name w:val="中等深浅网格 3 - 强调文字颜色 512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12">
    <w:name w:val="彩色网格 - 强调文字颜色 512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11">
    <w:name w:val="中等深浅网格 2 - 强调文字颜色 512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12">
    <w:name w:val="中等深浅底纹 2 - 强调文字颜色 512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31">
    <w:name w:val="中等深浅底纹 1 - 强调文字颜色 522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10">
    <w:name w:val="浅色底纹 - 强调文字颜色 522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311">
    <w:name w:val="浅色列表 - 强调文字颜色 522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10">
    <w:name w:val="中等深浅列表 2 - 强调文字颜色 522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1">
    <w:name w:val="中等深浅网格 3 - 强调文字颜色 522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12">
    <w:name w:val="彩色网格 - 强调文字颜色 522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11">
    <w:name w:val="中等深浅网格 2 - 强调文字颜色 522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12">
    <w:name w:val="中等深浅底纹 2 - 强调文字颜色 522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311">
    <w:name w:val="简明型 123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31">
    <w:name w:val="浅色底纹 - 着色 3231"/>
    <w:basedOn w:val="a1"/>
    <w:uiPriority w:val="60"/>
    <w:qFormat/>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31">
    <w:name w:val="网格型 823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31">
    <w:name w:val="浅色底纹 - 强调文字颜色 1123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310">
    <w:name w:val="浅色列表 - 强调文字颜色 11231"/>
    <w:basedOn w:val="a1"/>
    <w:uiPriority w:val="61"/>
    <w:qFormat/>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310">
    <w:name w:val="中等深浅网格 3 - 着色 52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231">
    <w:name w:val="中等深浅网格 3 - 着色 12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2313">
    <w:name w:val="浅色网格 - 着色 5231"/>
    <w:basedOn w:val="a1"/>
    <w:uiPriority w:val="62"/>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2314">
    <w:name w:val="彩色底纹 - 着色 523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310">
    <w:name w:val="浅色底纹133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31">
    <w:name w:val="列表型 323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311">
    <w:name w:val="表格主题23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12">
    <w:name w:val="古典型 123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313">
    <w:name w:val="网格型123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1">
    <w:name w:val="浅色底纹 - 着色 423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315">
    <w:name w:val="浅色底纹 - 着色 5231"/>
    <w:basedOn w:val="a1"/>
    <w:uiPriority w:val="60"/>
    <w:qFormat/>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31">
    <w:name w:val="浅色底纹1123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31">
    <w:name w:val="中等深浅底纹 1 - 着色 62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31">
    <w:name w:val="浅色列表 - 着色 6231"/>
    <w:basedOn w:val="a1"/>
    <w:uiPriority w:val="61"/>
    <w:qFormat/>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31">
    <w:name w:val="网格表 4 - 着色 113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31">
    <w:name w:val="网格表 5 深色 - 着色 113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31">
    <w:name w:val="网格表 5 深色 - 着色 513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31">
    <w:name w:val="网格表 4 - 着色 1112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31">
    <w:name w:val="网格表 5 深色 - 着色 1112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31">
    <w:name w:val="网格表 5 深色 - 着色 5112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310">
    <w:name w:val="网格型43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1">
    <w:name w:val="中等深浅列表 2133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1">
    <w:name w:val="中等深浅底纹 1 - 强调文字颜色 513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10">
    <w:name w:val="浅色底纹 - 强调文字颜色 513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311">
    <w:name w:val="浅色列表 - 强调文字颜色 5133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10">
    <w:name w:val="中等深浅列表 2 - 强调文字颜色 513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1">
    <w:name w:val="中等深浅网格 3 - 强调文字颜色 513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12">
    <w:name w:val="彩色网格 - 强调文字颜色 5133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11">
    <w:name w:val="中等深浅网格 2 - 强调文字颜色 513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12">
    <w:name w:val="中等深浅底纹 2 - 强调文字颜色 513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31">
    <w:name w:val="中等深浅底纹 1 - 强调文字颜色 523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10">
    <w:name w:val="浅色底纹 - 强调文字颜色 523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311">
    <w:name w:val="浅色列表 - 强调文字颜色 5233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10">
    <w:name w:val="中等深浅列表 2 - 强调文字颜色 523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1">
    <w:name w:val="中等深浅网格 3 - 强调文字颜色 523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12">
    <w:name w:val="彩色网格 - 强调文字颜色 5233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11">
    <w:name w:val="中等深浅网格 2 - 强调文字颜色 523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12">
    <w:name w:val="中等深浅底纹 2 - 强调文字颜色 523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311">
    <w:name w:val="简明型 133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31">
    <w:name w:val="浅色底纹 - 着色 3331"/>
    <w:basedOn w:val="a1"/>
    <w:uiPriority w:val="60"/>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31">
    <w:name w:val="网格型 833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31">
    <w:name w:val="浅色底纹 - 强调文字颜色 11331"/>
    <w:basedOn w:val="a1"/>
    <w:uiPriority w:val="60"/>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310">
    <w:name w:val="浅色列表 - 强调文字颜色 1133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31">
    <w:name w:val="中等深浅网格 3 - 着色 53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331">
    <w:name w:val="中等深浅网格 3 - 着色 133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3310">
    <w:name w:val="浅色网格 - 着色 533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3311">
    <w:name w:val="彩色底纹 - 着色 5331"/>
    <w:basedOn w:val="a1"/>
    <w:uiPriority w:val="71"/>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310">
    <w:name w:val="浅色底纹1431"/>
    <w:basedOn w:val="a1"/>
    <w:uiPriority w:val="60"/>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31">
    <w:name w:val="列表型 333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312">
    <w:name w:val="表格主题33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12">
    <w:name w:val="古典型 133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313">
    <w:name w:val="网格型1331"/>
    <w:basedOn w:val="a1"/>
    <w:uiPriority w:val="5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1">
    <w:name w:val="浅色底纹 - 着色 433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312">
    <w:name w:val="浅色底纹 - 着色 533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31">
    <w:name w:val="浅色底纹1133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31">
    <w:name w:val="中等深浅底纹 1 - 着色 63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31">
    <w:name w:val="浅色列表 - 着色 633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31">
    <w:name w:val="网格表 4 - 着色 1143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31">
    <w:name w:val="网格表 5 深色 - 着色 114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31">
    <w:name w:val="网格表 5 深色 - 着色 514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31">
    <w:name w:val="网格表 4 - 着色 11133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31">
    <w:name w:val="网格表 5 深色 - 着色 1113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31">
    <w:name w:val="网格表 5 深色 - 着色 5113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31">
    <w:name w:val="网格型53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1">
    <w:name w:val="中等深浅列表 21431"/>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1">
    <w:name w:val="中等深浅底纹 1 - 强调文字颜色 514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10">
    <w:name w:val="浅色底纹 - 强调文字颜色 514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311">
    <w:name w:val="浅色列表 - 强调文字颜色 5143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10">
    <w:name w:val="中等深浅列表 2 - 强调文字颜色 514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1">
    <w:name w:val="中等深浅网格 3 - 强调文字颜色 514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12">
    <w:name w:val="彩色网格 - 强调文字颜色 51431"/>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11">
    <w:name w:val="中等深浅网格 2 - 强调文字颜色 5143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12">
    <w:name w:val="中等深浅底纹 2 - 强调文字颜色 514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31">
    <w:name w:val="中等深浅底纹 1 - 强调文字颜色 5243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10">
    <w:name w:val="浅色底纹 - 强调文字颜色 52431"/>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311">
    <w:name w:val="浅色列表 - 强调文字颜色 5243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10">
    <w:name w:val="中等深浅列表 2 - 强调文字颜色 52431"/>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1">
    <w:name w:val="中等深浅网格 3 - 强调文字颜色 524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12">
    <w:name w:val="彩色网格 - 强调文字颜色 5243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11">
    <w:name w:val="中等深浅网格 2 - 强调文字颜色 5243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12">
    <w:name w:val="中等深浅底纹 2 - 强调文字颜色 524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311">
    <w:name w:val="简明型 1431"/>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31">
    <w:name w:val="浅色底纹 - 着色 3431"/>
    <w:basedOn w:val="a1"/>
    <w:uiPriority w:val="60"/>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31">
    <w:name w:val="网格型 8431"/>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31">
    <w:name w:val="浅色底纹 - 强调文字颜色 11431"/>
    <w:basedOn w:val="a1"/>
    <w:uiPriority w:val="60"/>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310">
    <w:name w:val="浅色列表 - 强调文字颜色 1143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31">
    <w:name w:val="中等深浅网格 3 - 着色 54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431">
    <w:name w:val="中等深浅网格 3 - 着色 14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4310">
    <w:name w:val="浅色网格 - 着色 5431"/>
    <w:basedOn w:val="a1"/>
    <w:uiPriority w:val="62"/>
    <w:qFormat/>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4311">
    <w:name w:val="彩色底纹 - 着色 5431"/>
    <w:basedOn w:val="a1"/>
    <w:uiPriority w:val="71"/>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310">
    <w:name w:val="浅色底纹1531"/>
    <w:basedOn w:val="a1"/>
    <w:uiPriority w:val="60"/>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31">
    <w:name w:val="列表型 343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311">
    <w:name w:val="表格主题43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12">
    <w:name w:val="古典型 143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313">
    <w:name w:val="网格型1431"/>
    <w:basedOn w:val="a1"/>
    <w:uiPriority w:val="5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1">
    <w:name w:val="浅色底纹 - 着色 4431"/>
    <w:basedOn w:val="a1"/>
    <w:uiPriority w:val="60"/>
    <w:qFormat/>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312">
    <w:name w:val="浅色底纹 - 着色 543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31">
    <w:name w:val="浅色底纹11431"/>
    <w:basedOn w:val="a1"/>
    <w:uiPriority w:val="60"/>
    <w:qFormat/>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31">
    <w:name w:val="中等深浅底纹 1 - 着色 64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31">
    <w:name w:val="浅色列表 - 着色 643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31">
    <w:name w:val="网格表 4 - 着色 1153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31">
    <w:name w:val="网格表 5 深色 - 着色 115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31">
    <w:name w:val="网格表 5 深色 - 着色 51531"/>
    <w:basedOn w:val="a1"/>
    <w:uiPriority w:val="50"/>
    <w:qFormat/>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31">
    <w:name w:val="网格表 4 - 着色 1114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31">
    <w:name w:val="网格表 5 深色 - 着色 1114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31">
    <w:name w:val="网格表 5 深色 - 着色 5114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31">
    <w:name w:val="网格型631"/>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1">
    <w:name w:val="中等深浅列表 2153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1">
    <w:name w:val="中等深浅底纹 1 - 强调文字颜色 51531"/>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10">
    <w:name w:val="浅色底纹 - 强调文字颜色 515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311">
    <w:name w:val="浅色列表 - 强调文字颜色 5153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10">
    <w:name w:val="中等深浅列表 2 - 强调文字颜色 5153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1">
    <w:name w:val="中等深浅网格 3 - 强调文字颜色 515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12">
    <w:name w:val="彩色网格 - 强调文字颜色 5153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11">
    <w:name w:val="中等深浅网格 2 - 强调文字颜色 515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12">
    <w:name w:val="中等深浅底纹 2 - 强调文字颜色 51531"/>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31">
    <w:name w:val="中等深浅底纹 1 - 强调文字颜色 5253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10">
    <w:name w:val="浅色底纹 - 强调文字颜色 5253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311">
    <w:name w:val="浅色列表 - 强调文字颜色 52531"/>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10">
    <w:name w:val="中等深浅列表 2 - 强调文字颜色 5253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1">
    <w:name w:val="中等深浅网格 3 - 强调文字颜色 52531"/>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12">
    <w:name w:val="彩色网格 - 强调文字颜色 5253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11">
    <w:name w:val="中等深浅网格 2 - 强调文字颜色 52531"/>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12">
    <w:name w:val="中等深浅底纹 2 - 强调文字颜色 5253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311">
    <w:name w:val="简明型 153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31">
    <w:name w:val="浅色底纹 - 着色 3531"/>
    <w:basedOn w:val="a1"/>
    <w:uiPriority w:val="60"/>
    <w:rPr>
      <w:rFonts w:ascii="Calibri" w:hAnsi="Calibri"/>
      <w:color w:val="7B7B7B" w:themeColor="accent3" w:themeShade="BF"/>
    </w:rPr>
    <w:tblPr>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31">
    <w:name w:val="网格型 853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31">
    <w:name w:val="浅色底纹 - 强调文字颜色 11531"/>
    <w:basedOn w:val="a1"/>
    <w:uiPriority w:val="60"/>
    <w:qFormat/>
    <w:rPr>
      <w:rFonts w:ascii="Calibri" w:hAnsi="Calibri"/>
      <w:color w:val="2E74B5" w:themeColor="accent1" w:themeShade="BF"/>
    </w:rPr>
    <w:tblPr>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310">
    <w:name w:val="浅色列表 - 强调文字颜色 11531"/>
    <w:basedOn w:val="a1"/>
    <w:uiPriority w:val="61"/>
    <w:rPr>
      <w:rFonts w:ascii="Calibri" w:hAnsi="Calibri"/>
    </w:rPr>
    <w:tblPr>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31">
    <w:name w:val="中等深浅网格 3 - 着色 55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1B8E1" w:themeFill="accent5" w:themeFillTint="7F"/>
      </w:tcPr>
    </w:tblStylePr>
  </w:style>
  <w:style w:type="table" w:customStyle="1" w:styleId="3-1531">
    <w:name w:val="中等深浅网格 3 - 着色 1531"/>
    <w:basedOn w:val="a1"/>
    <w:uiPriority w:val="69"/>
    <w:qFormat/>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table" w:customStyle="1" w:styleId="-55310">
    <w:name w:val="浅色网格 - 着色 5531"/>
    <w:basedOn w:val="a1"/>
    <w:uiPriority w:val="62"/>
    <w:rPr>
      <w:rFonts w:ascii="Calibri" w:hAnsi="Calibri"/>
    </w:rPr>
    <w:tblPr>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auto"/>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auto"/>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auto"/>
        </w:tcBorders>
      </w:tcPr>
    </w:tblStylePr>
  </w:style>
  <w:style w:type="table" w:customStyle="1" w:styleId="-55311">
    <w:name w:val="彩色底纹 - 着色 5531"/>
    <w:basedOn w:val="a1"/>
    <w:uiPriority w:val="71"/>
    <w:qFormat/>
    <w:rPr>
      <w:rFonts w:ascii="Calibri" w:hAnsi="Calibri"/>
      <w:color w:val="000000" w:themeColor="text1"/>
    </w:rPr>
    <w:tblPr>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auto"/>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31">
    <w:name w:val="浅色底纹1631"/>
    <w:basedOn w:val="a1"/>
    <w:uiPriority w:val="60"/>
    <w:qFormat/>
    <w:rPr>
      <w:rFonts w:asciiTheme="minorHAnsi" w:eastAsiaTheme="minorEastAsia" w:hAnsiTheme="minorHAnsi" w:cstheme="minorBidi"/>
      <w:color w:val="000000" w:themeColor="text1" w:themeShade="BF"/>
      <w:kern w:val="2"/>
      <w:sz w:val="21"/>
      <w:szCs w:val="22"/>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31">
    <w:name w:val="列表型 3531"/>
    <w:basedOn w:val="a1"/>
    <w:qFormat/>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310">
    <w:name w:val="表格主题531"/>
    <w:basedOn w:val="a1"/>
    <w:qFormat/>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12">
    <w:name w:val="古典型 1531"/>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313">
    <w:name w:val="网格型1531"/>
    <w:basedOn w:val="a1"/>
    <w:uiPriority w:val="59"/>
    <w:qFormat/>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1">
    <w:name w:val="浅色底纹 - 着色 4531"/>
    <w:basedOn w:val="a1"/>
    <w:uiPriority w:val="60"/>
    <w:rPr>
      <w:rFonts w:asciiTheme="minorHAnsi" w:eastAsiaTheme="minorEastAsia" w:hAnsiTheme="minorHAnsi" w:cstheme="minorBidi"/>
      <w:color w:val="BF8F00" w:themeColor="accent4" w:themeShade="BF"/>
      <w:kern w:val="2"/>
      <w:sz w:val="21"/>
      <w:szCs w:val="21"/>
    </w:rPr>
    <w:tblPr>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312">
    <w:name w:val="浅色底纹 - 着色 5531"/>
    <w:basedOn w:val="a1"/>
    <w:uiPriority w:val="60"/>
    <w:rPr>
      <w:rFonts w:asciiTheme="minorHAnsi" w:eastAsiaTheme="minorEastAsia" w:hAnsiTheme="minorHAnsi" w:cstheme="minorBidi"/>
      <w:color w:val="2F5496" w:themeColor="accent5" w:themeShade="BF"/>
      <w:kern w:val="2"/>
      <w:sz w:val="21"/>
      <w:szCs w:val="21"/>
    </w:rPr>
    <w:tblPr>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31">
    <w:name w:val="浅色底纹11531"/>
    <w:basedOn w:val="a1"/>
    <w:uiPriority w:val="60"/>
    <w:rPr>
      <w:rFonts w:asciiTheme="minorHAnsi" w:eastAsiaTheme="minorEastAsia" w:hAnsiTheme="minorHAnsi" w:cstheme="minorBidi"/>
      <w:color w:val="000000" w:themeColor="text1" w:themeShade="BF"/>
      <w:kern w:val="2"/>
      <w:sz w:val="21"/>
      <w:szCs w:val="21"/>
    </w:rPr>
    <w:tblPr>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31">
    <w:name w:val="中等深浅底纹 1 - 着色 6531"/>
    <w:basedOn w:val="a1"/>
    <w:uiPriority w:val="63"/>
    <w:qFormat/>
    <w:rPr>
      <w:rFonts w:asciiTheme="minorHAnsi" w:eastAsiaTheme="minorEastAsia" w:hAnsiTheme="minorHAnsi" w:cstheme="minorBidi"/>
      <w:kern w:val="2"/>
      <w:sz w:val="21"/>
      <w:szCs w:val="21"/>
    </w:rPr>
    <w:tblPr>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31">
    <w:name w:val="浅色列表 - 着色 6531"/>
    <w:basedOn w:val="a1"/>
    <w:uiPriority w:val="61"/>
    <w:rPr>
      <w:rFonts w:asciiTheme="minorHAnsi" w:eastAsiaTheme="minorEastAsia" w:hAnsiTheme="minorHAnsi" w:cstheme="minorBidi"/>
      <w:kern w:val="2"/>
      <w:sz w:val="21"/>
      <w:szCs w:val="21"/>
    </w:rPr>
    <w:tblPr>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31">
    <w:name w:val="网格表 4 - 着色 11631"/>
    <w:basedOn w:val="a1"/>
    <w:uiPriority w:val="49"/>
    <w:qFormat/>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31">
    <w:name w:val="网格表 5 深色 - 着色 116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31">
    <w:name w:val="网格表 5 深色 - 着色 516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31">
    <w:name w:val="网格表 4 - 着色 111531"/>
    <w:basedOn w:val="a1"/>
    <w:uiPriority w:val="49"/>
    <w:tblPr>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31">
    <w:name w:val="网格表 5 深色 - 着色 1115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31">
    <w:name w:val="网格表 5 深色 - 着色 511531"/>
    <w:basedOn w:val="a1"/>
    <w:uiPriority w:val="50"/>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60">
    <w:name w:val="网格型26"/>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60">
    <w:name w:val="中等深浅列表 2116"/>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6">
    <w:name w:val="中等深浅底纹 1 - 强调文字颜色 5116"/>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6">
    <w:name w:val="浅色底纹 - 强调文字颜色 511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60">
    <w:name w:val="浅色列表 - 强调文字颜色 5116"/>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6">
    <w:name w:val="中等深浅列表 2 - 强调文字颜色 511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6">
    <w:name w:val="中等深浅网格 3 - 强调文字颜色 511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61">
    <w:name w:val="彩色网格 - 强调文字颜色 5116"/>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60">
    <w:name w:val="中等深浅网格 2 - 强调文字颜色 5116"/>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61">
    <w:name w:val="中等深浅底纹 2 - 强调文字颜色 5116"/>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6">
    <w:name w:val="中等深浅底纹 1 - 强调文字颜色 521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6">
    <w:name w:val="浅色底纹 - 强调文字颜色 5216"/>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60">
    <w:name w:val="浅色列表 - 强调文字颜色 521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6">
    <w:name w:val="中等深浅列表 2 - 强调文字颜色 521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6">
    <w:name w:val="中等深浅网格 3 - 强调文字颜色 521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61">
    <w:name w:val="彩色网格 - 强调文字颜色 521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60">
    <w:name w:val="中等深浅网格 2 - 强调文字颜色 5216"/>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61">
    <w:name w:val="中等深浅底纹 2 - 强调文字颜色 521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60">
    <w:name w:val="简明型 116"/>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6">
    <w:name w:val="浅色底纹 - 着色 316"/>
    <w:basedOn w:val="a1"/>
    <w:uiPriority w:val="60"/>
    <w:qFormat/>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60">
    <w:name w:val="网格型 816"/>
    <w:basedOn w:val="a1"/>
    <w:qFormat/>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6">
    <w:name w:val="浅色底纹 - 强调文字颜色 1116"/>
    <w:basedOn w:val="a1"/>
    <w:uiPriority w:val="60"/>
    <w:qFormat/>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60">
    <w:name w:val="浅色列表 - 强调文字颜色 1116"/>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60">
    <w:name w:val="中等深浅网格 3 - 着色 516"/>
    <w:basedOn w:val="a1"/>
    <w:uiPriority w:val="69"/>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6">
    <w:name w:val="中等深浅网格 3 - 着色 11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62">
    <w:name w:val="浅色网格 - 着色 516"/>
    <w:basedOn w:val="a1"/>
    <w:uiPriority w:val="62"/>
    <w:qFormat/>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63">
    <w:name w:val="彩色底纹 - 着色 516"/>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6">
    <w:name w:val="浅色底纹126"/>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6">
    <w:name w:val="列表型 316"/>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66">
    <w:name w:val="表格主题16"/>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62">
    <w:name w:val="古典型 116"/>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63">
    <w:name w:val="网格型116"/>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6">
    <w:name w:val="浅色底纹 - 着色 416"/>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64">
    <w:name w:val="浅色底纹 - 着色 516"/>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60">
    <w:name w:val="浅色底纹1116"/>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6">
    <w:name w:val="中等深浅底纹 1 - 着色 616"/>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6">
    <w:name w:val="浅色列表 - 着色 616"/>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6">
    <w:name w:val="网格表 4 - 着色 112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6">
    <w:name w:val="网格表 5 深色 - 着色 112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6">
    <w:name w:val="网格表 5 深色 - 着色 512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6">
    <w:name w:val="网格表 4 - 着色 1111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6">
    <w:name w:val="网格表 5 深色 - 着色 1111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6">
    <w:name w:val="网格表 5 深色 - 着色 5111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7">
    <w:name w:val="网格型27"/>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70">
    <w:name w:val="中等深浅列表 2117"/>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7">
    <w:name w:val="中等深浅底纹 1 - 强调文字颜色 5117"/>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7">
    <w:name w:val="浅色底纹 - 强调文字颜色 5117"/>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70">
    <w:name w:val="浅色列表 - 强调文字颜色 5117"/>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7">
    <w:name w:val="中等深浅列表 2 - 强调文字颜色 5117"/>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7">
    <w:name w:val="中等深浅网格 3 - 强调文字颜色 5117"/>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71">
    <w:name w:val="彩色网格 - 强调文字颜色 5117"/>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70">
    <w:name w:val="中等深浅网格 2 - 强调文字颜色 5117"/>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71">
    <w:name w:val="中等深浅底纹 2 - 强调文字颜色 5117"/>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7">
    <w:name w:val="中等深浅底纹 1 - 强调文字颜色 5217"/>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7">
    <w:name w:val="浅色底纹 - 强调文字颜色 5217"/>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70">
    <w:name w:val="浅色列表 - 强调文字颜色 5217"/>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7">
    <w:name w:val="中等深浅列表 2 - 强调文字颜色 5217"/>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7">
    <w:name w:val="中等深浅网格 3 - 强调文字颜色 5217"/>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71">
    <w:name w:val="彩色网格 - 强调文字颜色 5217"/>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70">
    <w:name w:val="中等深浅网格 2 - 强调文字颜色 5217"/>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71">
    <w:name w:val="中等深浅底纹 2 - 强调文字颜色 5217"/>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72">
    <w:name w:val="简明型 117"/>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7">
    <w:name w:val="浅色底纹 - 着色 317"/>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70">
    <w:name w:val="网格型 817"/>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7">
    <w:name w:val="浅色底纹 - 强调文字颜色 1117"/>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70">
    <w:name w:val="浅色列表 - 强调文字颜色 1117"/>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70">
    <w:name w:val="中等深浅网格 3 - 着色 517"/>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7">
    <w:name w:val="中等深浅网格 3 - 着色 117"/>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72">
    <w:name w:val="浅色网格 - 着色 517"/>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73">
    <w:name w:val="彩色底纹 - 着色 517"/>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7">
    <w:name w:val="浅色底纹127"/>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7">
    <w:name w:val="列表型 317"/>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74">
    <w:name w:val="表格主题17"/>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73">
    <w:name w:val="古典型 117"/>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74">
    <w:name w:val="网格型117"/>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7">
    <w:name w:val="浅色底纹 - 着色 417"/>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74">
    <w:name w:val="浅色底纹 - 着色 517"/>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7">
    <w:name w:val="浅色底纹1117"/>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7">
    <w:name w:val="中等深浅底纹 1 - 着色 617"/>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7">
    <w:name w:val="浅色列表 - 着色 617"/>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7">
    <w:name w:val="网格表 4 - 着色 1127"/>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7">
    <w:name w:val="网格表 5 深色 - 着色 1127"/>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7">
    <w:name w:val="网格表 5 深色 - 着色 5127"/>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7">
    <w:name w:val="网格表 4 - 着色 11117"/>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7">
    <w:name w:val="网格表 5 深色 - 着色 11117"/>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7">
    <w:name w:val="网格表 5 深色 - 着色 51117"/>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62">
    <w:name w:val="网格型36"/>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6">
    <w:name w:val="中等深浅列表 2126"/>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6">
    <w:name w:val="中等深浅底纹 1 - 强调文字颜色 512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6">
    <w:name w:val="浅色底纹 - 强调文字颜色 512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60">
    <w:name w:val="浅色列表 - 强调文字颜色 512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6">
    <w:name w:val="中等深浅列表 2 - 强调文字颜色 512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6">
    <w:name w:val="中等深浅网格 3 - 强调文字颜色 512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61">
    <w:name w:val="彩色网格 - 强调文字颜色 512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60">
    <w:name w:val="中等深浅网格 2 - 强调文字颜色 512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61">
    <w:name w:val="中等深浅底纹 2 - 强调文字颜色 512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6">
    <w:name w:val="中等深浅底纹 1 - 强调文字颜色 522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6">
    <w:name w:val="浅色底纹 - 强调文字颜色 522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60">
    <w:name w:val="浅色列表 - 强调文字颜色 522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6">
    <w:name w:val="中等深浅列表 2 - 强调文字颜色 522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6">
    <w:name w:val="中等深浅网格 3 - 强调文字颜色 522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61">
    <w:name w:val="彩色网格 - 强调文字颜色 522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60">
    <w:name w:val="中等深浅网格 2 - 强调文字颜色 522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61">
    <w:name w:val="中等深浅底纹 2 - 强调文字颜色 522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60">
    <w:name w:val="简明型 126"/>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6">
    <w:name w:val="浅色底纹 - 着色 326"/>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6">
    <w:name w:val="网格型 826"/>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6">
    <w:name w:val="浅色底纹 - 强调文字颜色 1126"/>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60">
    <w:name w:val="浅色列表 - 强调文字颜色 1126"/>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60">
    <w:name w:val="中等深浅网格 3 - 着色 52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6">
    <w:name w:val="中等深浅网格 3 - 着色 12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62">
    <w:name w:val="浅色网格 - 着色 526"/>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63">
    <w:name w:val="彩色底纹 - 着色 526"/>
    <w:basedOn w:val="a1"/>
    <w:uiPriority w:val="71"/>
    <w:qFormat/>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6">
    <w:name w:val="浅色底纹136"/>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6">
    <w:name w:val="列表型 326"/>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61">
    <w:name w:val="表格主题26"/>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61">
    <w:name w:val="古典型 126"/>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62">
    <w:name w:val="网格型126"/>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6">
    <w:name w:val="浅色底纹 - 着色 426"/>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64">
    <w:name w:val="浅色底纹 - 着色 526"/>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6">
    <w:name w:val="浅色底纹1126"/>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6">
    <w:name w:val="中等深浅底纹 1 - 着色 626"/>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6">
    <w:name w:val="浅色列表 - 着色 626"/>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6">
    <w:name w:val="网格表 4 - 着色 113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6">
    <w:name w:val="网格表 5 深色 - 着色 113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6">
    <w:name w:val="网格表 5 深色 - 着色 513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6">
    <w:name w:val="网格表 4 - 着色 1112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6">
    <w:name w:val="网格表 5 深色 - 着色 1112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6">
    <w:name w:val="网格表 5 深色 - 着色 5112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6">
    <w:name w:val="网格型46"/>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6">
    <w:name w:val="中等深浅列表 2136"/>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6">
    <w:name w:val="中等深浅底纹 1 - 强调文字颜色 513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6">
    <w:name w:val="浅色底纹 - 强调文字颜色 513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60">
    <w:name w:val="浅色列表 - 强调文字颜色 513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6">
    <w:name w:val="中等深浅列表 2 - 强调文字颜色 513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6">
    <w:name w:val="中等深浅网格 3 - 强调文字颜色 513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61">
    <w:name w:val="彩色网格 - 强调文字颜色 513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60">
    <w:name w:val="中等深浅网格 2 - 强调文字颜色 513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61">
    <w:name w:val="中等深浅底纹 2 - 强调文字颜色 513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6">
    <w:name w:val="中等深浅底纹 1 - 强调文字颜色 523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6">
    <w:name w:val="浅色底纹 - 强调文字颜色 523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60">
    <w:name w:val="浅色列表 - 强调文字颜色 523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6">
    <w:name w:val="中等深浅列表 2 - 强调文字颜色 523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6">
    <w:name w:val="中等深浅网格 3 - 强调文字颜色 523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61">
    <w:name w:val="彩色网格 - 强调文字颜色 523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60">
    <w:name w:val="中等深浅网格 2 - 强调文字颜色 523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61">
    <w:name w:val="中等深浅底纹 2 - 强调文字颜色 523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60">
    <w:name w:val="简明型 136"/>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6">
    <w:name w:val="浅色底纹 - 着色 336"/>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6">
    <w:name w:val="网格型 836"/>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6">
    <w:name w:val="浅色底纹 - 强调文字颜色 1136"/>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60">
    <w:name w:val="浅色列表 - 强调文字颜色 1136"/>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6">
    <w:name w:val="中等深浅网格 3 - 着色 53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36">
    <w:name w:val="中等深浅网格 3 - 着色 13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36">
    <w:name w:val="浅色网格 - 着色 536"/>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360">
    <w:name w:val="彩色底纹 - 着色 536"/>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6">
    <w:name w:val="浅色底纹146"/>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6">
    <w:name w:val="列表型 336"/>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63">
    <w:name w:val="表格主题36"/>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61">
    <w:name w:val="古典型 136"/>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62">
    <w:name w:val="网格型136"/>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6">
    <w:name w:val="浅色底纹 - 着色 436"/>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61">
    <w:name w:val="浅色底纹 - 着色 536"/>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6">
    <w:name w:val="浅色底纹1136"/>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6">
    <w:name w:val="中等深浅底纹 1 - 着色 636"/>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6">
    <w:name w:val="浅色列表 - 着色 636"/>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6">
    <w:name w:val="网格表 4 - 着色 114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6">
    <w:name w:val="网格表 5 深色 - 着色 114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6">
    <w:name w:val="网格表 5 深色 - 着色 514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6">
    <w:name w:val="网格表 4 - 着色 1113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6">
    <w:name w:val="网格表 5 深色 - 着色 1113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6">
    <w:name w:val="网格表 5 深色 - 着色 5113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6">
    <w:name w:val="网格型56"/>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6">
    <w:name w:val="中等深浅列表 2146"/>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6">
    <w:name w:val="中等深浅底纹 1 - 强调文字颜色 514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60">
    <w:name w:val="浅色底纹 - 强调文字颜色 514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61">
    <w:name w:val="浅色列表 - 强调文字颜色 514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6">
    <w:name w:val="中等深浅列表 2 - 强调文字颜色 514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6">
    <w:name w:val="中等深浅网格 3 - 强调文字颜色 514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62">
    <w:name w:val="彩色网格 - 强调文字颜色 514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60">
    <w:name w:val="中等深浅网格 2 - 强调文字颜色 514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61">
    <w:name w:val="中等深浅底纹 2 - 强调文字颜色 514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6">
    <w:name w:val="中等深浅底纹 1 - 强调文字颜色 524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60">
    <w:name w:val="浅色底纹 - 强调文字颜色 524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61">
    <w:name w:val="浅色列表 - 强调文字颜色 524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6">
    <w:name w:val="中等深浅列表 2 - 强调文字颜色 524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6">
    <w:name w:val="中等深浅网格 3 - 强调文字颜色 524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62">
    <w:name w:val="彩色网格 - 强调文字颜色 524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60">
    <w:name w:val="中等深浅网格 2 - 强调文字颜色 524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61">
    <w:name w:val="中等深浅底纹 2 - 强调文字颜色 524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60">
    <w:name w:val="简明型 146"/>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6">
    <w:name w:val="浅色底纹 - 着色 346"/>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6">
    <w:name w:val="网格型 846"/>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6">
    <w:name w:val="浅色底纹 - 强调文字颜色 1146"/>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60">
    <w:name w:val="浅色列表 - 强调文字颜色 1146"/>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6">
    <w:name w:val="中等深浅网格 3 - 着色 54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46">
    <w:name w:val="中等深浅网格 3 - 着色 14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46">
    <w:name w:val="浅色网格 - 着色 546"/>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460">
    <w:name w:val="彩色底纹 - 着色 546"/>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6">
    <w:name w:val="浅色底纹156"/>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6">
    <w:name w:val="列表型 346"/>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60">
    <w:name w:val="表格主题46"/>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61">
    <w:name w:val="古典型 146"/>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62">
    <w:name w:val="网格型146"/>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6">
    <w:name w:val="浅色底纹 - 着色 446"/>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61">
    <w:name w:val="浅色底纹 - 着色 546"/>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6">
    <w:name w:val="浅色底纹1146"/>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6">
    <w:name w:val="中等深浅底纹 1 - 着色 646"/>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6">
    <w:name w:val="浅色列表 - 着色 646"/>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6">
    <w:name w:val="网格表 4 - 着色 115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6">
    <w:name w:val="网格表 5 深色 - 着色 115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6">
    <w:name w:val="网格表 5 深色 - 着色 515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6">
    <w:name w:val="网格表 4 - 着色 1114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6">
    <w:name w:val="网格表 5 深色 - 着色 1114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6">
    <w:name w:val="网格表 5 深色 - 着色 5114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6">
    <w:name w:val="网格型66"/>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6">
    <w:name w:val="中等深浅列表 2156"/>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6">
    <w:name w:val="中等深浅底纹 1 - 强调文字颜色 515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60">
    <w:name w:val="浅色底纹 - 强调文字颜色 515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61">
    <w:name w:val="浅色列表 - 强调文字颜色 515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6">
    <w:name w:val="中等深浅列表 2 - 强调文字颜色 515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6">
    <w:name w:val="中等深浅网格 3 - 强调文字颜色 515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62">
    <w:name w:val="彩色网格 - 强调文字颜色 515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60">
    <w:name w:val="中等深浅网格 2 - 强调文字颜色 515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61">
    <w:name w:val="中等深浅底纹 2 - 强调文字颜色 515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6">
    <w:name w:val="中等深浅底纹 1 - 强调文字颜色 5256"/>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60">
    <w:name w:val="浅色底纹 - 强调文字颜色 5256"/>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61">
    <w:name w:val="浅色列表 - 强调文字颜色 5256"/>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6">
    <w:name w:val="中等深浅列表 2 - 强调文字颜色 5256"/>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6">
    <w:name w:val="中等深浅网格 3 - 强调文字颜色 5256"/>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62">
    <w:name w:val="彩色网格 - 强调文字颜色 5256"/>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60">
    <w:name w:val="中等深浅网格 2 - 强调文字颜色 5256"/>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61">
    <w:name w:val="中等深浅底纹 2 - 强调文字颜色 5256"/>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60">
    <w:name w:val="简明型 156"/>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6">
    <w:name w:val="浅色底纹 - 着色 356"/>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6">
    <w:name w:val="网格型 856"/>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6">
    <w:name w:val="浅色底纹 - 强调文字颜色 1156"/>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60">
    <w:name w:val="浅色列表 - 强调文字颜色 1156"/>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6">
    <w:name w:val="中等深浅网格 3 - 着色 55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56">
    <w:name w:val="中等深浅网格 3 - 着色 156"/>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56">
    <w:name w:val="浅色网格 - 着色 556"/>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560">
    <w:name w:val="彩色底纹 - 着色 556"/>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60">
    <w:name w:val="浅色底纹166"/>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60">
    <w:name w:val="列表型 356"/>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60">
    <w:name w:val="表格主题56"/>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61">
    <w:name w:val="古典型 156"/>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62">
    <w:name w:val="网格型156"/>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6">
    <w:name w:val="浅色底纹 - 着色 456"/>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61">
    <w:name w:val="浅色底纹 - 着色 556"/>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60">
    <w:name w:val="浅色底纹1156"/>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6">
    <w:name w:val="中等深浅底纹 1 - 着色 656"/>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6">
    <w:name w:val="浅色列表 - 着色 656"/>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6">
    <w:name w:val="网格表 4 - 着色 116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6">
    <w:name w:val="网格表 5 深色 - 着色 116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6">
    <w:name w:val="网格表 5 深色 - 着色 516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6">
    <w:name w:val="网格表 4 - 着色 11156"/>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6">
    <w:name w:val="网格表 5 深色 - 着色 1115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6">
    <w:name w:val="网格表 5 深色 - 着色 51156"/>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72">
    <w:name w:val="网格型7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2">
    <w:name w:val="中等深浅列表 216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2">
    <w:name w:val="中等深浅底纹 1 - 强调文字颜色 516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20">
    <w:name w:val="浅色底纹 - 强调文字颜色 516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621">
    <w:name w:val="浅色列表 - 强调文字颜色 516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2">
    <w:name w:val="中等深浅列表 2 - 强调文字颜色 516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2">
    <w:name w:val="中等深浅网格 3 - 强调文字颜色 516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22">
    <w:name w:val="彩色网格 - 强调文字颜色 516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20">
    <w:name w:val="中等深浅网格 2 - 强调文字颜色 516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21">
    <w:name w:val="中等深浅底纹 2 - 强调文字颜色 516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62">
    <w:name w:val="中等深浅底纹 1 - 强调文字颜色 526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20">
    <w:name w:val="浅色底纹 - 强调文字颜色 526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621">
    <w:name w:val="浅色列表 - 强调文字颜色 526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2">
    <w:name w:val="中等深浅列表 2 - 强调文字颜色 526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2">
    <w:name w:val="中等深浅网格 3 - 强调文字颜色 526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22">
    <w:name w:val="彩色网格 - 强调文字颜色 526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20">
    <w:name w:val="中等深浅网格 2 - 强调文字颜色 526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21">
    <w:name w:val="中等深浅底纹 2 - 强调文字颜色 526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622">
    <w:name w:val="简明型 16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62">
    <w:name w:val="浅色底纹 - 着色 36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62">
    <w:name w:val="网格型 86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62">
    <w:name w:val="浅色底纹 - 强调文字颜色 116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620">
    <w:name w:val="浅色列表 - 强调文字颜色 116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62">
    <w:name w:val="中等深浅网格 3 - 着色 56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62">
    <w:name w:val="中等深浅网格 3 - 着色 16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62">
    <w:name w:val="浅色网格 - 着色 56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620">
    <w:name w:val="彩色底纹 - 着色 56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720">
    <w:name w:val="浅色底纹17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620">
    <w:name w:val="列表型 36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620">
    <w:name w:val="表格主题6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23">
    <w:name w:val="古典型 16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624">
    <w:name w:val="网格型16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2">
    <w:name w:val="浅色底纹 - 着色 46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621">
    <w:name w:val="浅色底纹 - 着色 56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620">
    <w:name w:val="浅色底纹116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62">
    <w:name w:val="中等深浅底纹 1 - 着色 66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62">
    <w:name w:val="浅色列表 - 着色 66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72">
    <w:name w:val="网格表 4 - 着色 117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72">
    <w:name w:val="网格表 5 深色 - 着色 117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72">
    <w:name w:val="网格表 5 深色 - 着色 517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62">
    <w:name w:val="网格表 4 - 着色 1116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62">
    <w:name w:val="网格表 5 深色 - 着色 1116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62">
    <w:name w:val="网格表 5 深色 - 着色 5116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127">
    <w:name w:val="网格型21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2">
    <w:name w:val="中等深浅列表 2111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2">
    <w:name w:val="中等深浅底纹 1 - 强调文字颜色 511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20">
    <w:name w:val="浅色底纹 - 强调文字颜色 511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121">
    <w:name w:val="浅色列表 - 强调文字颜色 511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20">
    <w:name w:val="中等深浅列表 2 - 强调文字颜色 511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2">
    <w:name w:val="中等深浅网格 3 - 强调文字颜色 511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22">
    <w:name w:val="彩色网格 - 强调文字颜色 511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21">
    <w:name w:val="中等深浅网格 2 - 强调文字颜色 511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22">
    <w:name w:val="中等深浅底纹 2 - 强调文字颜色 511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12">
    <w:name w:val="中等深浅底纹 1 - 强调文字颜色 521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20">
    <w:name w:val="浅色底纹 - 强调文字颜色 521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121">
    <w:name w:val="浅色列表 - 强调文字颜色 521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20">
    <w:name w:val="中等深浅列表 2 - 强调文字颜色 521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2">
    <w:name w:val="中等深浅网格 3 - 强调文字颜色 521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22">
    <w:name w:val="彩色网格 - 强调文字颜色 521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21">
    <w:name w:val="中等深浅网格 2 - 强调文字颜色 521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22">
    <w:name w:val="中等深浅底纹 2 - 强调文字颜色 521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122">
    <w:name w:val="简明型 111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12">
    <w:name w:val="浅色底纹 - 着色 311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12">
    <w:name w:val="网格型 811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12">
    <w:name w:val="浅色底纹 - 强调文字颜色 1111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120">
    <w:name w:val="浅色列表 - 强调文字颜色 1111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120">
    <w:name w:val="中等深浅网格 3 - 着色 51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12">
    <w:name w:val="中等深浅网格 3 - 着色 11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123">
    <w:name w:val="浅色网格 - 着色 511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124">
    <w:name w:val="彩色底纹 - 着色 511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120">
    <w:name w:val="浅色底纹121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120">
    <w:name w:val="列表型 311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127">
    <w:name w:val="表格主题11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23">
    <w:name w:val="古典型 111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124">
    <w:name w:val="网格型111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2">
    <w:name w:val="浅色底纹 - 着色 411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125">
    <w:name w:val="浅色底纹 - 着色 511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120">
    <w:name w:val="浅色底纹1111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12">
    <w:name w:val="中等深浅底纹 1 - 着色 611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12">
    <w:name w:val="浅色列表 - 着色 611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12">
    <w:name w:val="网格表 4 - 着色 112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12">
    <w:name w:val="网格表 5 深色 - 着色 112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12">
    <w:name w:val="网格表 5 深色 - 着色 512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12">
    <w:name w:val="网格表 4 - 着色 1111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12">
    <w:name w:val="网格表 5 深色 - 着色 1111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12">
    <w:name w:val="网格表 5 深色 - 着色 5111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122">
    <w:name w:val="网格型31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2">
    <w:name w:val="中等深浅列表 2121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2">
    <w:name w:val="中等深浅底纹 1 - 强调文字颜色 512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20">
    <w:name w:val="浅色底纹 - 强调文字颜色 512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121">
    <w:name w:val="浅色列表 - 强调文字颜色 512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20">
    <w:name w:val="中等深浅列表 2 - 强调文字颜色 512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2">
    <w:name w:val="中等深浅网格 3 - 强调文字颜色 512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22">
    <w:name w:val="彩色网格 - 强调文字颜色 512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21">
    <w:name w:val="中等深浅网格 2 - 强调文字颜色 512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22">
    <w:name w:val="中等深浅底纹 2 - 强调文字颜色 512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12">
    <w:name w:val="中等深浅底纹 1 - 强调文字颜色 522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20">
    <w:name w:val="浅色底纹 - 强调文字颜色 522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121">
    <w:name w:val="浅色列表 - 强调文字颜色 522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20">
    <w:name w:val="中等深浅列表 2 - 强调文字颜色 522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2">
    <w:name w:val="中等深浅网格 3 - 强调文字颜色 522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22">
    <w:name w:val="彩色网格 - 强调文字颜色 522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21">
    <w:name w:val="中等深浅网格 2 - 强调文字颜色 522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22">
    <w:name w:val="中等深浅底纹 2 - 强调文字颜色 522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121">
    <w:name w:val="简明型 121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12">
    <w:name w:val="浅色底纹 - 着色 321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12">
    <w:name w:val="网格型 821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12">
    <w:name w:val="浅色底纹 - 强调文字颜色 1121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120">
    <w:name w:val="浅色列表 - 强调文字颜色 1121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120">
    <w:name w:val="中等深浅网格 3 - 着色 52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12">
    <w:name w:val="中等深浅网格 3 - 着色 12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123">
    <w:name w:val="浅色网格 - 着色 521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124">
    <w:name w:val="彩色底纹 - 着色 521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120">
    <w:name w:val="浅色底纹131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120">
    <w:name w:val="列表型 321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128">
    <w:name w:val="表格主题21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22">
    <w:name w:val="古典型 1212"/>
    <w:basedOn w:val="a1"/>
    <w:qFormat/>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123">
    <w:name w:val="网格型121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2">
    <w:name w:val="浅色底纹 - 着色 421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125">
    <w:name w:val="浅色底纹 - 着色 521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120">
    <w:name w:val="浅色底纹1121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12">
    <w:name w:val="中等深浅底纹 1 - 着色 621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12">
    <w:name w:val="浅色列表 - 着色 621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12">
    <w:name w:val="网格表 4 - 着色 113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12">
    <w:name w:val="网格表 5 深色 - 着色 113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12">
    <w:name w:val="网格表 5 深色 - 着色 513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12">
    <w:name w:val="网格表 4 - 着色 1112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12">
    <w:name w:val="网格表 5 深色 - 着色 1112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12">
    <w:name w:val="网格表 5 深色 - 着色 5112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2">
    <w:name w:val="网格型41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2">
    <w:name w:val="中等深浅列表 2131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2">
    <w:name w:val="中等深浅底纹 1 - 强调文字颜色 513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20">
    <w:name w:val="浅色底纹 - 强调文字颜色 513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121">
    <w:name w:val="浅色列表 - 强调文字颜色 513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20">
    <w:name w:val="中等深浅列表 2 - 强调文字颜色 513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2">
    <w:name w:val="中等深浅网格 3 - 强调文字颜色 513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22">
    <w:name w:val="彩色网格 - 强调文字颜色 513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21">
    <w:name w:val="中等深浅网格 2 - 强调文字颜色 513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22">
    <w:name w:val="中等深浅底纹 2 - 强调文字颜色 513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12">
    <w:name w:val="中等深浅底纹 1 - 强调文字颜色 523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20">
    <w:name w:val="浅色底纹 - 强调文字颜色 523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121">
    <w:name w:val="浅色列表 - 强调文字颜色 523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20">
    <w:name w:val="中等深浅列表 2 - 强调文字颜色 523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2">
    <w:name w:val="中等深浅网格 3 - 强调文字颜色 523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22">
    <w:name w:val="彩色网格 - 强调文字颜色 523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21">
    <w:name w:val="中等深浅网格 2 - 强调文字颜色 523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22">
    <w:name w:val="中等深浅底纹 2 - 强调文字颜色 523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121">
    <w:name w:val="简明型 131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12">
    <w:name w:val="浅色底纹 - 着色 331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12">
    <w:name w:val="网格型 831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12">
    <w:name w:val="浅色底纹 - 强调文字颜色 1131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120">
    <w:name w:val="浅色列表 - 强调文字颜色 1131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12">
    <w:name w:val="中等深浅网格 3 - 着色 53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312">
    <w:name w:val="中等深浅网格 3 - 着色 13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3120">
    <w:name w:val="浅色网格 - 着色 531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3121">
    <w:name w:val="彩色底纹 - 着色 531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120">
    <w:name w:val="浅色底纹141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120">
    <w:name w:val="列表型 331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123">
    <w:name w:val="表格主题31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22">
    <w:name w:val="古典型 131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123">
    <w:name w:val="网格型131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2">
    <w:name w:val="浅色底纹 - 着色 431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122">
    <w:name w:val="浅色底纹 - 着色 531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120">
    <w:name w:val="浅色底纹1131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12">
    <w:name w:val="中等深浅底纹 1 - 着色 631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12">
    <w:name w:val="浅色列表 - 着色 631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12">
    <w:name w:val="网格表 4 - 着色 114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12">
    <w:name w:val="网格表 5 深色 - 着色 114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12">
    <w:name w:val="网格表 5 深色 - 着色 514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12">
    <w:name w:val="网格表 4 - 着色 1113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12">
    <w:name w:val="网格表 5 深色 - 着色 1113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12">
    <w:name w:val="网格表 5 深色 - 着色 5113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12">
    <w:name w:val="网格型51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2">
    <w:name w:val="中等深浅列表 2141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2">
    <w:name w:val="中等深浅底纹 1 - 强调文字颜色 514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20">
    <w:name w:val="浅色底纹 - 强调文字颜色 514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121">
    <w:name w:val="浅色列表 - 强调文字颜色 514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20">
    <w:name w:val="中等深浅列表 2 - 强调文字颜色 514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2">
    <w:name w:val="中等深浅网格 3 - 强调文字颜色 514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22">
    <w:name w:val="彩色网格 - 强调文字颜色 514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21">
    <w:name w:val="中等深浅网格 2 - 强调文字颜色 514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22">
    <w:name w:val="中等深浅底纹 2 - 强调文字颜色 514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12">
    <w:name w:val="中等深浅底纹 1 - 强调文字颜色 524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20">
    <w:name w:val="浅色底纹 - 强调文字颜色 524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121">
    <w:name w:val="浅色列表 - 强调文字颜色 524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20">
    <w:name w:val="中等深浅列表 2 - 强调文字颜色 524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2">
    <w:name w:val="中等深浅网格 3 - 强调文字颜色 524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22">
    <w:name w:val="彩色网格 - 强调文字颜色 524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21">
    <w:name w:val="中等深浅网格 2 - 强调文字颜色 524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22">
    <w:name w:val="中等深浅底纹 2 - 强调文字颜色 524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121">
    <w:name w:val="简明型 141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12">
    <w:name w:val="浅色底纹 - 着色 341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12">
    <w:name w:val="网格型 841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12">
    <w:name w:val="浅色底纹 - 强调文字颜色 1141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120">
    <w:name w:val="浅色列表 - 强调文字颜色 1141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12">
    <w:name w:val="中等深浅网格 3 - 着色 54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412">
    <w:name w:val="中等深浅网格 3 - 着色 14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4120">
    <w:name w:val="浅色网格 - 着色 541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4121">
    <w:name w:val="彩色底纹 - 着色 541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120">
    <w:name w:val="浅色底纹151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12">
    <w:name w:val="列表型 341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120">
    <w:name w:val="表格主题41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22">
    <w:name w:val="古典型 141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123">
    <w:name w:val="网格型141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2">
    <w:name w:val="浅色底纹 - 着色 441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122">
    <w:name w:val="浅色底纹 - 着色 541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12">
    <w:name w:val="浅色底纹1141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12">
    <w:name w:val="中等深浅底纹 1 - 着色 641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12">
    <w:name w:val="浅色列表 - 着色 641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12">
    <w:name w:val="网格表 4 - 着色 115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12">
    <w:name w:val="网格表 5 深色 - 着色 115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12">
    <w:name w:val="网格表 5 深色 - 着色 515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12">
    <w:name w:val="网格表 4 - 着色 1114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12">
    <w:name w:val="网格表 5 深色 - 着色 1114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12">
    <w:name w:val="网格表 5 深色 - 着色 5114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12">
    <w:name w:val="网格型61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2">
    <w:name w:val="中等深浅列表 2151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2">
    <w:name w:val="中等深浅底纹 1 - 强调文字颜色 515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20">
    <w:name w:val="浅色底纹 - 强调文字颜色 515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121">
    <w:name w:val="浅色列表 - 强调文字颜色 515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20">
    <w:name w:val="中等深浅列表 2 - 强调文字颜色 515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2">
    <w:name w:val="中等深浅网格 3 - 强调文字颜色 515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22">
    <w:name w:val="彩色网格 - 强调文字颜色 515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21">
    <w:name w:val="中等深浅网格 2 - 强调文字颜色 515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22">
    <w:name w:val="中等深浅底纹 2 - 强调文字颜色 515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12">
    <w:name w:val="中等深浅底纹 1 - 强调文字颜色 5251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20">
    <w:name w:val="浅色底纹 - 强调文字颜色 5251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121">
    <w:name w:val="浅色列表 - 强调文字颜色 5251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20">
    <w:name w:val="中等深浅列表 2 - 强调文字颜色 5251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2">
    <w:name w:val="中等深浅网格 3 - 强调文字颜色 5251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22">
    <w:name w:val="彩色网格 - 强调文字颜色 5251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21">
    <w:name w:val="中等深浅网格 2 - 强调文字颜色 5251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22">
    <w:name w:val="中等深浅底纹 2 - 强调文字颜色 5251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121">
    <w:name w:val="简明型 151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12">
    <w:name w:val="浅色底纹 - 着色 351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12">
    <w:name w:val="网格型 851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12">
    <w:name w:val="浅色底纹 - 强调文字颜色 1151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120">
    <w:name w:val="浅色列表 - 强调文字颜色 1151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12">
    <w:name w:val="中等深浅网格 3 - 着色 55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512">
    <w:name w:val="中等深浅网格 3 - 着色 151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5120">
    <w:name w:val="浅色网格 - 着色 551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5121">
    <w:name w:val="彩色底纹 - 着色 551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120">
    <w:name w:val="浅色底纹161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12">
    <w:name w:val="列表型 351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120">
    <w:name w:val="表格主题51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22">
    <w:name w:val="古典型 151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123">
    <w:name w:val="网格型151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2">
    <w:name w:val="浅色底纹 - 着色 451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122">
    <w:name w:val="浅色底纹 - 着色 551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12">
    <w:name w:val="浅色底纹1151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12">
    <w:name w:val="中等深浅底纹 1 - 着色 651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12">
    <w:name w:val="浅色列表 - 着色 651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12">
    <w:name w:val="网格表 4 - 着色 116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12">
    <w:name w:val="网格表 5 深色 - 着色 116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12">
    <w:name w:val="网格表 5 深色 - 着色 516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12">
    <w:name w:val="网格表 4 - 着色 11151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12">
    <w:name w:val="网格表 5 深色 - 着色 1115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12">
    <w:name w:val="网格表 5 深色 - 着色 51151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820">
    <w:name w:val="网格型8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2">
    <w:name w:val="中等深浅列表 217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2">
    <w:name w:val="中等深浅底纹 1 - 强调文字颜色 517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20">
    <w:name w:val="浅色底纹 - 强调文字颜色 517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721">
    <w:name w:val="浅色列表 - 强调文字颜色 517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2">
    <w:name w:val="中等深浅列表 2 - 强调文字颜色 517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2">
    <w:name w:val="中等深浅网格 3 - 强调文字颜色 517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22">
    <w:name w:val="彩色网格 - 强调文字颜色 517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20">
    <w:name w:val="中等深浅网格 2 - 强调文字颜色 517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21">
    <w:name w:val="中等深浅底纹 2 - 强调文字颜色 517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72">
    <w:name w:val="中等深浅底纹 1 - 强调文字颜色 527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2">
    <w:name w:val="浅色底纹 - 强调文字颜色 527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720">
    <w:name w:val="浅色列表 - 强调文字颜色 527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2">
    <w:name w:val="中等深浅列表 2 - 强调文字颜色 527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2">
    <w:name w:val="中等深浅网格 3 - 强调文字颜色 527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21">
    <w:name w:val="彩色网格 - 强调文字颜色 527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20">
    <w:name w:val="中等深浅网格 2 - 强调文字颜色 527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21">
    <w:name w:val="中等深浅底纹 2 - 强调文字颜色 527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721">
    <w:name w:val="简明型 17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72">
    <w:name w:val="浅色底纹 - 着色 37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72">
    <w:name w:val="网格型 87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72">
    <w:name w:val="浅色底纹 - 强调文字颜色 117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720">
    <w:name w:val="浅色列表 - 强调文字颜色 117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72">
    <w:name w:val="中等深浅网格 3 - 着色 57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72">
    <w:name w:val="中等深浅网格 3 - 着色 17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72">
    <w:name w:val="浅色网格 - 着色 57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720">
    <w:name w:val="彩色底纹 - 着色 57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820">
    <w:name w:val="浅色底纹18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72">
    <w:name w:val="列表型 37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720">
    <w:name w:val="表格主题7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22">
    <w:name w:val="古典型 17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723">
    <w:name w:val="网格型17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2">
    <w:name w:val="浅色底纹 - 着色 47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721">
    <w:name w:val="浅色底纹 - 着色 57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720">
    <w:name w:val="浅色底纹117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72">
    <w:name w:val="中等深浅底纹 1 - 着色 67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72">
    <w:name w:val="浅色列表 - 着色 67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82">
    <w:name w:val="网格表 4 - 着色 118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82">
    <w:name w:val="网格表 5 深色 - 着色 118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82">
    <w:name w:val="网格表 5 深色 - 着色 518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72">
    <w:name w:val="网格表 4 - 着色 1117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72">
    <w:name w:val="网格表 5 深色 - 着色 1117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72">
    <w:name w:val="网格表 5 深色 - 着色 5117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22">
    <w:name w:val="网格型22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2">
    <w:name w:val="中等深浅列表 2112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2">
    <w:name w:val="中等深浅底纹 1 - 强调文字颜色 511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20">
    <w:name w:val="浅色底纹 - 强调文字颜色 511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221">
    <w:name w:val="浅色列表 - 强调文字颜色 511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20">
    <w:name w:val="中等深浅列表 2 - 强调文字颜色 511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2">
    <w:name w:val="中等深浅网格 3 - 强调文字颜色 511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22">
    <w:name w:val="彩色网格 - 强调文字颜色 511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21">
    <w:name w:val="中等深浅网格 2 - 强调文字颜色 511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22">
    <w:name w:val="中等深浅底纹 2 - 强调文字颜色 511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22">
    <w:name w:val="中等深浅底纹 1 - 强调文字颜色 521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20">
    <w:name w:val="浅色底纹 - 强调文字颜色 521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221">
    <w:name w:val="浅色列表 - 强调文字颜色 521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20">
    <w:name w:val="中等深浅列表 2 - 强调文字颜色 521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2">
    <w:name w:val="中等深浅网格 3 - 强调文字颜色 521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22">
    <w:name w:val="彩色网格 - 强调文字颜色 521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21">
    <w:name w:val="中等深浅网格 2 - 强调文字颜色 521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22">
    <w:name w:val="中等深浅底纹 2 - 强调文字颜色 521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222">
    <w:name w:val="简明型 112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22">
    <w:name w:val="浅色底纹 - 着色 312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22">
    <w:name w:val="网格型 812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22">
    <w:name w:val="浅色底纹 - 强调文字颜色 1112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220">
    <w:name w:val="浅色列表 - 强调文字颜色 1112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220">
    <w:name w:val="中等深浅网格 3 - 着色 51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22">
    <w:name w:val="中等深浅网格 3 - 着色 11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223">
    <w:name w:val="浅色网格 - 着色 512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224">
    <w:name w:val="彩色底纹 - 着色 512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220">
    <w:name w:val="浅色底纹122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220">
    <w:name w:val="列表型 312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224">
    <w:name w:val="表格主题12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23">
    <w:name w:val="古典型 112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224">
    <w:name w:val="网格型112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2">
    <w:name w:val="浅色底纹 - 着色 412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225">
    <w:name w:val="浅色底纹 - 着色 512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220">
    <w:name w:val="浅色底纹1112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22">
    <w:name w:val="中等深浅底纹 1 - 着色 612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22">
    <w:name w:val="浅色列表 - 着色 612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22">
    <w:name w:val="网格表 4 - 着色 112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22">
    <w:name w:val="网格表 5 深色 - 着色 112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22">
    <w:name w:val="网格表 5 深色 - 着色 512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22">
    <w:name w:val="网格表 4 - 着色 1111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22">
    <w:name w:val="网格表 5 深色 - 着色 1111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22">
    <w:name w:val="网格表 5 深色 - 着色 5111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222">
    <w:name w:val="网格型32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2">
    <w:name w:val="中等深浅列表 2122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2">
    <w:name w:val="中等深浅底纹 1 - 强调文字颜色 512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20">
    <w:name w:val="浅色底纹 - 强调文字颜色 512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221">
    <w:name w:val="浅色列表 - 强调文字颜色 512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2">
    <w:name w:val="中等深浅列表 2 - 强调文字颜色 512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2">
    <w:name w:val="中等深浅网格 3 - 强调文字颜色 512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22">
    <w:name w:val="彩色网格 - 强调文字颜色 512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20">
    <w:name w:val="中等深浅网格 2 - 强调文字颜色 512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21">
    <w:name w:val="中等深浅底纹 2 - 强调文字颜色 512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22">
    <w:name w:val="中等深浅底纹 1 - 强调文字颜色 522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2">
    <w:name w:val="浅色底纹 - 强调文字颜色 522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220">
    <w:name w:val="浅色列表 - 强调文字颜色 522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2">
    <w:name w:val="中等深浅列表 2 - 强调文字颜色 522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2">
    <w:name w:val="中等深浅网格 3 - 强调文字颜色 522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21">
    <w:name w:val="彩色网格 - 强调文字颜色 522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20">
    <w:name w:val="中等深浅网格 2 - 强调文字颜色 522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21">
    <w:name w:val="中等深浅底纹 2 - 强调文字颜色 522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221">
    <w:name w:val="简明型 122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22">
    <w:name w:val="浅色底纹 - 着色 322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22">
    <w:name w:val="网格型 822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22">
    <w:name w:val="浅色底纹 - 强调文字颜色 1122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220">
    <w:name w:val="浅色列表 - 强调文字颜色 1122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220">
    <w:name w:val="中等深浅网格 3 - 着色 52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22">
    <w:name w:val="中等深浅网格 3 - 着色 12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223">
    <w:name w:val="浅色网格 - 着色 522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224">
    <w:name w:val="彩色底纹 - 着色 522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220">
    <w:name w:val="浅色底纹132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220">
    <w:name w:val="列表型 322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220">
    <w:name w:val="表格主题22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22">
    <w:name w:val="古典型 122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223">
    <w:name w:val="网格型122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2">
    <w:name w:val="浅色底纹 - 着色 422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225">
    <w:name w:val="浅色底纹 - 着色 522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220">
    <w:name w:val="浅色底纹1122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22">
    <w:name w:val="中等深浅底纹 1 - 着色 622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22">
    <w:name w:val="浅色列表 - 着色 622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22">
    <w:name w:val="网格表 4 - 着色 113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22">
    <w:name w:val="网格表 5 深色 - 着色 113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22">
    <w:name w:val="网格表 5 深色 - 着色 513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22">
    <w:name w:val="网格表 4 - 着色 1112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22">
    <w:name w:val="网格表 5 深色 - 着色 1112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22">
    <w:name w:val="网格表 5 深色 - 着色 5112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22">
    <w:name w:val="网格型42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2">
    <w:name w:val="中等深浅列表 2132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2">
    <w:name w:val="中等深浅底纹 1 - 强调文字颜色 513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20">
    <w:name w:val="浅色底纹 - 强调文字颜色 513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221">
    <w:name w:val="浅色列表 - 强调文字颜色 513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2">
    <w:name w:val="中等深浅列表 2 - 强调文字颜色 513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2">
    <w:name w:val="中等深浅网格 3 - 强调文字颜色 513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22">
    <w:name w:val="彩色网格 - 强调文字颜色 513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20">
    <w:name w:val="中等深浅网格 2 - 强调文字颜色 513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21">
    <w:name w:val="中等深浅底纹 2 - 强调文字颜色 513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22">
    <w:name w:val="中等深浅底纹 1 - 强调文字颜色 523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20">
    <w:name w:val="浅色底纹 - 强调文字颜色 523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221">
    <w:name w:val="浅色列表 - 强调文字颜色 523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2">
    <w:name w:val="中等深浅列表 2 - 强调文字颜色 523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2">
    <w:name w:val="中等深浅网格 3 - 强调文字颜色 523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22">
    <w:name w:val="彩色网格 - 强调文字颜色 523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20">
    <w:name w:val="中等深浅网格 2 - 强调文字颜色 523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21">
    <w:name w:val="中等深浅底纹 2 - 强调文字颜色 523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221">
    <w:name w:val="简明型 132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22">
    <w:name w:val="浅色底纹 - 着色 332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22">
    <w:name w:val="网格型 832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22">
    <w:name w:val="浅色底纹 - 强调文字颜色 1132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220">
    <w:name w:val="浅色列表 - 强调文字颜色 1132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22">
    <w:name w:val="中等深浅网格 3 - 着色 53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322">
    <w:name w:val="中等深浅网格 3 - 着色 13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322">
    <w:name w:val="浅色网格 - 着色 532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3220">
    <w:name w:val="彩色底纹 - 着色 532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220">
    <w:name w:val="浅色底纹142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22">
    <w:name w:val="列表型 332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223">
    <w:name w:val="表格主题32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22">
    <w:name w:val="古典型 132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223">
    <w:name w:val="网格型132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2">
    <w:name w:val="浅色底纹 - 着色 432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221">
    <w:name w:val="浅色底纹 - 着色 532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22">
    <w:name w:val="浅色底纹1132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22">
    <w:name w:val="中等深浅底纹 1 - 着色 632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22">
    <w:name w:val="浅色列表 - 着色 632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22">
    <w:name w:val="网格表 4 - 着色 114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22">
    <w:name w:val="网格表 5 深色 - 着色 114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22">
    <w:name w:val="网格表 5 深色 - 着色 514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22">
    <w:name w:val="网格表 4 - 着色 1113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22">
    <w:name w:val="网格表 5 深色 - 着色 1113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22">
    <w:name w:val="网格表 5 深色 - 着色 5113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22">
    <w:name w:val="网格型52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2">
    <w:name w:val="中等深浅列表 2142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2">
    <w:name w:val="中等深浅底纹 1 - 强调文字颜色 514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20">
    <w:name w:val="浅色底纹 - 强调文字颜色 514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221">
    <w:name w:val="浅色列表 - 强调文字颜色 514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2">
    <w:name w:val="中等深浅列表 2 - 强调文字颜色 514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2">
    <w:name w:val="中等深浅网格 3 - 强调文字颜色 514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22">
    <w:name w:val="彩色网格 - 强调文字颜色 514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20">
    <w:name w:val="中等深浅网格 2 - 强调文字颜色 514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21">
    <w:name w:val="中等深浅底纹 2 - 强调文字颜色 514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22">
    <w:name w:val="中等深浅底纹 1 - 强调文字颜色 524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20">
    <w:name w:val="浅色底纹 - 强调文字颜色 524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221">
    <w:name w:val="浅色列表 - 强调文字颜色 524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2">
    <w:name w:val="中等深浅列表 2 - 强调文字颜色 524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2">
    <w:name w:val="中等深浅网格 3 - 强调文字颜色 524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22">
    <w:name w:val="彩色网格 - 强调文字颜色 524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20">
    <w:name w:val="中等深浅网格 2 - 强调文字颜色 524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21">
    <w:name w:val="中等深浅底纹 2 - 强调文字颜色 524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221">
    <w:name w:val="简明型 142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22">
    <w:name w:val="浅色底纹 - 着色 342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22">
    <w:name w:val="网格型 842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22">
    <w:name w:val="浅色底纹 - 强调文字颜色 1142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220">
    <w:name w:val="浅色列表 - 强调文字颜色 1142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22">
    <w:name w:val="中等深浅网格 3 - 着色 54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422">
    <w:name w:val="中等深浅网格 3 - 着色 14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422">
    <w:name w:val="浅色网格 - 着色 542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4220">
    <w:name w:val="彩色底纹 - 着色 542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220">
    <w:name w:val="浅色底纹152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22">
    <w:name w:val="列表型 342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220">
    <w:name w:val="表格主题42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22">
    <w:name w:val="古典型 142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223">
    <w:name w:val="网格型142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2">
    <w:name w:val="浅色底纹 - 着色 442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221">
    <w:name w:val="浅色底纹 - 着色 542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22">
    <w:name w:val="浅色底纹1142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22">
    <w:name w:val="中等深浅底纹 1 - 着色 642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22">
    <w:name w:val="浅色列表 - 着色 642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22">
    <w:name w:val="网格表 4 - 着色 115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22">
    <w:name w:val="网格表 5 深色 - 着色 115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22">
    <w:name w:val="网格表 5 深色 - 着色 515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22">
    <w:name w:val="网格表 4 - 着色 1114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22">
    <w:name w:val="网格表 5 深色 - 着色 1114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22">
    <w:name w:val="网格表 5 深色 - 着色 5114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22">
    <w:name w:val="网格型62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2">
    <w:name w:val="中等深浅列表 2152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2">
    <w:name w:val="中等深浅底纹 1 - 强调文字颜色 515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20">
    <w:name w:val="浅色底纹 - 强调文字颜色 515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221">
    <w:name w:val="浅色列表 - 强调文字颜色 515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2">
    <w:name w:val="中等深浅列表 2 - 强调文字颜色 515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2">
    <w:name w:val="中等深浅网格 3 - 强调文字颜色 515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22">
    <w:name w:val="彩色网格 - 强调文字颜色 515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20">
    <w:name w:val="中等深浅网格 2 - 强调文字颜色 515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21">
    <w:name w:val="中等深浅底纹 2 - 强调文字颜色 515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22">
    <w:name w:val="中等深浅底纹 1 - 强调文字颜色 5252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20">
    <w:name w:val="浅色底纹 - 强调文字颜色 5252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221">
    <w:name w:val="浅色列表 - 强调文字颜色 5252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2">
    <w:name w:val="中等深浅列表 2 - 强调文字颜色 5252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2">
    <w:name w:val="中等深浅网格 3 - 强调文字颜色 5252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22">
    <w:name w:val="彩色网格 - 强调文字颜色 5252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20">
    <w:name w:val="中等深浅网格 2 - 强调文字颜色 5252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21">
    <w:name w:val="中等深浅底纹 2 - 强调文字颜色 5252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1">
    <w:name w:val="简明型 152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22">
    <w:name w:val="浅色底纹 - 着色 352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22">
    <w:name w:val="网格型 852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22">
    <w:name w:val="浅色底纹 - 强调文字颜色 1152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220">
    <w:name w:val="浅色列表 - 强调文字颜色 1152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22">
    <w:name w:val="中等深浅网格 3 - 着色 55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522">
    <w:name w:val="中等深浅网格 3 - 着色 152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522">
    <w:name w:val="浅色网格 - 着色 552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5220">
    <w:name w:val="彩色底纹 - 着色 552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220">
    <w:name w:val="浅色底纹162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22">
    <w:name w:val="列表型 352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220">
    <w:name w:val="表格主题52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22">
    <w:name w:val="古典型 152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223">
    <w:name w:val="网格型152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2">
    <w:name w:val="浅色底纹 - 着色 452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221">
    <w:name w:val="浅色底纹 - 着色 552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22">
    <w:name w:val="浅色底纹1152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22">
    <w:name w:val="中等深浅底纹 1 - 着色 652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22">
    <w:name w:val="浅色列表 - 着色 652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22">
    <w:name w:val="网格表 4 - 着色 116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22">
    <w:name w:val="网格表 5 深色 - 着色 116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22">
    <w:name w:val="网格表 5 深色 - 着色 516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22">
    <w:name w:val="网格表 4 - 着色 11152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22">
    <w:name w:val="网格表 5 深色 - 着色 1115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22">
    <w:name w:val="网格表 5 深色 - 着色 51152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92">
    <w:name w:val="网格型9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2">
    <w:name w:val="中等深浅列表 218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2">
    <w:name w:val="中等深浅底纹 1 - 强调文字颜色 518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2">
    <w:name w:val="浅色底纹 - 强调文字颜色 518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820">
    <w:name w:val="浅色列表 - 强调文字颜色 518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2">
    <w:name w:val="中等深浅列表 2 - 强调文字颜色 518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2">
    <w:name w:val="中等深浅网格 3 - 强调文字颜色 518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21">
    <w:name w:val="彩色网格 - 强调文字颜色 518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20">
    <w:name w:val="中等深浅网格 2 - 强调文字颜色 518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21">
    <w:name w:val="中等深浅底纹 2 - 强调文字颜色 518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82">
    <w:name w:val="中等深浅底纹 1 - 强调文字颜色 528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2">
    <w:name w:val="浅色底纹 - 强调文字颜色 528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820">
    <w:name w:val="浅色列表 - 强调文字颜色 528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2">
    <w:name w:val="中等深浅列表 2 - 强调文字颜色 528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2">
    <w:name w:val="中等深浅网格 3 - 强调文字颜色 528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21">
    <w:name w:val="彩色网格 - 强调文字颜色 528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20">
    <w:name w:val="中等深浅网格 2 - 强调文字颜色 528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21">
    <w:name w:val="中等深浅底纹 2 - 强调文字颜色 528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821">
    <w:name w:val="简明型 18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82">
    <w:name w:val="浅色底纹 - 着色 38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82">
    <w:name w:val="网格型 88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82">
    <w:name w:val="浅色底纹 - 强调文字颜色 118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820">
    <w:name w:val="浅色列表 - 强调文字颜色 118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82">
    <w:name w:val="中等深浅网格 3 - 着色 58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82">
    <w:name w:val="中等深浅网格 3 - 着色 18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82">
    <w:name w:val="浅色网格 - 着色 58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820">
    <w:name w:val="彩色底纹 - 着色 58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920">
    <w:name w:val="浅色底纹19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82">
    <w:name w:val="列表型 38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827">
    <w:name w:val="表格主题8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22">
    <w:name w:val="古典型 18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823">
    <w:name w:val="网格型18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2">
    <w:name w:val="浅色底纹 - 着色 48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821">
    <w:name w:val="浅色底纹 - 着色 58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82">
    <w:name w:val="浅色底纹118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82">
    <w:name w:val="中等深浅底纹 1 - 着色 68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82">
    <w:name w:val="浅色列表 - 着色 68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92">
    <w:name w:val="网格表 4 - 着色 119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92">
    <w:name w:val="网格表 5 深色 - 着色 119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92">
    <w:name w:val="网格表 5 深色 - 着色 519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82">
    <w:name w:val="网格表 4 - 着色 1118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82">
    <w:name w:val="网格表 5 深色 - 着色 1118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82">
    <w:name w:val="网格表 5 深色 - 着色 5118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32">
    <w:name w:val="网格型23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2">
    <w:name w:val="中等深浅列表 2113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2">
    <w:name w:val="中等深浅底纹 1 - 强调文字颜色 511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20">
    <w:name w:val="浅色底纹 - 强调文字颜色 511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321">
    <w:name w:val="浅色列表 - 强调文字颜色 511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2">
    <w:name w:val="中等深浅列表 2 - 强调文字颜色 511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2">
    <w:name w:val="中等深浅网格 3 - 强调文字颜色 511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22">
    <w:name w:val="彩色网格 - 强调文字颜色 511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20">
    <w:name w:val="中等深浅网格 2 - 强调文字颜色 511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21">
    <w:name w:val="中等深浅底纹 2 - 强调文字颜色 511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32">
    <w:name w:val="中等深浅底纹 1 - 强调文字颜色 521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20">
    <w:name w:val="浅色底纹 - 强调文字颜色 521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321">
    <w:name w:val="浅色列表 - 强调文字颜色 521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2">
    <w:name w:val="中等深浅列表 2 - 强调文字颜色 521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2">
    <w:name w:val="中等深浅网格 3 - 强调文字颜色 521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22">
    <w:name w:val="彩色网格 - 强调文字颜色 521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20">
    <w:name w:val="中等深浅网格 2 - 强调文字颜色 521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21">
    <w:name w:val="中等深浅底纹 2 - 强调文字颜色 521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320">
    <w:name w:val="简明型 113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32">
    <w:name w:val="浅色底纹 - 着色 313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32">
    <w:name w:val="网格型 813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32">
    <w:name w:val="浅色底纹 - 强调文字颜色 1113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320">
    <w:name w:val="浅色列表 - 强调文字颜色 1113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320">
    <w:name w:val="中等深浅网格 3 - 着色 51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32">
    <w:name w:val="中等深浅网格 3 - 着色 11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323">
    <w:name w:val="浅色网格 - 着色 513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324">
    <w:name w:val="彩色底纹 - 着色 513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320">
    <w:name w:val="浅色底纹123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32">
    <w:name w:val="列表型 313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324">
    <w:name w:val="表格主题13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23">
    <w:name w:val="古典型 113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324">
    <w:name w:val="网格型113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2">
    <w:name w:val="浅色底纹 - 着色 413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325">
    <w:name w:val="浅色底纹 - 着色 513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32">
    <w:name w:val="浅色底纹1113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32">
    <w:name w:val="中等深浅底纹 1 - 着色 613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32">
    <w:name w:val="浅色列表 - 着色 613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32">
    <w:name w:val="网格表 4 - 着色 112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32">
    <w:name w:val="网格表 5 深色 - 着色 112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32">
    <w:name w:val="网格表 5 深色 - 着色 512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32">
    <w:name w:val="网格表 4 - 着色 1111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32">
    <w:name w:val="网格表 5 深色 - 着色 1111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32">
    <w:name w:val="网格表 5 深色 - 着色 5111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320">
    <w:name w:val="网格型33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2">
    <w:name w:val="中等深浅列表 2123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2">
    <w:name w:val="中等深浅底纹 1 - 强调文字颜色 512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20">
    <w:name w:val="浅色底纹 - 强调文字颜色 512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321">
    <w:name w:val="浅色列表 - 强调文字颜色 512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2">
    <w:name w:val="中等深浅列表 2 - 强调文字颜色 512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2">
    <w:name w:val="中等深浅网格 3 - 强调文字颜色 512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22">
    <w:name w:val="彩色网格 - 强调文字颜色 512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20">
    <w:name w:val="中等深浅网格 2 - 强调文字颜色 512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21">
    <w:name w:val="中等深浅底纹 2 - 强调文字颜色 512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32">
    <w:name w:val="中等深浅底纹 1 - 强调文字颜色 522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20">
    <w:name w:val="浅色底纹 - 强调文字颜色 522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321">
    <w:name w:val="浅色列表 - 强调文字颜色 522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2">
    <w:name w:val="中等深浅列表 2 - 强调文字颜色 522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2">
    <w:name w:val="中等深浅网格 3 - 强调文字颜色 522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22">
    <w:name w:val="彩色网格 - 强调文字颜色 522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20">
    <w:name w:val="中等深浅网格 2 - 强调文字颜色 522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21">
    <w:name w:val="中等深浅底纹 2 - 强调文字颜色 522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321">
    <w:name w:val="简明型 123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32">
    <w:name w:val="浅色底纹 - 着色 323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32">
    <w:name w:val="网格型 823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32">
    <w:name w:val="浅色底纹 - 强调文字颜色 1123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320">
    <w:name w:val="浅色列表 - 强调文字颜色 1123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320">
    <w:name w:val="中等深浅网格 3 - 着色 52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32">
    <w:name w:val="中等深浅网格 3 - 着色 12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323">
    <w:name w:val="浅色网格 - 着色 523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324">
    <w:name w:val="彩色底纹 - 着色 523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320">
    <w:name w:val="浅色底纹133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32">
    <w:name w:val="列表型 323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320">
    <w:name w:val="表格主题23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22">
    <w:name w:val="古典型 123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323">
    <w:name w:val="网格型123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2">
    <w:name w:val="浅色底纹 - 着色 423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325">
    <w:name w:val="浅色底纹 - 着色 523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32">
    <w:name w:val="浅色底纹1123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32">
    <w:name w:val="中等深浅底纹 1 - 着色 623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32">
    <w:name w:val="浅色列表 - 着色 623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32">
    <w:name w:val="网格表 4 - 着色 113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32">
    <w:name w:val="网格表 5 深色 - 着色 113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32">
    <w:name w:val="网格表 5 深色 - 着色 513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32">
    <w:name w:val="网格表 4 - 着色 1112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32">
    <w:name w:val="网格表 5 深色 - 着色 1112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32">
    <w:name w:val="网格表 5 深色 - 着色 5112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32">
    <w:name w:val="网格型43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2">
    <w:name w:val="中等深浅列表 2133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2">
    <w:name w:val="中等深浅底纹 1 - 强调文字颜色 513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20">
    <w:name w:val="浅色底纹 - 强调文字颜色 513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321">
    <w:name w:val="浅色列表 - 强调文字颜色 513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2">
    <w:name w:val="中等深浅列表 2 - 强调文字颜色 513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2">
    <w:name w:val="中等深浅网格 3 - 强调文字颜色 513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22">
    <w:name w:val="彩色网格 - 强调文字颜色 513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20">
    <w:name w:val="中等深浅网格 2 - 强调文字颜色 513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21">
    <w:name w:val="中等深浅底纹 2 - 强调文字颜色 513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32">
    <w:name w:val="中等深浅底纹 1 - 强调文字颜色 523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20">
    <w:name w:val="浅色底纹 - 强调文字颜色 523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321">
    <w:name w:val="浅色列表 - 强调文字颜色 523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2">
    <w:name w:val="中等深浅列表 2 - 强调文字颜色 523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2">
    <w:name w:val="中等深浅网格 3 - 强调文字颜色 523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22">
    <w:name w:val="彩色网格 - 强调文字颜色 523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20">
    <w:name w:val="中等深浅网格 2 - 强调文字颜色 523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21">
    <w:name w:val="中等深浅底纹 2 - 强调文字颜色 523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321">
    <w:name w:val="简明型 133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32">
    <w:name w:val="浅色底纹 - 着色 333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32">
    <w:name w:val="网格型 833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32">
    <w:name w:val="浅色底纹 - 强调文字颜色 1133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320">
    <w:name w:val="浅色列表 - 强调文字颜色 1133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32">
    <w:name w:val="中等深浅网格 3 - 着色 53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332">
    <w:name w:val="中等深浅网格 3 - 着色 13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332">
    <w:name w:val="浅色网格 - 着色 533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3320">
    <w:name w:val="彩色底纹 - 着色 533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320">
    <w:name w:val="浅色底纹143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32">
    <w:name w:val="列表型 333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323">
    <w:name w:val="表格主题33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22">
    <w:name w:val="古典型 133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323">
    <w:name w:val="网格型133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2">
    <w:name w:val="浅色底纹 - 着色 433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321">
    <w:name w:val="浅色底纹 - 着色 533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32">
    <w:name w:val="浅色底纹1133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32">
    <w:name w:val="中等深浅底纹 1 - 着色 633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32">
    <w:name w:val="浅色列表 - 着色 633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32">
    <w:name w:val="网格表 4 - 着色 114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32">
    <w:name w:val="网格表 5 深色 - 着色 114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32">
    <w:name w:val="网格表 5 深色 - 着色 514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32">
    <w:name w:val="网格表 4 - 着色 1113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32">
    <w:name w:val="网格表 5 深色 - 着色 1113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32">
    <w:name w:val="网格表 5 深色 - 着色 5113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32">
    <w:name w:val="网格型532"/>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2">
    <w:name w:val="中等深浅列表 21432"/>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2">
    <w:name w:val="中等深浅底纹 1 - 强调文字颜色 514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2">
    <w:name w:val="浅色底纹 - 强调文字颜色 514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320">
    <w:name w:val="浅色列表 - 强调文字颜色 514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2">
    <w:name w:val="中等深浅列表 2 - 强调文字颜色 514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2">
    <w:name w:val="中等深浅网格 3 - 强调文字颜色 514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21">
    <w:name w:val="彩色网格 - 强调文字颜色 514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20">
    <w:name w:val="中等深浅网格 2 - 强调文字颜色 514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21">
    <w:name w:val="中等深浅底纹 2 - 强调文字颜色 514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32">
    <w:name w:val="中等深浅底纹 1 - 强调文字颜色 52432"/>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2">
    <w:name w:val="浅色底纹 - 强调文字颜色 52432"/>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320">
    <w:name w:val="浅色列表 - 强调文字颜色 52432"/>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2">
    <w:name w:val="中等深浅列表 2 - 强调文字颜色 52432"/>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2">
    <w:name w:val="中等深浅网格 3 - 强调文字颜色 52432"/>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21">
    <w:name w:val="彩色网格 - 强调文字颜色 52432"/>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20">
    <w:name w:val="中等深浅网格 2 - 强调文字颜色 52432"/>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21">
    <w:name w:val="中等深浅底纹 2 - 强调文字颜色 52432"/>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321">
    <w:name w:val="简明型 1432"/>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32">
    <w:name w:val="浅色底纹 - 着色 3432"/>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32">
    <w:name w:val="网格型 843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32">
    <w:name w:val="浅色底纹 - 强调文字颜色 11432"/>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320">
    <w:name w:val="浅色列表 - 强调文字颜色 11432"/>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32">
    <w:name w:val="中等深浅网格 3 - 着色 54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432">
    <w:name w:val="中等深浅网格 3 - 着色 1432"/>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432">
    <w:name w:val="浅色网格 - 着色 5432"/>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4320">
    <w:name w:val="彩色底纹 - 着色 543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320">
    <w:name w:val="浅色底纹153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32">
    <w:name w:val="列表型 343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320">
    <w:name w:val="表格主题43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22">
    <w:name w:val="古典型 143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323">
    <w:name w:val="网格型143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2">
    <w:name w:val="浅色底纹 - 着色 443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321">
    <w:name w:val="浅色底纹 - 着色 543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32">
    <w:name w:val="浅色底纹1143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32">
    <w:name w:val="中等深浅底纹 1 - 着色 6432"/>
    <w:basedOn w:val="a1"/>
    <w:uiPriority w:val="63"/>
    <w:qFormat/>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32">
    <w:name w:val="浅色列表 - 着色 643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32">
    <w:name w:val="网格表 4 - 着色 11532"/>
    <w:basedOn w:val="a1"/>
    <w:uiPriority w:val="49"/>
    <w:qFormat/>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32">
    <w:name w:val="网格表 5 深色 - 着色 11532"/>
    <w:basedOn w:val="a1"/>
    <w:uiPriority w:val="50"/>
    <w:qFormat/>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32">
    <w:name w:val="网格表 5 深色 - 着色 51532"/>
    <w:basedOn w:val="a1"/>
    <w:uiPriority w:val="50"/>
    <w:qFormat/>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32">
    <w:name w:val="网格表 4 - 着色 111432"/>
    <w:basedOn w:val="a1"/>
    <w:uiPriority w:val="49"/>
    <w:qFormat/>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32">
    <w:name w:val="网格表 5 深色 - 着色 111432"/>
    <w:basedOn w:val="a1"/>
    <w:uiPriority w:val="50"/>
    <w:qFormat/>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32">
    <w:name w:val="网格表 5 深色 - 着色 511432"/>
    <w:basedOn w:val="a1"/>
    <w:uiPriority w:val="50"/>
    <w:qFormat/>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32">
    <w:name w:val="网格型632"/>
    <w:basedOn w:val="a1"/>
    <w:uiPriority w:val="59"/>
    <w:qFormat/>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2">
    <w:name w:val="中等深浅列表 21532"/>
    <w:qFormat/>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2">
    <w:name w:val="中等深浅底纹 1 - 强调文字颜色 5153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2">
    <w:name w:val="浅色底纹 - 强调文字颜色 5153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320">
    <w:name w:val="浅色列表 - 强调文字颜色 5153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2">
    <w:name w:val="中等深浅列表 2 - 强调文字颜色 5153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2">
    <w:name w:val="中等深浅网格 3 - 强调文字颜色 5153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21">
    <w:name w:val="彩色网格 - 强调文字颜色 5153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20">
    <w:name w:val="中等深浅网格 2 - 强调文字颜色 5153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21">
    <w:name w:val="中等深浅底纹 2 - 强调文字颜色 5153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32">
    <w:name w:val="中等深浅底纹 1 - 强调文字颜色 52532"/>
    <w:qFormat/>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2">
    <w:name w:val="浅色底纹 - 强调文字颜色 52532"/>
    <w:qFormat/>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320">
    <w:name w:val="浅色列表 - 强调文字颜色 52532"/>
    <w:qFormat/>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2">
    <w:name w:val="中等深浅列表 2 - 强调文字颜色 52532"/>
    <w:qFormat/>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2">
    <w:name w:val="中等深浅网格 3 - 强调文字颜色 52532"/>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21">
    <w:name w:val="彩色网格 - 强调文字颜色 52532"/>
    <w:qFormat/>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20">
    <w:name w:val="中等深浅网格 2 - 强调文字颜色 52532"/>
    <w:qFormat/>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21">
    <w:name w:val="中等深浅底纹 2 - 强调文字颜色 52532"/>
    <w:qFormat/>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321">
    <w:name w:val="简明型 1532"/>
    <w:basedOn w:val="a1"/>
    <w:qFormat/>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32">
    <w:name w:val="浅色底纹 - 着色 3532"/>
    <w:basedOn w:val="a1"/>
    <w:uiPriority w:val="60"/>
    <w:qFormat/>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32">
    <w:name w:val="网格型 8532"/>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32">
    <w:name w:val="浅色底纹 - 强调文字颜色 11532"/>
    <w:basedOn w:val="a1"/>
    <w:uiPriority w:val="60"/>
    <w:qFormat/>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320">
    <w:name w:val="浅色列表 - 强调文字颜色 11532"/>
    <w:basedOn w:val="a1"/>
    <w:uiPriority w:val="61"/>
    <w:qFormat/>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32">
    <w:name w:val="中等深浅网格 3 - 着色 5532"/>
    <w:basedOn w:val="a1"/>
    <w:uiPriority w:val="69"/>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532">
    <w:name w:val="中等深浅网格 3 - 着色 1532"/>
    <w:basedOn w:val="a1"/>
    <w:uiPriority w:val="69"/>
    <w:qFormat/>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532">
    <w:name w:val="浅色网格 - 着色 5532"/>
    <w:basedOn w:val="a1"/>
    <w:uiPriority w:val="62"/>
    <w:qFormat/>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5320">
    <w:name w:val="彩色底纹 - 着色 5532"/>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32">
    <w:name w:val="浅色底纹1632"/>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32">
    <w:name w:val="列表型 3532"/>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320">
    <w:name w:val="表格主题532"/>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22">
    <w:name w:val="古典型 1532"/>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323">
    <w:name w:val="网格型1532"/>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2">
    <w:name w:val="浅色底纹 - 着色 4532"/>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321">
    <w:name w:val="浅色底纹 - 着色 5532"/>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32">
    <w:name w:val="浅色底纹11532"/>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32">
    <w:name w:val="中等深浅底纹 1 - 着色 6532"/>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32">
    <w:name w:val="浅色列表 - 着色 6532"/>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32">
    <w:name w:val="网格表 4 - 着色 116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32">
    <w:name w:val="网格表 5 深色 - 着色 116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32">
    <w:name w:val="网格表 5 深色 - 着色 516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32">
    <w:name w:val="网格表 4 - 着色 111532"/>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32">
    <w:name w:val="网格表 5 深色 - 着色 1115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32">
    <w:name w:val="网格表 5 深色 - 着色 511532"/>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1010">
    <w:name w:val="网格型10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91">
    <w:name w:val="中等深浅列表 219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91">
    <w:name w:val="中等深浅底纹 1 - 强调文字颜色 519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910">
    <w:name w:val="浅色底纹 - 强调文字颜色 519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911">
    <w:name w:val="浅色列表 - 强调文字颜色 519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910">
    <w:name w:val="中等深浅列表 2 - 强调文字颜色 519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91">
    <w:name w:val="中等深浅网格 3 - 强调文字颜色 519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912">
    <w:name w:val="彩色网格 - 强调文字颜色 519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911">
    <w:name w:val="中等深浅网格 2 - 强调文字颜色 519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912">
    <w:name w:val="中等深浅底纹 2 - 强调文字颜色 519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91">
    <w:name w:val="中等深浅底纹 1 - 强调文字颜色 529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910">
    <w:name w:val="浅色底纹 - 强调文字颜色 529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911">
    <w:name w:val="浅色列表 - 强调文字颜色 529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910">
    <w:name w:val="中等深浅列表 2 - 强调文字颜色 529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91">
    <w:name w:val="中等深浅网格 3 - 强调文字颜色 529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912">
    <w:name w:val="彩色网格 - 强调文字颜色 529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911">
    <w:name w:val="中等深浅网格 2 - 强调文字颜色 529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912">
    <w:name w:val="中等深浅底纹 2 - 强调文字颜色 529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911">
    <w:name w:val="简明型 19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91">
    <w:name w:val="浅色底纹 - 着色 39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91">
    <w:name w:val="网格型 89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91">
    <w:name w:val="浅色底纹 - 强调文字颜色 119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910">
    <w:name w:val="浅色列表 - 强调文字颜色 119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91">
    <w:name w:val="中等深浅网格 3 - 着色 59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91">
    <w:name w:val="中等深浅网格 3 - 着色 19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910">
    <w:name w:val="浅色网格 - 着色 59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911">
    <w:name w:val="彩色底纹 - 着色 59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1010">
    <w:name w:val="浅色底纹110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91">
    <w:name w:val="列表型 39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910">
    <w:name w:val="表格主题9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912">
    <w:name w:val="古典型 19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913">
    <w:name w:val="网格型19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91">
    <w:name w:val="浅色底纹 - 着色 49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912">
    <w:name w:val="浅色底纹 - 着色 59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91">
    <w:name w:val="浅色底纹119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91">
    <w:name w:val="中等深浅底纹 1 - 着色 69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91">
    <w:name w:val="浅色列表 - 着色 69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101">
    <w:name w:val="网格表 4 - 着色 1110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01">
    <w:name w:val="网格表 5 深色 - 着色 111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01">
    <w:name w:val="网格表 5 深色 - 着色 511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91">
    <w:name w:val="网格表 4 - 着色 1119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91">
    <w:name w:val="网格表 5 深色 - 着色 1119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91">
    <w:name w:val="网格表 5 深色 - 着色 5119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410">
    <w:name w:val="网格型24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41">
    <w:name w:val="中等深浅列表 2114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41">
    <w:name w:val="中等深浅底纹 1 - 强调文字颜色 511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410">
    <w:name w:val="浅色底纹 - 强调文字颜色 511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411">
    <w:name w:val="浅色列表 - 强调文字颜色 511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410">
    <w:name w:val="中等深浅列表 2 - 强调文字颜色 511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41">
    <w:name w:val="中等深浅网格 3 - 强调文字颜色 511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412">
    <w:name w:val="彩色网格 - 强调文字颜色 511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411">
    <w:name w:val="中等深浅网格 2 - 强调文字颜色 511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412">
    <w:name w:val="中等深浅底纹 2 - 强调文字颜色 511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41">
    <w:name w:val="中等深浅底纹 1 - 强调文字颜色 521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410">
    <w:name w:val="浅色底纹 - 强调文字颜色 521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411">
    <w:name w:val="浅色列表 - 强调文字颜色 521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410">
    <w:name w:val="中等深浅列表 2 - 强调文字颜色 521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41">
    <w:name w:val="中等深浅网格 3 - 强调文字颜色 521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412">
    <w:name w:val="彩色网格 - 强调文字颜色 521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411">
    <w:name w:val="中等深浅网格 2 - 强调文字颜色 521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412">
    <w:name w:val="中等深浅底纹 2 - 强调文字颜色 521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410">
    <w:name w:val="简明型 114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41">
    <w:name w:val="浅色底纹 - 着色 314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41">
    <w:name w:val="网格型 814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41">
    <w:name w:val="浅色底纹 - 强调文字颜色 1114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410">
    <w:name w:val="浅色列表 - 强调文字颜色 1114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410">
    <w:name w:val="中等深浅网格 3 - 着色 51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41">
    <w:name w:val="中等深浅网格 3 - 着色 11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413">
    <w:name w:val="浅色网格 - 着色 514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414">
    <w:name w:val="彩色底纹 - 着色 514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410">
    <w:name w:val="浅色底纹124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41">
    <w:name w:val="列表型 314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414">
    <w:name w:val="表格主题14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413">
    <w:name w:val="古典型 114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414">
    <w:name w:val="网格型114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41">
    <w:name w:val="浅色底纹 - 着色 414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415">
    <w:name w:val="浅色底纹 - 着色 514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41">
    <w:name w:val="浅色底纹1114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41">
    <w:name w:val="中等深浅底纹 1 - 着色 614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41">
    <w:name w:val="浅色列表 - 着色 614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41">
    <w:name w:val="网格表 4 - 着色 112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41">
    <w:name w:val="网格表 5 深色 - 着色 112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41">
    <w:name w:val="网格表 5 深色 - 着色 512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41">
    <w:name w:val="网格表 4 - 着色 1111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41">
    <w:name w:val="网格表 5 深色 - 着色 1111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41">
    <w:name w:val="网格表 5 深色 - 着色 5111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410">
    <w:name w:val="网格型34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41">
    <w:name w:val="中等深浅列表 2124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41">
    <w:name w:val="中等深浅底纹 1 - 强调文字颜色 512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410">
    <w:name w:val="浅色底纹 - 强调文字颜色 512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411">
    <w:name w:val="浅色列表 - 强调文字颜色 512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410">
    <w:name w:val="中等深浅列表 2 - 强调文字颜色 512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41">
    <w:name w:val="中等深浅网格 3 - 强调文字颜色 512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412">
    <w:name w:val="彩色网格 - 强调文字颜色 512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411">
    <w:name w:val="中等深浅网格 2 - 强调文字颜色 512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412">
    <w:name w:val="中等深浅底纹 2 - 强调文字颜色 512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41">
    <w:name w:val="中等深浅底纹 1 - 强调文字颜色 522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410">
    <w:name w:val="浅色底纹 - 强调文字颜色 522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411">
    <w:name w:val="浅色列表 - 强调文字颜色 522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410">
    <w:name w:val="中等深浅列表 2 - 强调文字颜色 522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41">
    <w:name w:val="中等深浅网格 3 - 强调文字颜色 522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412">
    <w:name w:val="彩色网格 - 强调文字颜色 522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411">
    <w:name w:val="中等深浅网格 2 - 强调文字颜色 522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412">
    <w:name w:val="中等深浅底纹 2 - 强调文字颜色 522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411">
    <w:name w:val="简明型 124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41">
    <w:name w:val="浅色底纹 - 着色 324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41">
    <w:name w:val="网格型 824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41">
    <w:name w:val="浅色底纹 - 强调文字颜色 1124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410">
    <w:name w:val="浅色列表 - 强调文字颜色 1124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410">
    <w:name w:val="中等深浅网格 3 - 着色 52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41">
    <w:name w:val="中等深浅网格 3 - 着色 12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413">
    <w:name w:val="浅色网格 - 着色 524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414">
    <w:name w:val="彩色底纹 - 着色 524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410">
    <w:name w:val="浅色底纹134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41">
    <w:name w:val="列表型 324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2411">
    <w:name w:val="表格主题24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412">
    <w:name w:val="古典型 124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2413">
    <w:name w:val="网格型124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41">
    <w:name w:val="浅色底纹 - 着色 424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415">
    <w:name w:val="浅色底纹 - 着色 524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41">
    <w:name w:val="浅色底纹1124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41">
    <w:name w:val="中等深浅底纹 1 - 着色 624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41">
    <w:name w:val="浅色列表 - 着色 624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41">
    <w:name w:val="网格表 4 - 着色 113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41">
    <w:name w:val="网格表 5 深色 - 着色 113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41">
    <w:name w:val="网格表 5 深色 - 着色 513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41">
    <w:name w:val="网格表 4 - 着色 1112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41">
    <w:name w:val="网格表 5 深色 - 着色 1112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41">
    <w:name w:val="网格表 5 深色 - 着色 5112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41">
    <w:name w:val="网格型44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41">
    <w:name w:val="中等深浅列表 2134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41">
    <w:name w:val="中等深浅底纹 1 - 强调文字颜色 513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410">
    <w:name w:val="浅色底纹 - 强调文字颜色 513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3411">
    <w:name w:val="浅色列表 - 强调文字颜色 513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410">
    <w:name w:val="中等深浅列表 2 - 强调文字颜色 513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41">
    <w:name w:val="中等深浅网格 3 - 强调文字颜色 513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412">
    <w:name w:val="彩色网格 - 强调文字颜色 513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411">
    <w:name w:val="中等深浅网格 2 - 强调文字颜色 513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412">
    <w:name w:val="中等深浅底纹 2 - 强调文字颜色 513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341">
    <w:name w:val="中等深浅底纹 1 - 强调文字颜色 523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410">
    <w:name w:val="浅色底纹 - 强调文字颜色 523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3411">
    <w:name w:val="浅色列表 - 强调文字颜色 523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410">
    <w:name w:val="中等深浅列表 2 - 强调文字颜色 523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41">
    <w:name w:val="中等深浅网格 3 - 强调文字颜色 523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412">
    <w:name w:val="彩色网格 - 强调文字颜色 523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411">
    <w:name w:val="中等深浅网格 2 - 强调文字颜色 523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412">
    <w:name w:val="中等深浅底纹 2 - 强调文字颜色 523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3411">
    <w:name w:val="简明型 134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341">
    <w:name w:val="浅色底纹 - 着色 334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41">
    <w:name w:val="网格型 834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341">
    <w:name w:val="浅色底纹 - 强调文字颜色 1134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410">
    <w:name w:val="浅色列表 - 强调文字颜色 1134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41">
    <w:name w:val="中等深浅网格 3 - 着色 53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341">
    <w:name w:val="中等深浅网格 3 - 着色 13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3410">
    <w:name w:val="浅色网格 - 着色 534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3411">
    <w:name w:val="彩色底纹 - 着色 534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410">
    <w:name w:val="浅色底纹144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41">
    <w:name w:val="列表型 334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3413">
    <w:name w:val="表格主题34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412">
    <w:name w:val="古典型 134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3413">
    <w:name w:val="网格型134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41">
    <w:name w:val="浅色底纹 - 着色 434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412">
    <w:name w:val="浅色底纹 - 着色 534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41">
    <w:name w:val="浅色底纹1134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41">
    <w:name w:val="中等深浅底纹 1 - 着色 634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41">
    <w:name w:val="浅色列表 - 着色 634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41">
    <w:name w:val="网格表 4 - 着色 114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41">
    <w:name w:val="网格表 5 深色 - 着色 114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41">
    <w:name w:val="网格表 5 深色 - 着色 514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41">
    <w:name w:val="网格表 4 - 着色 1113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41">
    <w:name w:val="网格表 5 深色 - 着色 1113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41">
    <w:name w:val="网格表 5 深色 - 着色 5113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41">
    <w:name w:val="网格型54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41">
    <w:name w:val="中等深浅列表 2144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41">
    <w:name w:val="中等深浅底纹 1 - 强调文字颜色 514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410">
    <w:name w:val="浅色底纹 - 强调文字颜色 514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4411">
    <w:name w:val="浅色列表 - 强调文字颜色 514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410">
    <w:name w:val="中等深浅列表 2 - 强调文字颜色 514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41">
    <w:name w:val="中等深浅网格 3 - 强调文字颜色 514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412">
    <w:name w:val="彩色网格 - 强调文字颜色 514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411">
    <w:name w:val="中等深浅网格 2 - 强调文字颜色 514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412">
    <w:name w:val="中等深浅底纹 2 - 强调文字颜色 514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441">
    <w:name w:val="中等深浅底纹 1 - 强调文字颜色 524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410">
    <w:name w:val="浅色底纹 - 强调文字颜色 524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4411">
    <w:name w:val="浅色列表 - 强调文字颜色 524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410">
    <w:name w:val="中等深浅列表 2 - 强调文字颜色 524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41">
    <w:name w:val="中等深浅网格 3 - 强调文字颜色 524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412">
    <w:name w:val="彩色网格 - 强调文字颜色 524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411">
    <w:name w:val="中等深浅网格 2 - 强调文字颜色 524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412">
    <w:name w:val="中等深浅底纹 2 - 强调文字颜色 524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4411">
    <w:name w:val="简明型 144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441">
    <w:name w:val="浅色底纹 - 着色 344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41">
    <w:name w:val="网格型 844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441">
    <w:name w:val="浅色底纹 - 强调文字颜色 1144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410">
    <w:name w:val="浅色列表 - 强调文字颜色 1144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41">
    <w:name w:val="中等深浅网格 3 - 着色 54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441">
    <w:name w:val="中等深浅网格 3 - 着色 14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4410">
    <w:name w:val="浅色网格 - 着色 544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4411">
    <w:name w:val="彩色底纹 - 着色 544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410">
    <w:name w:val="浅色底纹154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41">
    <w:name w:val="列表型 344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4410">
    <w:name w:val="表格主题44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412">
    <w:name w:val="古典型 144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4413">
    <w:name w:val="网格型144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41">
    <w:name w:val="浅色底纹 - 着色 444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412">
    <w:name w:val="浅色底纹 - 着色 544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41">
    <w:name w:val="浅色底纹1144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41">
    <w:name w:val="中等深浅底纹 1 - 着色 644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41">
    <w:name w:val="浅色列表 - 着色 644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41">
    <w:name w:val="网格表 4 - 着色 115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41">
    <w:name w:val="网格表 5 深色 - 着色 115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41">
    <w:name w:val="网格表 5 深色 - 着色 515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41">
    <w:name w:val="网格表 4 - 着色 1114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41">
    <w:name w:val="网格表 5 深色 - 着色 1114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41">
    <w:name w:val="网格表 5 深色 - 着色 5114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41">
    <w:name w:val="网格型64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41">
    <w:name w:val="中等深浅列表 2154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41">
    <w:name w:val="中等深浅底纹 1 - 强调文字颜色 515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410">
    <w:name w:val="浅色底纹 - 强调文字颜色 515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5411">
    <w:name w:val="浅色列表 - 强调文字颜色 515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410">
    <w:name w:val="中等深浅列表 2 - 强调文字颜色 515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41">
    <w:name w:val="中等深浅网格 3 - 强调文字颜色 515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412">
    <w:name w:val="彩色网格 - 强调文字颜色 515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411">
    <w:name w:val="中等深浅网格 2 - 强调文字颜色 515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412">
    <w:name w:val="中等深浅底纹 2 - 强调文字颜色 515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541">
    <w:name w:val="中等深浅底纹 1 - 强调文字颜色 5254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410">
    <w:name w:val="浅色底纹 - 强调文字颜色 5254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5411">
    <w:name w:val="浅色列表 - 强调文字颜色 5254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410">
    <w:name w:val="中等深浅列表 2 - 强调文字颜色 5254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41">
    <w:name w:val="中等深浅网格 3 - 强调文字颜色 5254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412">
    <w:name w:val="彩色网格 - 强调文字颜色 5254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411">
    <w:name w:val="中等深浅网格 2 - 强调文字颜色 5254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412">
    <w:name w:val="中等深浅底纹 2 - 强调文字颜色 5254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411">
    <w:name w:val="简明型 154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541">
    <w:name w:val="浅色底纹 - 着色 354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41">
    <w:name w:val="网格型 854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541">
    <w:name w:val="浅色底纹 - 强调文字颜色 1154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410">
    <w:name w:val="浅色列表 - 强调文字颜色 1154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41">
    <w:name w:val="中等深浅网格 3 - 着色 55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541">
    <w:name w:val="中等深浅网格 3 - 着色 154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5410">
    <w:name w:val="浅色网格 - 着色 554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5411">
    <w:name w:val="彩色底纹 - 着色 554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41">
    <w:name w:val="浅色底纹164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41">
    <w:name w:val="列表型 354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5410">
    <w:name w:val="表格主题54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412">
    <w:name w:val="古典型 154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5413">
    <w:name w:val="网格型154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41">
    <w:name w:val="浅色底纹 - 着色 454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412">
    <w:name w:val="浅色底纹 - 着色 554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41">
    <w:name w:val="浅色底纹1154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41">
    <w:name w:val="中等深浅底纹 1 - 着色 654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41">
    <w:name w:val="浅色列表 - 着色 654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41">
    <w:name w:val="网格表 4 - 着色 116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41">
    <w:name w:val="网格表 5 深色 - 着色 116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41">
    <w:name w:val="网格表 5 深色 - 着色 516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41">
    <w:name w:val="网格表 4 - 着色 11154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41">
    <w:name w:val="网格表 5 深色 - 着色 1115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41">
    <w:name w:val="网格表 5 深色 - 着色 51154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01">
    <w:name w:val="网格型20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1">
    <w:name w:val="中等深浅列表 2110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01">
    <w:name w:val="中等深浅底纹 1 - 强调文字颜色 5110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10">
    <w:name w:val="浅色底纹 - 强调文字颜色 5110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011">
    <w:name w:val="浅色列表 - 强调文字颜色 5110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10">
    <w:name w:val="中等深浅列表 2 - 强调文字颜色 5110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01">
    <w:name w:val="中等深浅网格 3 - 强调文字颜色 5110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012">
    <w:name w:val="彩色网格 - 强调文字颜色 5110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011">
    <w:name w:val="中等深浅网格 2 - 强调文字颜色 5110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012">
    <w:name w:val="中等深浅底纹 2 - 强调文字颜色 5110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01">
    <w:name w:val="中等深浅底纹 1 - 强调文字颜色 5210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10">
    <w:name w:val="浅色底纹 - 强调文字颜色 5210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011">
    <w:name w:val="浅色列表 - 强调文字颜色 5210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10">
    <w:name w:val="中等深浅列表 2 - 强调文字颜色 5210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01">
    <w:name w:val="中等深浅网格 3 - 强调文字颜色 5210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012">
    <w:name w:val="彩色网格 - 强调文字颜色 5210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011">
    <w:name w:val="中等深浅网格 2 - 强调文字颜色 5210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012">
    <w:name w:val="中等深浅底纹 2 - 强调文字颜色 5210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011">
    <w:name w:val="简明型 110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01">
    <w:name w:val="浅色底纹 - 着色 310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01">
    <w:name w:val="网格型 810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010">
    <w:name w:val="浅色底纹 - 强调文字颜色 1110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011">
    <w:name w:val="浅色列表 - 强调文字颜色 1110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01">
    <w:name w:val="中等深浅网格 3 - 着色 510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01">
    <w:name w:val="中等深浅网格 3 - 着色 110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010">
    <w:name w:val="浅色网格 - 着色 510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011">
    <w:name w:val="彩色底纹 - 着色 510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01">
    <w:name w:val="浅色底纹120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01">
    <w:name w:val="列表型 310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011">
    <w:name w:val="表格主题10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12">
    <w:name w:val="古典型 110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013">
    <w:name w:val="网格型110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01">
    <w:name w:val="浅色底纹 - 着色 410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012">
    <w:name w:val="浅色底纹 - 着色 510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01">
    <w:name w:val="浅色底纹1110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01">
    <w:name w:val="中等深浅底纹 1 - 着色 610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01">
    <w:name w:val="浅色列表 - 着色 610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01">
    <w:name w:val="网格表 4 - 着色 1120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01">
    <w:name w:val="网格表 5 深色 - 着色 112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01">
    <w:name w:val="网格表 5 深色 - 着色 512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01">
    <w:name w:val="网格表 4 - 着色 11110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01">
    <w:name w:val="网格表 5 深色 - 着色 1111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01">
    <w:name w:val="网格表 5 深色 - 着色 51110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510">
    <w:name w:val="网格型25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51">
    <w:name w:val="中等深浅列表 2115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51">
    <w:name w:val="中等深浅底纹 1 - 强调文字颜色 5115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510">
    <w:name w:val="浅色底纹 - 强调文字颜色 5115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1511">
    <w:name w:val="浅色列表 - 强调文字颜色 5115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510">
    <w:name w:val="中等深浅列表 2 - 强调文字颜色 5115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51">
    <w:name w:val="中等深浅网格 3 - 强调文字颜色 5115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512">
    <w:name w:val="彩色网格 - 强调文字颜色 5115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511">
    <w:name w:val="中等深浅网格 2 - 强调文字颜色 5115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512">
    <w:name w:val="中等深浅底纹 2 - 强调文字颜色 5115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151">
    <w:name w:val="中等深浅底纹 1 - 强调文字颜色 5215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510">
    <w:name w:val="浅色底纹 - 强调文字颜色 5215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1511">
    <w:name w:val="浅色列表 - 强调文字颜色 5215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510">
    <w:name w:val="中等深浅列表 2 - 强调文字颜色 5215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51">
    <w:name w:val="中等深浅网格 3 - 强调文字颜色 5215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512">
    <w:name w:val="彩色网格 - 强调文字颜色 5215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511">
    <w:name w:val="中等深浅网格 2 - 强调文字颜色 5215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512">
    <w:name w:val="中等深浅底纹 2 - 强调文字颜色 5215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1510">
    <w:name w:val="简明型 115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151">
    <w:name w:val="浅色底纹 - 着色 315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51">
    <w:name w:val="网格型 815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151">
    <w:name w:val="浅色底纹 - 强调文字颜色 1115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510">
    <w:name w:val="浅色列表 - 强调文字颜色 1115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510">
    <w:name w:val="中等深浅网格 3 - 着色 515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151">
    <w:name w:val="中等深浅网格 3 - 着色 115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1513">
    <w:name w:val="浅色网格 - 着色 515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1514">
    <w:name w:val="彩色底纹 - 着色 515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510">
    <w:name w:val="浅色底纹1251"/>
    <w:basedOn w:val="a1"/>
    <w:uiPriority w:val="60"/>
    <w:rPr>
      <w:rFonts w:ascii="Calibri" w:hAnsi="Calibri"/>
      <w:color w:val="000000"/>
      <w:kern w:val="2"/>
      <w:sz w:val="21"/>
      <w:szCs w:val="22"/>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51">
    <w:name w:val="列表型 3151"/>
    <w:basedOn w:val="a1"/>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customStyle="1" w:styleId="1514">
    <w:name w:val="表格主题151"/>
    <w:basedOn w:val="a1"/>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513">
    <w:name w:val="古典型 1151"/>
    <w:basedOn w:val="a1"/>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customStyle="1" w:styleId="11514">
    <w:name w:val="网格型1151"/>
    <w:basedOn w:val="a1"/>
    <w:uiPriority w:val="59"/>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51">
    <w:name w:val="浅色底纹 - 着色 4151"/>
    <w:basedOn w:val="a1"/>
    <w:uiPriority w:val="60"/>
    <w:rPr>
      <w:rFonts w:ascii="Calibri" w:hAnsi="Calibri"/>
      <w:color w:val="5F497A"/>
      <w:kern w:val="2"/>
      <w:sz w:val="21"/>
      <w:szCs w:val="21"/>
    </w:rPr>
    <w:tblPr>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515">
    <w:name w:val="浅色底纹 - 着色 5151"/>
    <w:basedOn w:val="a1"/>
    <w:uiPriority w:val="60"/>
    <w:rPr>
      <w:rFonts w:ascii="Calibri" w:hAnsi="Calibri"/>
      <w:color w:val="31849B"/>
      <w:kern w:val="2"/>
      <w:sz w:val="21"/>
      <w:szCs w:val="21"/>
    </w:rPr>
    <w:tblPr>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51">
    <w:name w:val="浅色底纹11151"/>
    <w:basedOn w:val="a1"/>
    <w:uiPriority w:val="60"/>
    <w:rPr>
      <w:rFonts w:ascii="Calibri" w:hAnsi="Calibri"/>
      <w:color w:val="000000"/>
      <w:kern w:val="2"/>
      <w:sz w:val="21"/>
      <w:szCs w:val="21"/>
    </w:rPr>
    <w:tblPr>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51">
    <w:name w:val="中等深浅底纹 1 - 着色 6151"/>
    <w:basedOn w:val="a1"/>
    <w:uiPriority w:val="63"/>
    <w:rPr>
      <w:rFonts w:ascii="Calibri" w:hAnsi="Calibri"/>
      <w:kern w:val="2"/>
      <w:sz w:val="21"/>
      <w:szCs w:val="21"/>
    </w:rPr>
    <w:tblPr>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51">
    <w:name w:val="浅色列表 - 着色 6151"/>
    <w:basedOn w:val="a1"/>
    <w:uiPriority w:val="61"/>
    <w:rPr>
      <w:rFonts w:ascii="Calibri" w:hAnsi="Calibri"/>
      <w:kern w:val="2"/>
      <w:sz w:val="21"/>
      <w:szCs w:val="21"/>
    </w:rPr>
    <w:tblPr>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51">
    <w:name w:val="网格表 4 - 着色 1125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51">
    <w:name w:val="网格表 5 深色 - 着色 1125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51">
    <w:name w:val="网格表 5 深色 - 着色 5125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51">
    <w:name w:val="网格表 4 - 着色 111151"/>
    <w:basedOn w:val="a1"/>
    <w:uiPriority w:val="49"/>
    <w:tblPr>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51">
    <w:name w:val="网格表 5 深色 - 着色 11115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51">
    <w:name w:val="网格表 5 深色 - 着色 511151"/>
    <w:basedOn w:val="a1"/>
    <w:uiPriority w:val="50"/>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510">
    <w:name w:val="网格型351"/>
    <w:basedOn w:val="a1"/>
    <w:uiPriority w:val="5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51">
    <w:name w:val="中等深浅列表 21251"/>
    <w:rPr>
      <w:rFonts w:ascii="Cambria" w:hAnsi="Cambria"/>
      <w:color w:val="000000"/>
    </w:rPr>
    <w:tblPr>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51">
    <w:name w:val="中等深浅底纹 1 - 强调文字颜色 5125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510">
    <w:name w:val="浅色底纹 - 强调文字颜色 5125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12511">
    <w:name w:val="浅色列表 - 强调文字颜色 5125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510">
    <w:name w:val="中等深浅列表 2 - 强调文字颜色 5125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51">
    <w:name w:val="中等深浅网格 3 - 强调文字颜色 5125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512">
    <w:name w:val="彩色网格 - 强调文字颜色 5125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511">
    <w:name w:val="中等深浅网格 2 - 强调文字颜色 5125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512">
    <w:name w:val="中等深浅底纹 2 - 强调文字颜色 5125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52251">
    <w:name w:val="中等深浅底纹 1 - 强调文字颜色 52251"/>
    <w:rPr>
      <w:rFonts w:ascii="Calibri" w:hAnsi="Calibri"/>
    </w:rPr>
    <w:tblPr>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510">
    <w:name w:val="浅色底纹 - 强调文字颜色 52251"/>
    <w:rPr>
      <w:rFonts w:ascii="Calibri" w:hAnsi="Calibri"/>
      <w:color w:val="31849B"/>
    </w:rPr>
    <w:tblPr>
      <w:tblBorders>
        <w:top w:val="single" w:sz="8" w:space="0" w:color="4BACC6"/>
        <w:bottom w:val="single" w:sz="8" w:space="0" w:color="4BACC6"/>
      </w:tblBorders>
      <w:tblCellMar>
        <w:top w:w="0" w:type="dxa"/>
        <w:left w:w="108" w:type="dxa"/>
        <w:bottom w:w="0" w:type="dxa"/>
        <w:right w:w="108" w:type="dxa"/>
      </w:tblCellMar>
    </w:tblPr>
  </w:style>
  <w:style w:type="table" w:customStyle="1" w:styleId="-522511">
    <w:name w:val="浅色列表 - 强调文字颜色 52251"/>
    <w:rPr>
      <w:rFonts w:ascii="Calibri" w:hAnsi="Calibri"/>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510">
    <w:name w:val="中等深浅列表 2 - 强调文字颜色 52251"/>
    <w:rPr>
      <w:rFonts w:ascii="Cambria" w:hAnsi="Cambria"/>
      <w:color w:val="000000"/>
    </w:rPr>
    <w:tblPr>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51">
    <w:name w:val="中等深浅网格 3 - 强调文字颜色 52251"/>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512">
    <w:name w:val="彩色网格 - 强调文字颜色 52251"/>
    <w:rPr>
      <w:rFonts w:ascii="Calibri" w:hAnsi="Calibri"/>
      <w:color w:val="000000"/>
    </w:rPr>
    <w:tblPr>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511">
    <w:name w:val="中等深浅网格 2 - 强调文字颜色 52251"/>
    <w:rPr>
      <w:rFonts w:ascii="Cambria" w:hAnsi="Cambria"/>
      <w:color w:val="000000"/>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512">
    <w:name w:val="中等深浅底纹 2 - 强调文字颜色 52251"/>
    <w:rPr>
      <w:rFonts w:ascii="Calibri" w:hAnsi="Calibri"/>
    </w:rPr>
    <w:tblPr>
      <w:tblBorders>
        <w:top w:val="single" w:sz="18" w:space="0" w:color="auto"/>
        <w:bottom w:val="single" w:sz="18" w:space="0" w:color="auto"/>
      </w:tblBorders>
      <w:tblCellMar>
        <w:top w:w="0" w:type="dxa"/>
        <w:left w:w="108" w:type="dxa"/>
        <w:bottom w:w="0" w:type="dxa"/>
        <w:right w:w="108" w:type="dxa"/>
      </w:tblCellMar>
    </w:tblPr>
  </w:style>
  <w:style w:type="table" w:customStyle="1" w:styleId="12511">
    <w:name w:val="简明型 1251"/>
    <w:basedOn w:val="a1"/>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customStyle="1" w:styleId="-3251">
    <w:name w:val="浅色底纹 - 着色 3251"/>
    <w:basedOn w:val="a1"/>
    <w:uiPriority w:val="60"/>
    <w:rPr>
      <w:rFonts w:ascii="Calibri" w:hAnsi="Calibri"/>
      <w:color w:val="76923C"/>
    </w:rPr>
    <w:tblPr>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51">
    <w:name w:val="网格型 8251"/>
    <w:basedOn w:val="a1"/>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customStyle="1" w:styleId="-11251">
    <w:name w:val="浅色底纹 - 强调文字颜色 11251"/>
    <w:basedOn w:val="a1"/>
    <w:uiPriority w:val="60"/>
    <w:rPr>
      <w:rFonts w:ascii="Calibri" w:hAnsi="Calibri"/>
      <w:color w:val="365F91"/>
    </w:rPr>
    <w:tblPr>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510">
    <w:name w:val="浅色列表 - 强调文字颜色 11251"/>
    <w:basedOn w:val="a1"/>
    <w:uiPriority w:val="61"/>
    <w:rPr>
      <w:rFonts w:ascii="Calibri" w:hAnsi="Calibri"/>
    </w:rPr>
    <w:tblPr>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510">
    <w:name w:val="中等深浅网格 3 - 着色 525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5D5E2"/>
      </w:tcPr>
    </w:tblStylePr>
  </w:style>
  <w:style w:type="table" w:customStyle="1" w:styleId="3-1251">
    <w:name w:val="中等深浅网格 3 - 着色 1251"/>
    <w:basedOn w:val="a1"/>
    <w:uiPriority w:val="69"/>
    <w:rPr>
      <w:rFonts w:ascii="Calibri" w:hAnsi="Calibri"/>
    </w:rPr>
    <w:tblPr>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auto"/>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auto"/>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auto"/>
          <w:insideV w:val="single" w:sz="8" w:space="0" w:color="auto"/>
        </w:tcBorders>
        <w:shd w:val="clear" w:color="auto" w:fill="A7BFDE"/>
      </w:tcPr>
    </w:tblStylePr>
  </w:style>
  <w:style w:type="table" w:customStyle="1" w:styleId="-52513">
    <w:name w:val="浅色网格 - 着色 5251"/>
    <w:basedOn w:val="a1"/>
    <w:uiPriority w:val="62"/>
    <w:rPr>
      <w:rFonts w:ascii="Calibri" w:hAnsi="Calibri"/>
    </w:rPr>
    <w:tblPr>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auto"/>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auto"/>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auto"/>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auto"/>
        </w:tcBorders>
      </w:tcPr>
    </w:tblStylePr>
  </w:style>
  <w:style w:type="table" w:customStyle="1" w:styleId="-52514">
    <w:name w:val="彩色底纹 - 着色 5251"/>
    <w:basedOn w:val="a1"/>
    <w:uiPriority w:val="71"/>
    <w:rPr>
      <w:rFonts w:ascii="Calibri" w:hAnsi="Calibri"/>
      <w:color w:val="000000"/>
    </w:rPr>
    <w:tblPr>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auto"/>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character" w:customStyle="1" w:styleId="28">
    <w:name w:val="未处理的提及2"/>
    <w:basedOn w:val="a0"/>
    <w:uiPriority w:val="99"/>
    <w:semiHidden/>
    <w:unhideWhenUsed/>
    <w:rPr>
      <w:color w:val="605E5C"/>
      <w:shd w:val="clear" w:color="auto" w:fill="E1DFDD"/>
    </w:rPr>
  </w:style>
  <w:style w:type="table" w:customStyle="1" w:styleId="3-118">
    <w:name w:val="中等深浅网格 3 - 强调文字颜色 11"/>
    <w:basedOn w:val="a1"/>
    <w:uiPriority w:val="69"/>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paragraph" w:styleId="afff3">
    <w:name w:val="Revision"/>
    <w:hidden/>
    <w:uiPriority w:val="99"/>
    <w:unhideWhenUsed/>
    <w:rsid w:val="00AF361A"/>
    <w:rPr>
      <w:kern w:val="2"/>
      <w:sz w:val="21"/>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53250">
      <w:bodyDiv w:val="1"/>
      <w:marLeft w:val="0"/>
      <w:marRight w:val="0"/>
      <w:marTop w:val="0"/>
      <w:marBottom w:val="0"/>
      <w:divBdr>
        <w:top w:val="none" w:sz="0" w:space="0" w:color="auto"/>
        <w:left w:val="none" w:sz="0" w:space="0" w:color="auto"/>
        <w:bottom w:val="none" w:sz="0" w:space="0" w:color="auto"/>
        <w:right w:val="none" w:sz="0" w:space="0" w:color="auto"/>
      </w:divBdr>
    </w:div>
    <w:div w:id="11036835">
      <w:bodyDiv w:val="1"/>
      <w:marLeft w:val="0"/>
      <w:marRight w:val="0"/>
      <w:marTop w:val="0"/>
      <w:marBottom w:val="0"/>
      <w:divBdr>
        <w:top w:val="none" w:sz="0" w:space="0" w:color="auto"/>
        <w:left w:val="none" w:sz="0" w:space="0" w:color="auto"/>
        <w:bottom w:val="none" w:sz="0" w:space="0" w:color="auto"/>
        <w:right w:val="none" w:sz="0" w:space="0" w:color="auto"/>
      </w:divBdr>
    </w:div>
    <w:div w:id="46802266">
      <w:bodyDiv w:val="1"/>
      <w:marLeft w:val="0"/>
      <w:marRight w:val="0"/>
      <w:marTop w:val="0"/>
      <w:marBottom w:val="0"/>
      <w:divBdr>
        <w:top w:val="none" w:sz="0" w:space="0" w:color="auto"/>
        <w:left w:val="none" w:sz="0" w:space="0" w:color="auto"/>
        <w:bottom w:val="none" w:sz="0" w:space="0" w:color="auto"/>
        <w:right w:val="none" w:sz="0" w:space="0" w:color="auto"/>
      </w:divBdr>
    </w:div>
    <w:div w:id="97986532">
      <w:bodyDiv w:val="1"/>
      <w:marLeft w:val="0"/>
      <w:marRight w:val="0"/>
      <w:marTop w:val="0"/>
      <w:marBottom w:val="0"/>
      <w:divBdr>
        <w:top w:val="none" w:sz="0" w:space="0" w:color="auto"/>
        <w:left w:val="none" w:sz="0" w:space="0" w:color="auto"/>
        <w:bottom w:val="none" w:sz="0" w:space="0" w:color="auto"/>
        <w:right w:val="none" w:sz="0" w:space="0" w:color="auto"/>
      </w:divBdr>
    </w:div>
    <w:div w:id="197550924">
      <w:bodyDiv w:val="1"/>
      <w:marLeft w:val="0"/>
      <w:marRight w:val="0"/>
      <w:marTop w:val="0"/>
      <w:marBottom w:val="0"/>
      <w:divBdr>
        <w:top w:val="none" w:sz="0" w:space="0" w:color="auto"/>
        <w:left w:val="none" w:sz="0" w:space="0" w:color="auto"/>
        <w:bottom w:val="none" w:sz="0" w:space="0" w:color="auto"/>
        <w:right w:val="none" w:sz="0" w:space="0" w:color="auto"/>
      </w:divBdr>
    </w:div>
    <w:div w:id="364410316">
      <w:bodyDiv w:val="1"/>
      <w:marLeft w:val="0"/>
      <w:marRight w:val="0"/>
      <w:marTop w:val="0"/>
      <w:marBottom w:val="0"/>
      <w:divBdr>
        <w:top w:val="none" w:sz="0" w:space="0" w:color="auto"/>
        <w:left w:val="none" w:sz="0" w:space="0" w:color="auto"/>
        <w:bottom w:val="none" w:sz="0" w:space="0" w:color="auto"/>
        <w:right w:val="none" w:sz="0" w:space="0" w:color="auto"/>
      </w:divBdr>
    </w:div>
    <w:div w:id="402606739">
      <w:bodyDiv w:val="1"/>
      <w:marLeft w:val="0"/>
      <w:marRight w:val="0"/>
      <w:marTop w:val="0"/>
      <w:marBottom w:val="0"/>
      <w:divBdr>
        <w:top w:val="none" w:sz="0" w:space="0" w:color="auto"/>
        <w:left w:val="none" w:sz="0" w:space="0" w:color="auto"/>
        <w:bottom w:val="none" w:sz="0" w:space="0" w:color="auto"/>
        <w:right w:val="none" w:sz="0" w:space="0" w:color="auto"/>
      </w:divBdr>
    </w:div>
    <w:div w:id="643850658">
      <w:bodyDiv w:val="1"/>
      <w:marLeft w:val="0"/>
      <w:marRight w:val="0"/>
      <w:marTop w:val="0"/>
      <w:marBottom w:val="0"/>
      <w:divBdr>
        <w:top w:val="none" w:sz="0" w:space="0" w:color="auto"/>
        <w:left w:val="none" w:sz="0" w:space="0" w:color="auto"/>
        <w:bottom w:val="none" w:sz="0" w:space="0" w:color="auto"/>
        <w:right w:val="none" w:sz="0" w:space="0" w:color="auto"/>
      </w:divBdr>
    </w:div>
    <w:div w:id="697895414">
      <w:bodyDiv w:val="1"/>
      <w:marLeft w:val="0"/>
      <w:marRight w:val="0"/>
      <w:marTop w:val="0"/>
      <w:marBottom w:val="0"/>
      <w:divBdr>
        <w:top w:val="none" w:sz="0" w:space="0" w:color="auto"/>
        <w:left w:val="none" w:sz="0" w:space="0" w:color="auto"/>
        <w:bottom w:val="none" w:sz="0" w:space="0" w:color="auto"/>
        <w:right w:val="none" w:sz="0" w:space="0" w:color="auto"/>
      </w:divBdr>
    </w:div>
    <w:div w:id="724375064">
      <w:bodyDiv w:val="1"/>
      <w:marLeft w:val="0"/>
      <w:marRight w:val="0"/>
      <w:marTop w:val="0"/>
      <w:marBottom w:val="0"/>
      <w:divBdr>
        <w:top w:val="none" w:sz="0" w:space="0" w:color="auto"/>
        <w:left w:val="none" w:sz="0" w:space="0" w:color="auto"/>
        <w:bottom w:val="none" w:sz="0" w:space="0" w:color="auto"/>
        <w:right w:val="none" w:sz="0" w:space="0" w:color="auto"/>
      </w:divBdr>
    </w:div>
    <w:div w:id="758133914">
      <w:bodyDiv w:val="1"/>
      <w:marLeft w:val="0"/>
      <w:marRight w:val="0"/>
      <w:marTop w:val="0"/>
      <w:marBottom w:val="0"/>
      <w:divBdr>
        <w:top w:val="none" w:sz="0" w:space="0" w:color="auto"/>
        <w:left w:val="none" w:sz="0" w:space="0" w:color="auto"/>
        <w:bottom w:val="none" w:sz="0" w:space="0" w:color="auto"/>
        <w:right w:val="none" w:sz="0" w:space="0" w:color="auto"/>
      </w:divBdr>
    </w:div>
    <w:div w:id="839124731">
      <w:bodyDiv w:val="1"/>
      <w:marLeft w:val="0"/>
      <w:marRight w:val="0"/>
      <w:marTop w:val="0"/>
      <w:marBottom w:val="0"/>
      <w:divBdr>
        <w:top w:val="none" w:sz="0" w:space="0" w:color="auto"/>
        <w:left w:val="none" w:sz="0" w:space="0" w:color="auto"/>
        <w:bottom w:val="none" w:sz="0" w:space="0" w:color="auto"/>
        <w:right w:val="none" w:sz="0" w:space="0" w:color="auto"/>
      </w:divBdr>
    </w:div>
    <w:div w:id="874082891">
      <w:bodyDiv w:val="1"/>
      <w:marLeft w:val="0"/>
      <w:marRight w:val="0"/>
      <w:marTop w:val="0"/>
      <w:marBottom w:val="0"/>
      <w:divBdr>
        <w:top w:val="none" w:sz="0" w:space="0" w:color="auto"/>
        <w:left w:val="none" w:sz="0" w:space="0" w:color="auto"/>
        <w:bottom w:val="none" w:sz="0" w:space="0" w:color="auto"/>
        <w:right w:val="none" w:sz="0" w:space="0" w:color="auto"/>
      </w:divBdr>
    </w:div>
    <w:div w:id="888344410">
      <w:bodyDiv w:val="1"/>
      <w:marLeft w:val="0"/>
      <w:marRight w:val="0"/>
      <w:marTop w:val="0"/>
      <w:marBottom w:val="0"/>
      <w:divBdr>
        <w:top w:val="none" w:sz="0" w:space="0" w:color="auto"/>
        <w:left w:val="none" w:sz="0" w:space="0" w:color="auto"/>
        <w:bottom w:val="none" w:sz="0" w:space="0" w:color="auto"/>
        <w:right w:val="none" w:sz="0" w:space="0" w:color="auto"/>
      </w:divBdr>
    </w:div>
    <w:div w:id="1035499172">
      <w:bodyDiv w:val="1"/>
      <w:marLeft w:val="0"/>
      <w:marRight w:val="0"/>
      <w:marTop w:val="0"/>
      <w:marBottom w:val="0"/>
      <w:divBdr>
        <w:top w:val="none" w:sz="0" w:space="0" w:color="auto"/>
        <w:left w:val="none" w:sz="0" w:space="0" w:color="auto"/>
        <w:bottom w:val="none" w:sz="0" w:space="0" w:color="auto"/>
        <w:right w:val="none" w:sz="0" w:space="0" w:color="auto"/>
      </w:divBdr>
    </w:div>
    <w:div w:id="1037047975">
      <w:bodyDiv w:val="1"/>
      <w:marLeft w:val="0"/>
      <w:marRight w:val="0"/>
      <w:marTop w:val="0"/>
      <w:marBottom w:val="0"/>
      <w:divBdr>
        <w:top w:val="none" w:sz="0" w:space="0" w:color="auto"/>
        <w:left w:val="none" w:sz="0" w:space="0" w:color="auto"/>
        <w:bottom w:val="none" w:sz="0" w:space="0" w:color="auto"/>
        <w:right w:val="none" w:sz="0" w:space="0" w:color="auto"/>
      </w:divBdr>
    </w:div>
    <w:div w:id="1051005623">
      <w:bodyDiv w:val="1"/>
      <w:marLeft w:val="0"/>
      <w:marRight w:val="0"/>
      <w:marTop w:val="0"/>
      <w:marBottom w:val="0"/>
      <w:divBdr>
        <w:top w:val="none" w:sz="0" w:space="0" w:color="auto"/>
        <w:left w:val="none" w:sz="0" w:space="0" w:color="auto"/>
        <w:bottom w:val="none" w:sz="0" w:space="0" w:color="auto"/>
        <w:right w:val="none" w:sz="0" w:space="0" w:color="auto"/>
      </w:divBdr>
    </w:div>
    <w:div w:id="1066224304">
      <w:bodyDiv w:val="1"/>
      <w:marLeft w:val="0"/>
      <w:marRight w:val="0"/>
      <w:marTop w:val="0"/>
      <w:marBottom w:val="0"/>
      <w:divBdr>
        <w:top w:val="none" w:sz="0" w:space="0" w:color="auto"/>
        <w:left w:val="none" w:sz="0" w:space="0" w:color="auto"/>
        <w:bottom w:val="none" w:sz="0" w:space="0" w:color="auto"/>
        <w:right w:val="none" w:sz="0" w:space="0" w:color="auto"/>
      </w:divBdr>
    </w:div>
    <w:div w:id="1077945743">
      <w:bodyDiv w:val="1"/>
      <w:marLeft w:val="0"/>
      <w:marRight w:val="0"/>
      <w:marTop w:val="0"/>
      <w:marBottom w:val="0"/>
      <w:divBdr>
        <w:top w:val="none" w:sz="0" w:space="0" w:color="auto"/>
        <w:left w:val="none" w:sz="0" w:space="0" w:color="auto"/>
        <w:bottom w:val="none" w:sz="0" w:space="0" w:color="auto"/>
        <w:right w:val="none" w:sz="0" w:space="0" w:color="auto"/>
      </w:divBdr>
    </w:div>
    <w:div w:id="1225212687">
      <w:bodyDiv w:val="1"/>
      <w:marLeft w:val="0"/>
      <w:marRight w:val="0"/>
      <w:marTop w:val="0"/>
      <w:marBottom w:val="0"/>
      <w:divBdr>
        <w:top w:val="none" w:sz="0" w:space="0" w:color="auto"/>
        <w:left w:val="none" w:sz="0" w:space="0" w:color="auto"/>
        <w:bottom w:val="none" w:sz="0" w:space="0" w:color="auto"/>
        <w:right w:val="none" w:sz="0" w:space="0" w:color="auto"/>
      </w:divBdr>
    </w:div>
    <w:div w:id="1527788111">
      <w:bodyDiv w:val="1"/>
      <w:marLeft w:val="0"/>
      <w:marRight w:val="0"/>
      <w:marTop w:val="0"/>
      <w:marBottom w:val="0"/>
      <w:divBdr>
        <w:top w:val="none" w:sz="0" w:space="0" w:color="auto"/>
        <w:left w:val="none" w:sz="0" w:space="0" w:color="auto"/>
        <w:bottom w:val="none" w:sz="0" w:space="0" w:color="auto"/>
        <w:right w:val="none" w:sz="0" w:space="0" w:color="auto"/>
      </w:divBdr>
    </w:div>
    <w:div w:id="1568103843">
      <w:bodyDiv w:val="1"/>
      <w:marLeft w:val="0"/>
      <w:marRight w:val="0"/>
      <w:marTop w:val="0"/>
      <w:marBottom w:val="0"/>
      <w:divBdr>
        <w:top w:val="none" w:sz="0" w:space="0" w:color="auto"/>
        <w:left w:val="none" w:sz="0" w:space="0" w:color="auto"/>
        <w:bottom w:val="none" w:sz="0" w:space="0" w:color="auto"/>
        <w:right w:val="none" w:sz="0" w:space="0" w:color="auto"/>
      </w:divBdr>
    </w:div>
    <w:div w:id="1901666845">
      <w:bodyDiv w:val="1"/>
      <w:marLeft w:val="0"/>
      <w:marRight w:val="0"/>
      <w:marTop w:val="0"/>
      <w:marBottom w:val="0"/>
      <w:divBdr>
        <w:top w:val="none" w:sz="0" w:space="0" w:color="auto"/>
        <w:left w:val="none" w:sz="0" w:space="0" w:color="auto"/>
        <w:bottom w:val="none" w:sz="0" w:space="0" w:color="auto"/>
        <w:right w:val="none" w:sz="0" w:space="0" w:color="auto"/>
      </w:divBdr>
    </w:div>
    <w:div w:id="2053067422">
      <w:bodyDiv w:val="1"/>
      <w:marLeft w:val="0"/>
      <w:marRight w:val="0"/>
      <w:marTop w:val="0"/>
      <w:marBottom w:val="0"/>
      <w:divBdr>
        <w:top w:val="none" w:sz="0" w:space="0" w:color="auto"/>
        <w:left w:val="none" w:sz="0" w:space="0" w:color="auto"/>
        <w:bottom w:val="none" w:sz="0" w:space="0" w:color="auto"/>
        <w:right w:val="none" w:sz="0" w:space="0" w:color="auto"/>
      </w:divBdr>
    </w:div>
    <w:div w:id="206374458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chart" Target="charts/chart7.xml"/><Relationship Id="rId47" Type="http://schemas.openxmlformats.org/officeDocument/2006/relationships/chart" Target="charts/chart12.xml"/><Relationship Id="rId63" Type="http://schemas.openxmlformats.org/officeDocument/2006/relationships/chart" Target="charts/chart28.xml"/><Relationship Id="rId68" Type="http://schemas.openxmlformats.org/officeDocument/2006/relationships/chart" Target="charts/chart33.xml"/><Relationship Id="rId84" Type="http://schemas.openxmlformats.org/officeDocument/2006/relationships/chart" Target="charts/chart49.xml"/><Relationship Id="rId89" Type="http://schemas.openxmlformats.org/officeDocument/2006/relationships/chart" Target="charts/chart54.xml"/><Relationship Id="rId7" Type="http://schemas.openxmlformats.org/officeDocument/2006/relationships/customXml" Target="../customXml/item7.xml"/><Relationship Id="rId71" Type="http://schemas.openxmlformats.org/officeDocument/2006/relationships/chart" Target="charts/chart36.xml"/><Relationship Id="rId92" Type="http://schemas.openxmlformats.org/officeDocument/2006/relationships/chart" Target="charts/chart5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footer" Target="footer6.xml"/><Relationship Id="rId11" Type="http://schemas.openxmlformats.org/officeDocument/2006/relationships/styles" Target="styles.xml"/><Relationship Id="rId24" Type="http://schemas.openxmlformats.org/officeDocument/2006/relationships/footer" Target="footer4.xml"/><Relationship Id="rId32" Type="http://schemas.openxmlformats.org/officeDocument/2006/relationships/header" Target="header10.xml"/><Relationship Id="rId37" Type="http://schemas.openxmlformats.org/officeDocument/2006/relationships/chart" Target="charts/chart2.xml"/><Relationship Id="rId40" Type="http://schemas.openxmlformats.org/officeDocument/2006/relationships/chart" Target="charts/chart5.xml"/><Relationship Id="rId45" Type="http://schemas.openxmlformats.org/officeDocument/2006/relationships/chart" Target="charts/chart10.xml"/><Relationship Id="rId53" Type="http://schemas.openxmlformats.org/officeDocument/2006/relationships/chart" Target="charts/chart18.xml"/><Relationship Id="rId58" Type="http://schemas.openxmlformats.org/officeDocument/2006/relationships/chart" Target="charts/chart23.xml"/><Relationship Id="rId66" Type="http://schemas.openxmlformats.org/officeDocument/2006/relationships/chart" Target="charts/chart31.xml"/><Relationship Id="rId74" Type="http://schemas.openxmlformats.org/officeDocument/2006/relationships/chart" Target="charts/chart39.xml"/><Relationship Id="rId79" Type="http://schemas.openxmlformats.org/officeDocument/2006/relationships/chart" Target="charts/chart44.xml"/><Relationship Id="rId87" Type="http://schemas.openxmlformats.org/officeDocument/2006/relationships/chart" Target="charts/chart52.xml"/><Relationship Id="rId102"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chart" Target="charts/chart26.xml"/><Relationship Id="rId82" Type="http://schemas.openxmlformats.org/officeDocument/2006/relationships/chart" Target="charts/chart47.xml"/><Relationship Id="rId90" Type="http://schemas.openxmlformats.org/officeDocument/2006/relationships/chart" Target="charts/chart55.xml"/><Relationship Id="rId95" Type="http://schemas.openxmlformats.org/officeDocument/2006/relationships/header" Target="header14.xml"/><Relationship Id="rId19" Type="http://schemas.openxmlformats.org/officeDocument/2006/relationships/footer" Target="footer2.xml"/><Relationship Id="rId14" Type="http://schemas.openxmlformats.org/officeDocument/2006/relationships/footnotes" Target="footnotes.xml"/><Relationship Id="rId22" Type="http://schemas.openxmlformats.org/officeDocument/2006/relationships/header" Target="header4.xml"/><Relationship Id="rId27" Type="http://schemas.openxmlformats.org/officeDocument/2006/relationships/header" Target="header7.xml"/><Relationship Id="rId30" Type="http://schemas.openxmlformats.org/officeDocument/2006/relationships/footer" Target="footer7.xml"/><Relationship Id="rId35" Type="http://schemas.openxmlformats.org/officeDocument/2006/relationships/footer" Target="footer8.xml"/><Relationship Id="rId43" Type="http://schemas.openxmlformats.org/officeDocument/2006/relationships/chart" Target="charts/chart8.xml"/><Relationship Id="rId48" Type="http://schemas.openxmlformats.org/officeDocument/2006/relationships/chart" Target="charts/chart13.xml"/><Relationship Id="rId56" Type="http://schemas.openxmlformats.org/officeDocument/2006/relationships/chart" Target="charts/chart21.xml"/><Relationship Id="rId64" Type="http://schemas.openxmlformats.org/officeDocument/2006/relationships/chart" Target="charts/chart29.xml"/><Relationship Id="rId69" Type="http://schemas.openxmlformats.org/officeDocument/2006/relationships/chart" Target="charts/chart34.xml"/><Relationship Id="rId77" Type="http://schemas.openxmlformats.org/officeDocument/2006/relationships/chart" Target="charts/chart42.xml"/><Relationship Id="rId100" Type="http://schemas.openxmlformats.org/officeDocument/2006/relationships/header" Target="header18.xml"/><Relationship Id="rId8" Type="http://schemas.openxmlformats.org/officeDocument/2006/relationships/customXml" Target="../customXml/item8.xml"/><Relationship Id="rId51" Type="http://schemas.openxmlformats.org/officeDocument/2006/relationships/chart" Target="charts/chart16.xml"/><Relationship Id="rId72" Type="http://schemas.openxmlformats.org/officeDocument/2006/relationships/chart" Target="charts/chart37.xml"/><Relationship Id="rId80" Type="http://schemas.openxmlformats.org/officeDocument/2006/relationships/chart" Target="charts/chart45.xml"/><Relationship Id="rId85" Type="http://schemas.openxmlformats.org/officeDocument/2006/relationships/chart" Target="charts/chart50.xml"/><Relationship Id="rId93" Type="http://schemas.openxmlformats.org/officeDocument/2006/relationships/image" Target="media/image9.png"/><Relationship Id="rId98" Type="http://schemas.openxmlformats.org/officeDocument/2006/relationships/header" Target="header16.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11.xml"/><Relationship Id="rId38" Type="http://schemas.openxmlformats.org/officeDocument/2006/relationships/chart" Target="charts/chart3.xml"/><Relationship Id="rId46" Type="http://schemas.openxmlformats.org/officeDocument/2006/relationships/chart" Target="charts/chart11.xml"/><Relationship Id="rId59" Type="http://schemas.openxmlformats.org/officeDocument/2006/relationships/chart" Target="charts/chart24.xml"/><Relationship Id="rId67" Type="http://schemas.openxmlformats.org/officeDocument/2006/relationships/chart" Target="charts/chart32.xml"/><Relationship Id="rId103"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chart" Target="charts/chart6.xml"/><Relationship Id="rId54" Type="http://schemas.openxmlformats.org/officeDocument/2006/relationships/chart" Target="charts/chart19.xml"/><Relationship Id="rId62" Type="http://schemas.openxmlformats.org/officeDocument/2006/relationships/chart" Target="charts/chart27.xml"/><Relationship Id="rId70" Type="http://schemas.openxmlformats.org/officeDocument/2006/relationships/chart" Target="charts/chart35.xml"/><Relationship Id="rId75" Type="http://schemas.openxmlformats.org/officeDocument/2006/relationships/chart" Target="charts/chart40.xml"/><Relationship Id="rId83" Type="http://schemas.openxmlformats.org/officeDocument/2006/relationships/chart" Target="charts/chart48.xml"/><Relationship Id="rId88" Type="http://schemas.openxmlformats.org/officeDocument/2006/relationships/chart" Target="charts/chart53.xml"/><Relationship Id="rId91" Type="http://schemas.openxmlformats.org/officeDocument/2006/relationships/chart" Target="charts/chart56.xml"/><Relationship Id="rId96" Type="http://schemas.openxmlformats.org/officeDocument/2006/relationships/header" Target="header1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endnotes" Target="endnotes.xml"/><Relationship Id="rId23" Type="http://schemas.openxmlformats.org/officeDocument/2006/relationships/header" Target="header5.xml"/><Relationship Id="rId28" Type="http://schemas.openxmlformats.org/officeDocument/2006/relationships/header" Target="header8.xml"/><Relationship Id="rId36" Type="http://schemas.openxmlformats.org/officeDocument/2006/relationships/chart" Target="charts/chart1.xml"/><Relationship Id="rId49" Type="http://schemas.openxmlformats.org/officeDocument/2006/relationships/chart" Target="charts/chart14.xml"/><Relationship Id="rId57" Type="http://schemas.openxmlformats.org/officeDocument/2006/relationships/chart" Target="charts/chart22.xml"/><Relationship Id="rId10" Type="http://schemas.openxmlformats.org/officeDocument/2006/relationships/numbering" Target="numbering.xml"/><Relationship Id="rId31" Type="http://schemas.openxmlformats.org/officeDocument/2006/relationships/header" Target="header9.xml"/><Relationship Id="rId44" Type="http://schemas.openxmlformats.org/officeDocument/2006/relationships/chart" Target="charts/chart9.xml"/><Relationship Id="rId52" Type="http://schemas.openxmlformats.org/officeDocument/2006/relationships/chart" Target="charts/chart17.xml"/><Relationship Id="rId60" Type="http://schemas.openxmlformats.org/officeDocument/2006/relationships/chart" Target="charts/chart25.xml"/><Relationship Id="rId65" Type="http://schemas.openxmlformats.org/officeDocument/2006/relationships/chart" Target="charts/chart30.xml"/><Relationship Id="rId73" Type="http://schemas.openxmlformats.org/officeDocument/2006/relationships/chart" Target="charts/chart38.xml"/><Relationship Id="rId78" Type="http://schemas.openxmlformats.org/officeDocument/2006/relationships/chart" Target="charts/chart43.xml"/><Relationship Id="rId81" Type="http://schemas.openxmlformats.org/officeDocument/2006/relationships/chart" Target="charts/chart46.xml"/><Relationship Id="rId86" Type="http://schemas.openxmlformats.org/officeDocument/2006/relationships/chart" Target="charts/chart51.xml"/><Relationship Id="rId94" Type="http://schemas.openxmlformats.org/officeDocument/2006/relationships/header" Target="header13.xml"/><Relationship Id="rId99" Type="http://schemas.openxmlformats.org/officeDocument/2006/relationships/header" Target="header17.xml"/><Relationship Id="rId101" Type="http://schemas.openxmlformats.org/officeDocument/2006/relationships/footer" Target="footer10.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webSettings" Target="webSettings.xml"/><Relationship Id="rId18" Type="http://schemas.openxmlformats.org/officeDocument/2006/relationships/footer" Target="footer1.xml"/><Relationship Id="rId39" Type="http://schemas.openxmlformats.org/officeDocument/2006/relationships/chart" Target="charts/chart4.xml"/><Relationship Id="rId34" Type="http://schemas.openxmlformats.org/officeDocument/2006/relationships/header" Target="header12.xml"/><Relationship Id="rId50" Type="http://schemas.openxmlformats.org/officeDocument/2006/relationships/chart" Target="charts/chart15.xml"/><Relationship Id="rId55" Type="http://schemas.openxmlformats.org/officeDocument/2006/relationships/chart" Target="charts/chart20.xml"/><Relationship Id="rId76" Type="http://schemas.openxmlformats.org/officeDocument/2006/relationships/chart" Target="charts/chart41.xml"/><Relationship Id="rId97" Type="http://schemas.openxmlformats.org/officeDocument/2006/relationships/footer" Target="footer9.xml"/></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2.png"/></Relationships>
</file>

<file path=word/_rels/footer6.xml.rels><?xml version="1.0" encoding="UTF-8" standalone="yes"?>
<Relationships xmlns="http://schemas.openxmlformats.org/package/2006/relationships"><Relationship Id="rId1" Type="http://schemas.openxmlformats.org/officeDocument/2006/relationships/image" Target="media/image2.png"/></Relationships>
</file>

<file path=word/_rels/footer7.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7.xml.rels><?xml version="1.0" encoding="UTF-8" standalone="yes"?>
<Relationships xmlns="http://schemas.openxmlformats.org/package/2006/relationships"><Relationship Id="rId1" Type="http://schemas.openxmlformats.org/officeDocument/2006/relationships/image" Target="media/image1.png"/></Relationships>
</file>

<file path=word/_rels/header8.xml.rels><?xml version="1.0" encoding="UTF-8" standalone="yes"?>
<Relationships xmlns="http://schemas.openxmlformats.org/package/2006/relationships"><Relationship Id="rId1" Type="http://schemas.openxmlformats.org/officeDocument/2006/relationships/image" Target="media/image1.png"/></Relationships>
</file>

<file path=word/_rels/header10.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1.png"/></Relationships>
</file>

<file path=word/_rels/header13.xml.rels><?xml version="1.0" encoding="UTF-8" standalone="yes"?>
<Relationships xmlns="http://schemas.openxmlformats.org/package/2006/relationships"><Relationship Id="rId1" Type="http://schemas.openxmlformats.org/officeDocument/2006/relationships/image" Target="media/image1.png"/></Relationships>
</file>

<file path=word/_rels/header14.xml.rels><?xml version="1.0" encoding="UTF-8" standalone="yes"?>
<Relationships xmlns="http://schemas.openxmlformats.org/package/2006/relationships"><Relationship Id="rId1" Type="http://schemas.openxmlformats.org/officeDocument/2006/relationships/image" Target="media/image1.png"/></Relationships>
</file>

<file path=word/_rels/header16.xml.rels><?xml version="1.0" encoding="UTF-8" standalone="yes"?>
<Relationships xmlns="http://schemas.openxmlformats.org/package/2006/relationships"><Relationship Id="rId1" Type="http://schemas.openxmlformats.org/officeDocument/2006/relationships/image" Target="media/image1.png"/></Relationships>
</file>

<file path=word/_rels/header17.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3.png"/><Relationship Id="rId1" Type="http://schemas.openxmlformats.org/officeDocument/2006/relationships/themeOverride" Target="../theme/themeOverride1.xml"/><Relationship Id="rId4" Type="http://schemas.openxmlformats.org/officeDocument/2006/relationships/chartUserShapes" Target="../drawings/drawing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openxmlformats.org/officeDocument/2006/relationships/image" Target="../media/image3.png"/><Relationship Id="rId1" Type="http://schemas.openxmlformats.org/officeDocument/2006/relationships/themeOverride" Target="../theme/themeOverride3.xml"/><Relationship Id="rId4" Type="http://schemas.openxmlformats.org/officeDocument/2006/relationships/chartUserShapes" Target="../drawings/drawing3.xml"/></Relationships>
</file>

<file path=word/charts/_rels/chart4.xml.rels><?xml version="1.0" encoding="UTF-8" standalone="yes"?>
<Relationships xmlns="http://schemas.openxmlformats.org/package/2006/relationships"><Relationship Id="rId3" Type="http://schemas.openxmlformats.org/officeDocument/2006/relationships/chartUserShapes" Target="../drawings/drawing4.xml"/><Relationship Id="rId2" Type="http://schemas.openxmlformats.org/officeDocument/2006/relationships/package" Target="../embeddings/Microsoft_Excel_Worksheet3.xlsx"/><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3" Type="http://schemas.openxmlformats.org/officeDocument/2006/relationships/chartUserShapes" Target="../drawings/drawing5.xml"/><Relationship Id="rId2" Type="http://schemas.openxmlformats.org/officeDocument/2006/relationships/package" Target="../embeddings/Microsoft_Excel_Worksheet4.xlsx"/><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3" Type="http://schemas.openxmlformats.org/officeDocument/2006/relationships/chartUserShapes" Target="../drawings/drawing6.xml"/><Relationship Id="rId2" Type="http://schemas.openxmlformats.org/officeDocument/2006/relationships/package" Target="../embeddings/Microsoft_Excel_Worksheet5.xlsx"/><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openxmlformats.org/officeDocument/2006/relationships/image" Target="../media/image3.png"/><Relationship Id="rId1" Type="http://schemas.openxmlformats.org/officeDocument/2006/relationships/themeOverride" Target="../theme/themeOverride7.xml"/><Relationship Id="rId4" Type="http://schemas.openxmlformats.org/officeDocument/2006/relationships/chartUserShapes" Target="../drawings/drawing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openxmlformats.org/officeDocument/2006/relationships/image" Target="../media/image3.png"/><Relationship Id="rId1" Type="http://schemas.openxmlformats.org/officeDocument/2006/relationships/themeOverride" Target="../theme/themeOverride8.xml"/><Relationship Id="rId4" Type="http://schemas.openxmlformats.org/officeDocument/2006/relationships/chartUserShapes" Target="../drawings/drawing8.xml"/></Relationships>
</file>

<file path=word/charts/_rels/chart9.xml.rels><?xml version="1.0" encoding="UTF-8" standalone="yes"?>
<Relationships xmlns="http://schemas.openxmlformats.org/package/2006/relationships"><Relationship Id="rId3" Type="http://schemas.openxmlformats.org/officeDocument/2006/relationships/chartUserShapes" Target="../drawings/drawing9.xml"/><Relationship Id="rId2" Type="http://schemas.openxmlformats.org/officeDocument/2006/relationships/package" Target="../embeddings/Microsoft_Excel_Worksheet8.xlsx"/><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3" Type="http://schemas.openxmlformats.org/officeDocument/2006/relationships/chartUserShapes" Target="../drawings/drawing10.xml"/><Relationship Id="rId2" Type="http://schemas.openxmlformats.org/officeDocument/2006/relationships/package" Target="../embeddings/Microsoft_Excel_Worksheet9.xlsx"/><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openxmlformats.org/officeDocument/2006/relationships/image" Target="../media/image3.png"/><Relationship Id="rId1" Type="http://schemas.openxmlformats.org/officeDocument/2006/relationships/themeOverride" Target="../theme/themeOverride11.xml"/><Relationship Id="rId4" Type="http://schemas.openxmlformats.org/officeDocument/2006/relationships/chartUserShapes" Target="../drawings/drawing11.xml"/></Relationships>
</file>

<file path=word/charts/_rels/chart12.xml.rels><?xml version="1.0" encoding="UTF-8" standalone="yes"?>
<Relationships xmlns="http://schemas.openxmlformats.org/package/2006/relationships"><Relationship Id="rId3" Type="http://schemas.openxmlformats.org/officeDocument/2006/relationships/chartUserShapes" Target="../drawings/drawing12.xml"/><Relationship Id="rId2" Type="http://schemas.openxmlformats.org/officeDocument/2006/relationships/package" Target="../embeddings/Microsoft_Excel_Worksheet11.xlsx"/><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3" Type="http://schemas.openxmlformats.org/officeDocument/2006/relationships/chartUserShapes" Target="../drawings/drawing13.xml"/><Relationship Id="rId2" Type="http://schemas.openxmlformats.org/officeDocument/2006/relationships/package" Target="../embeddings/Microsoft_Excel_Worksheet12.xlsx"/><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openxmlformats.org/officeDocument/2006/relationships/image" Target="../media/image3.png"/><Relationship Id="rId1" Type="http://schemas.openxmlformats.org/officeDocument/2006/relationships/themeOverride" Target="../theme/themeOverride14.xml"/><Relationship Id="rId4" Type="http://schemas.openxmlformats.org/officeDocument/2006/relationships/chartUserShapes" Target="../drawings/drawing14.xml"/></Relationships>
</file>

<file path=word/charts/_rels/chart15.xml.rels><?xml version="1.0" encoding="UTF-8" standalone="yes"?>
<Relationships xmlns="http://schemas.openxmlformats.org/package/2006/relationships"><Relationship Id="rId3" Type="http://schemas.openxmlformats.org/officeDocument/2006/relationships/chartUserShapes" Target="../drawings/drawing15.xml"/><Relationship Id="rId2" Type="http://schemas.openxmlformats.org/officeDocument/2006/relationships/package" Target="../embeddings/Microsoft_Excel_Worksheet14.xlsx"/><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3" Type="http://schemas.openxmlformats.org/officeDocument/2006/relationships/chartUserShapes" Target="../drawings/drawing16.xml"/><Relationship Id="rId2" Type="http://schemas.openxmlformats.org/officeDocument/2006/relationships/package" Target="../embeddings/Microsoft_Excel_Worksheet15.xlsx"/><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3" Type="http://schemas.openxmlformats.org/officeDocument/2006/relationships/chartUserShapes" Target="../drawings/drawing17.xml"/><Relationship Id="rId2" Type="http://schemas.openxmlformats.org/officeDocument/2006/relationships/package" Target="../embeddings/Microsoft_Excel_Worksheet16.xlsx"/><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3" Type="http://schemas.openxmlformats.org/officeDocument/2006/relationships/chartUserShapes" Target="../drawings/drawing18.xml"/><Relationship Id="rId2" Type="http://schemas.openxmlformats.org/officeDocument/2006/relationships/package" Target="../embeddings/Microsoft_Excel_Worksheet17.xlsx"/><Relationship Id="rId1" Type="http://schemas.openxmlformats.org/officeDocument/2006/relationships/themeOverride" Target="../theme/themeOverride18.xml"/></Relationships>
</file>

<file path=word/charts/_rels/chart19.xml.rels><?xml version="1.0" encoding="UTF-8" standalone="yes"?>
<Relationships xmlns="http://schemas.openxmlformats.org/package/2006/relationships"><Relationship Id="rId3" Type="http://schemas.openxmlformats.org/officeDocument/2006/relationships/package" Target="../embeddings/Microsoft_Excel_Worksheet18.xlsx"/><Relationship Id="rId2" Type="http://schemas.openxmlformats.org/officeDocument/2006/relationships/image" Target="../media/image3.png"/><Relationship Id="rId1" Type="http://schemas.openxmlformats.org/officeDocument/2006/relationships/themeOverride" Target="../theme/themeOverride19.xml"/><Relationship Id="rId4" Type="http://schemas.openxmlformats.org/officeDocument/2006/relationships/chartUserShapes" Target="../drawings/drawing19.xml"/></Relationships>
</file>

<file path=word/charts/_rels/chart20.xml.rels><?xml version="1.0" encoding="UTF-8" standalone="yes"?>
<Relationships xmlns="http://schemas.openxmlformats.org/package/2006/relationships"><Relationship Id="rId3" Type="http://schemas.openxmlformats.org/officeDocument/2006/relationships/package" Target="../embeddings/Microsoft_Excel_Worksheet19.xlsx"/><Relationship Id="rId2" Type="http://schemas.openxmlformats.org/officeDocument/2006/relationships/image" Target="../media/image3.png"/><Relationship Id="rId1" Type="http://schemas.openxmlformats.org/officeDocument/2006/relationships/themeOverride" Target="../theme/themeOverride20.xml"/><Relationship Id="rId4" Type="http://schemas.openxmlformats.org/officeDocument/2006/relationships/chartUserShapes" Target="../drawings/drawing20.xml"/></Relationships>
</file>

<file path=word/charts/_rels/chart21.xml.rels><?xml version="1.0" encoding="UTF-8" standalone="yes"?>
<Relationships xmlns="http://schemas.openxmlformats.org/package/2006/relationships"><Relationship Id="rId3" Type="http://schemas.openxmlformats.org/officeDocument/2006/relationships/package" Target="../embeddings/Microsoft_Excel_Worksheet20.xlsx"/><Relationship Id="rId2" Type="http://schemas.openxmlformats.org/officeDocument/2006/relationships/image" Target="../media/image3.png"/><Relationship Id="rId1" Type="http://schemas.openxmlformats.org/officeDocument/2006/relationships/themeOverride" Target="../theme/themeOverride21.xml"/><Relationship Id="rId4" Type="http://schemas.openxmlformats.org/officeDocument/2006/relationships/chartUserShapes" Target="../drawings/drawing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Microsoft_Excel_Worksheet21.xlsx"/><Relationship Id="rId2" Type="http://schemas.openxmlformats.org/officeDocument/2006/relationships/image" Target="../media/image3.png"/><Relationship Id="rId1" Type="http://schemas.openxmlformats.org/officeDocument/2006/relationships/themeOverride" Target="../theme/themeOverride22.xml"/><Relationship Id="rId4" Type="http://schemas.openxmlformats.org/officeDocument/2006/relationships/chartUserShapes" Target="../drawings/drawing22.xml"/></Relationships>
</file>

<file path=word/charts/_rels/chart23.xml.rels><?xml version="1.0" encoding="UTF-8" standalone="yes"?>
<Relationships xmlns="http://schemas.openxmlformats.org/package/2006/relationships"><Relationship Id="rId3" Type="http://schemas.openxmlformats.org/officeDocument/2006/relationships/package" Target="../embeddings/Microsoft_Excel_Worksheet22.xlsx"/><Relationship Id="rId2" Type="http://schemas.openxmlformats.org/officeDocument/2006/relationships/image" Target="../media/image3.png"/><Relationship Id="rId1" Type="http://schemas.openxmlformats.org/officeDocument/2006/relationships/themeOverride" Target="../theme/themeOverride23.xml"/><Relationship Id="rId4" Type="http://schemas.openxmlformats.org/officeDocument/2006/relationships/chartUserShapes" Target="../drawings/drawing23.xml"/></Relationships>
</file>

<file path=word/charts/_rels/chart24.xml.rels><?xml version="1.0" encoding="UTF-8" standalone="yes"?>
<Relationships xmlns="http://schemas.openxmlformats.org/package/2006/relationships"><Relationship Id="rId3" Type="http://schemas.openxmlformats.org/officeDocument/2006/relationships/package" Target="../embeddings/Microsoft_Excel_Worksheet23.xlsx"/><Relationship Id="rId2" Type="http://schemas.openxmlformats.org/officeDocument/2006/relationships/image" Target="../media/image3.png"/><Relationship Id="rId1" Type="http://schemas.openxmlformats.org/officeDocument/2006/relationships/themeOverride" Target="../theme/themeOverride24.xml"/><Relationship Id="rId4" Type="http://schemas.openxmlformats.org/officeDocument/2006/relationships/chartUserShapes" Target="../drawings/drawing24.xml"/></Relationships>
</file>

<file path=word/charts/_rels/chart25.xml.rels><?xml version="1.0" encoding="UTF-8" standalone="yes"?>
<Relationships xmlns="http://schemas.openxmlformats.org/package/2006/relationships"><Relationship Id="rId3" Type="http://schemas.openxmlformats.org/officeDocument/2006/relationships/package" Target="../embeddings/Microsoft_Excel_Worksheet24.xlsx"/><Relationship Id="rId2" Type="http://schemas.openxmlformats.org/officeDocument/2006/relationships/image" Target="../media/image3.png"/><Relationship Id="rId1" Type="http://schemas.openxmlformats.org/officeDocument/2006/relationships/themeOverride" Target="../theme/themeOverride25.xml"/><Relationship Id="rId4" Type="http://schemas.openxmlformats.org/officeDocument/2006/relationships/chartUserShapes" Target="../drawings/drawing25.xml"/></Relationships>
</file>

<file path=word/charts/_rels/chart26.xml.rels><?xml version="1.0" encoding="UTF-8" standalone="yes"?>
<Relationships xmlns="http://schemas.openxmlformats.org/package/2006/relationships"><Relationship Id="rId3" Type="http://schemas.openxmlformats.org/officeDocument/2006/relationships/package" Target="../embeddings/Microsoft_Excel_Worksheet25.xlsx"/><Relationship Id="rId2" Type="http://schemas.openxmlformats.org/officeDocument/2006/relationships/image" Target="../media/image8.jpeg"/><Relationship Id="rId1" Type="http://schemas.openxmlformats.org/officeDocument/2006/relationships/themeOverride" Target="../theme/themeOverride26.xml"/><Relationship Id="rId4" Type="http://schemas.openxmlformats.org/officeDocument/2006/relationships/chartUserShapes" Target="../drawings/drawing26.xml"/></Relationships>
</file>

<file path=word/charts/_rels/chart27.xml.rels><?xml version="1.0" encoding="UTF-8" standalone="yes"?>
<Relationships xmlns="http://schemas.openxmlformats.org/package/2006/relationships"><Relationship Id="rId3" Type="http://schemas.openxmlformats.org/officeDocument/2006/relationships/package" Target="../embeddings/Microsoft_Excel_Worksheet26.xlsx"/><Relationship Id="rId2" Type="http://schemas.openxmlformats.org/officeDocument/2006/relationships/image" Target="../media/image3.png"/><Relationship Id="rId1" Type="http://schemas.openxmlformats.org/officeDocument/2006/relationships/themeOverride" Target="../theme/themeOverride27.xml"/><Relationship Id="rId4" Type="http://schemas.openxmlformats.org/officeDocument/2006/relationships/chartUserShapes" Target="../drawings/drawing27.xml"/></Relationships>
</file>

<file path=word/charts/_rels/chart28.xml.rels><?xml version="1.0" encoding="UTF-8" standalone="yes"?>
<Relationships xmlns="http://schemas.openxmlformats.org/package/2006/relationships"><Relationship Id="rId3" Type="http://schemas.openxmlformats.org/officeDocument/2006/relationships/package" Target="../embeddings/Microsoft_Excel_Worksheet27.xlsx"/><Relationship Id="rId2" Type="http://schemas.openxmlformats.org/officeDocument/2006/relationships/image" Target="../media/image3.png"/><Relationship Id="rId1" Type="http://schemas.openxmlformats.org/officeDocument/2006/relationships/themeOverride" Target="../theme/themeOverride28.xml"/><Relationship Id="rId4" Type="http://schemas.openxmlformats.org/officeDocument/2006/relationships/chartUserShapes" Target="../drawings/drawing28.xml"/></Relationships>
</file>

<file path=word/charts/_rels/chart29.xml.rels><?xml version="1.0" encoding="UTF-8" standalone="yes"?>
<Relationships xmlns="http://schemas.openxmlformats.org/package/2006/relationships"><Relationship Id="rId3" Type="http://schemas.openxmlformats.org/officeDocument/2006/relationships/package" Target="../embeddings/Microsoft_Excel_Worksheet28.xlsx"/><Relationship Id="rId2" Type="http://schemas.openxmlformats.org/officeDocument/2006/relationships/image" Target="../media/image3.png"/><Relationship Id="rId1" Type="http://schemas.openxmlformats.org/officeDocument/2006/relationships/themeOverride" Target="../theme/themeOverride29.xml"/><Relationship Id="rId4" Type="http://schemas.openxmlformats.org/officeDocument/2006/relationships/chartUserShapes" Target="../drawings/drawing29.xml"/></Relationships>
</file>

<file path=word/charts/_rels/chart30.xml.rels><?xml version="1.0" encoding="UTF-8" standalone="yes"?>
<Relationships xmlns="http://schemas.openxmlformats.org/package/2006/relationships"><Relationship Id="rId3" Type="http://schemas.openxmlformats.org/officeDocument/2006/relationships/package" Target="../embeddings/Microsoft_Excel_Worksheet29.xlsx"/><Relationship Id="rId2" Type="http://schemas.openxmlformats.org/officeDocument/2006/relationships/image" Target="../media/image3.png"/><Relationship Id="rId1" Type="http://schemas.openxmlformats.org/officeDocument/2006/relationships/themeOverride" Target="../theme/themeOverride30.xml"/><Relationship Id="rId4" Type="http://schemas.openxmlformats.org/officeDocument/2006/relationships/chartUserShapes" Target="../drawings/drawing30.xml"/></Relationships>
</file>

<file path=word/charts/_rels/chart31.xml.rels><?xml version="1.0" encoding="UTF-8" standalone="yes"?>
<Relationships xmlns="http://schemas.openxmlformats.org/package/2006/relationships"><Relationship Id="rId3" Type="http://schemas.openxmlformats.org/officeDocument/2006/relationships/package" Target="../embeddings/Microsoft_Excel_Worksheet30.xlsx"/><Relationship Id="rId2" Type="http://schemas.openxmlformats.org/officeDocument/2006/relationships/image" Target="../media/image3.png"/><Relationship Id="rId1" Type="http://schemas.openxmlformats.org/officeDocument/2006/relationships/themeOverride" Target="../theme/themeOverride31.xml"/><Relationship Id="rId4" Type="http://schemas.openxmlformats.org/officeDocument/2006/relationships/chartUserShapes" Target="../drawings/drawing31.xml"/></Relationships>
</file>

<file path=word/charts/_rels/chart32.xml.rels><?xml version="1.0" encoding="UTF-8" standalone="yes"?>
<Relationships xmlns="http://schemas.openxmlformats.org/package/2006/relationships"><Relationship Id="rId3" Type="http://schemas.openxmlformats.org/officeDocument/2006/relationships/package" Target="../embeddings/Microsoft_Excel_Worksheet31.xlsx"/><Relationship Id="rId2" Type="http://schemas.openxmlformats.org/officeDocument/2006/relationships/image" Target="../media/image3.png"/><Relationship Id="rId1" Type="http://schemas.openxmlformats.org/officeDocument/2006/relationships/themeOverride" Target="../theme/themeOverride32.xml"/><Relationship Id="rId4" Type="http://schemas.openxmlformats.org/officeDocument/2006/relationships/chartUserShapes" Target="../drawings/drawing32.xml"/></Relationships>
</file>

<file path=word/charts/_rels/chart33.xml.rels><?xml version="1.0" encoding="UTF-8" standalone="yes"?>
<Relationships xmlns="http://schemas.openxmlformats.org/package/2006/relationships"><Relationship Id="rId3" Type="http://schemas.openxmlformats.org/officeDocument/2006/relationships/package" Target="../embeddings/Microsoft_Excel_Worksheet32.xlsx"/><Relationship Id="rId2" Type="http://schemas.openxmlformats.org/officeDocument/2006/relationships/image" Target="../media/image3.png"/><Relationship Id="rId1" Type="http://schemas.openxmlformats.org/officeDocument/2006/relationships/themeOverride" Target="../theme/themeOverride33.xml"/><Relationship Id="rId4" Type="http://schemas.openxmlformats.org/officeDocument/2006/relationships/chartUserShapes" Target="../drawings/drawing33.xml"/></Relationships>
</file>

<file path=word/charts/_rels/chart34.xml.rels><?xml version="1.0" encoding="UTF-8" standalone="yes"?>
<Relationships xmlns="http://schemas.openxmlformats.org/package/2006/relationships"><Relationship Id="rId3" Type="http://schemas.openxmlformats.org/officeDocument/2006/relationships/package" Target="../embeddings/Microsoft_Excel_Worksheet33.xlsx"/><Relationship Id="rId2" Type="http://schemas.openxmlformats.org/officeDocument/2006/relationships/image" Target="../media/image3.png"/><Relationship Id="rId1" Type="http://schemas.openxmlformats.org/officeDocument/2006/relationships/themeOverride" Target="../theme/themeOverride34.xml"/><Relationship Id="rId4" Type="http://schemas.openxmlformats.org/officeDocument/2006/relationships/chartUserShapes" Target="../drawings/drawing34.xml"/></Relationships>
</file>

<file path=word/charts/_rels/chart35.xml.rels><?xml version="1.0" encoding="UTF-8" standalone="yes"?>
<Relationships xmlns="http://schemas.openxmlformats.org/package/2006/relationships"><Relationship Id="rId3" Type="http://schemas.openxmlformats.org/officeDocument/2006/relationships/package" Target="../embeddings/Microsoft_Excel_Worksheet34.xlsx"/><Relationship Id="rId2" Type="http://schemas.openxmlformats.org/officeDocument/2006/relationships/image" Target="../media/image3.png"/><Relationship Id="rId1" Type="http://schemas.openxmlformats.org/officeDocument/2006/relationships/themeOverride" Target="../theme/themeOverride35.xml"/><Relationship Id="rId4" Type="http://schemas.openxmlformats.org/officeDocument/2006/relationships/chartUserShapes" Target="../drawings/drawing35.xml"/></Relationships>
</file>

<file path=word/charts/_rels/chart36.xml.rels><?xml version="1.0" encoding="UTF-8" standalone="yes"?>
<Relationships xmlns="http://schemas.openxmlformats.org/package/2006/relationships"><Relationship Id="rId3" Type="http://schemas.openxmlformats.org/officeDocument/2006/relationships/package" Target="../embeddings/Microsoft_Excel_Worksheet35.xlsx"/><Relationship Id="rId2" Type="http://schemas.openxmlformats.org/officeDocument/2006/relationships/image" Target="../media/image3.png"/><Relationship Id="rId1" Type="http://schemas.openxmlformats.org/officeDocument/2006/relationships/themeOverride" Target="../theme/themeOverride36.xml"/><Relationship Id="rId4" Type="http://schemas.openxmlformats.org/officeDocument/2006/relationships/chartUserShapes" Target="../drawings/drawing36.xml"/></Relationships>
</file>

<file path=word/charts/_rels/chart37.xml.rels><?xml version="1.0" encoding="UTF-8" standalone="yes"?>
<Relationships xmlns="http://schemas.openxmlformats.org/package/2006/relationships"><Relationship Id="rId3" Type="http://schemas.openxmlformats.org/officeDocument/2006/relationships/package" Target="../embeddings/Microsoft_Excel_Worksheet36.xlsx"/><Relationship Id="rId2" Type="http://schemas.openxmlformats.org/officeDocument/2006/relationships/image" Target="../media/image3.png"/><Relationship Id="rId1" Type="http://schemas.openxmlformats.org/officeDocument/2006/relationships/themeOverride" Target="../theme/themeOverride37.xml"/><Relationship Id="rId4" Type="http://schemas.openxmlformats.org/officeDocument/2006/relationships/chartUserShapes" Target="../drawings/drawing37.xml"/></Relationships>
</file>

<file path=word/charts/_rels/chart38.xml.rels><?xml version="1.0" encoding="UTF-8" standalone="yes"?>
<Relationships xmlns="http://schemas.openxmlformats.org/package/2006/relationships"><Relationship Id="rId3" Type="http://schemas.openxmlformats.org/officeDocument/2006/relationships/package" Target="../embeddings/Microsoft_Excel_Worksheet37.xlsx"/><Relationship Id="rId2" Type="http://schemas.openxmlformats.org/officeDocument/2006/relationships/image" Target="../media/image3.png"/><Relationship Id="rId1" Type="http://schemas.openxmlformats.org/officeDocument/2006/relationships/themeOverride" Target="../theme/themeOverride38.xml"/><Relationship Id="rId4" Type="http://schemas.openxmlformats.org/officeDocument/2006/relationships/chartUserShapes" Target="../drawings/drawing38.xml"/></Relationships>
</file>

<file path=word/charts/_rels/chart39.xml.rels><?xml version="1.0" encoding="UTF-8" standalone="yes"?>
<Relationships xmlns="http://schemas.openxmlformats.org/package/2006/relationships"><Relationship Id="rId3" Type="http://schemas.openxmlformats.org/officeDocument/2006/relationships/package" Target="../embeddings/Microsoft_Excel_Worksheet38.xlsx"/><Relationship Id="rId2" Type="http://schemas.openxmlformats.org/officeDocument/2006/relationships/image" Target="../media/image3.png"/><Relationship Id="rId1" Type="http://schemas.openxmlformats.org/officeDocument/2006/relationships/themeOverride" Target="../theme/themeOverride39.xml"/><Relationship Id="rId4" Type="http://schemas.openxmlformats.org/officeDocument/2006/relationships/chartUserShapes" Target="../drawings/drawing39.xml"/></Relationships>
</file>

<file path=word/charts/_rels/chart40.xml.rels><?xml version="1.0" encoding="UTF-8" standalone="yes"?>
<Relationships xmlns="http://schemas.openxmlformats.org/package/2006/relationships"><Relationship Id="rId3" Type="http://schemas.openxmlformats.org/officeDocument/2006/relationships/package" Target="../embeddings/Microsoft_Excel_Worksheet39.xlsx"/><Relationship Id="rId2" Type="http://schemas.openxmlformats.org/officeDocument/2006/relationships/image" Target="../media/image3.png"/><Relationship Id="rId1" Type="http://schemas.openxmlformats.org/officeDocument/2006/relationships/themeOverride" Target="../theme/themeOverride40.xml"/><Relationship Id="rId4" Type="http://schemas.openxmlformats.org/officeDocument/2006/relationships/chartUserShapes" Target="../drawings/drawing40.xml"/></Relationships>
</file>

<file path=word/charts/_rels/chart41.xml.rels><?xml version="1.0" encoding="UTF-8" standalone="yes"?>
<Relationships xmlns="http://schemas.openxmlformats.org/package/2006/relationships"><Relationship Id="rId3" Type="http://schemas.openxmlformats.org/officeDocument/2006/relationships/package" Target="../embeddings/Microsoft_Excel_Worksheet40.xlsx"/><Relationship Id="rId2" Type="http://schemas.openxmlformats.org/officeDocument/2006/relationships/image" Target="../media/image3.png"/><Relationship Id="rId1" Type="http://schemas.openxmlformats.org/officeDocument/2006/relationships/themeOverride" Target="../theme/themeOverride41.xml"/><Relationship Id="rId4" Type="http://schemas.openxmlformats.org/officeDocument/2006/relationships/chartUserShapes" Target="../drawings/drawing41.xml"/></Relationships>
</file>

<file path=word/charts/_rels/chart42.xml.rels><?xml version="1.0" encoding="UTF-8" standalone="yes"?>
<Relationships xmlns="http://schemas.openxmlformats.org/package/2006/relationships"><Relationship Id="rId3" Type="http://schemas.openxmlformats.org/officeDocument/2006/relationships/package" Target="../embeddings/Microsoft_Excel_Worksheet41.xlsx"/><Relationship Id="rId2" Type="http://schemas.openxmlformats.org/officeDocument/2006/relationships/image" Target="../media/image3.png"/><Relationship Id="rId1" Type="http://schemas.openxmlformats.org/officeDocument/2006/relationships/themeOverride" Target="../theme/themeOverride42.xml"/><Relationship Id="rId4" Type="http://schemas.openxmlformats.org/officeDocument/2006/relationships/chartUserShapes" Target="../drawings/drawing42.xml"/></Relationships>
</file>

<file path=word/charts/_rels/chart43.xml.rels><?xml version="1.0" encoding="UTF-8" standalone="yes"?>
<Relationships xmlns="http://schemas.openxmlformats.org/package/2006/relationships"><Relationship Id="rId3" Type="http://schemas.openxmlformats.org/officeDocument/2006/relationships/package" Target="../embeddings/Microsoft_Excel_Worksheet42.xlsx"/><Relationship Id="rId2" Type="http://schemas.openxmlformats.org/officeDocument/2006/relationships/image" Target="../media/image3.png"/><Relationship Id="rId1" Type="http://schemas.openxmlformats.org/officeDocument/2006/relationships/themeOverride" Target="../theme/themeOverride43.xml"/><Relationship Id="rId4" Type="http://schemas.openxmlformats.org/officeDocument/2006/relationships/chartUserShapes" Target="../drawings/drawing43.xml"/></Relationships>
</file>

<file path=word/charts/_rels/chart44.xml.rels><?xml version="1.0" encoding="UTF-8" standalone="yes"?>
<Relationships xmlns="http://schemas.openxmlformats.org/package/2006/relationships"><Relationship Id="rId3" Type="http://schemas.openxmlformats.org/officeDocument/2006/relationships/package" Target="../embeddings/Microsoft_Excel_Worksheet43.xlsx"/><Relationship Id="rId2" Type="http://schemas.openxmlformats.org/officeDocument/2006/relationships/image" Target="../media/image8.jpeg"/><Relationship Id="rId1" Type="http://schemas.openxmlformats.org/officeDocument/2006/relationships/themeOverride" Target="../theme/themeOverride44.xml"/><Relationship Id="rId4" Type="http://schemas.openxmlformats.org/officeDocument/2006/relationships/chartUserShapes" Target="../drawings/drawing44.xml"/></Relationships>
</file>

<file path=word/charts/_rels/chart45.xml.rels><?xml version="1.0" encoding="UTF-8" standalone="yes"?>
<Relationships xmlns="http://schemas.openxmlformats.org/package/2006/relationships"><Relationship Id="rId3" Type="http://schemas.openxmlformats.org/officeDocument/2006/relationships/package" Target="../embeddings/Microsoft_Excel_Worksheet44.xlsx"/><Relationship Id="rId2" Type="http://schemas.openxmlformats.org/officeDocument/2006/relationships/image" Target="../media/image8.jpeg"/><Relationship Id="rId1" Type="http://schemas.openxmlformats.org/officeDocument/2006/relationships/themeOverride" Target="../theme/themeOverride45.xml"/><Relationship Id="rId4" Type="http://schemas.openxmlformats.org/officeDocument/2006/relationships/chartUserShapes" Target="../drawings/drawing45.xml"/></Relationships>
</file>

<file path=word/charts/_rels/chart46.xml.rels><?xml version="1.0" encoding="UTF-8" standalone="yes"?>
<Relationships xmlns="http://schemas.openxmlformats.org/package/2006/relationships"><Relationship Id="rId3" Type="http://schemas.openxmlformats.org/officeDocument/2006/relationships/package" Target="../embeddings/Microsoft_Excel_Worksheet45.xlsx"/><Relationship Id="rId2" Type="http://schemas.openxmlformats.org/officeDocument/2006/relationships/image" Target="../media/image8.jpeg"/><Relationship Id="rId1" Type="http://schemas.openxmlformats.org/officeDocument/2006/relationships/themeOverride" Target="../theme/themeOverride46.xml"/><Relationship Id="rId4" Type="http://schemas.openxmlformats.org/officeDocument/2006/relationships/chartUserShapes" Target="../drawings/drawing46.xml"/></Relationships>
</file>

<file path=word/charts/_rels/chart47.xml.rels><?xml version="1.0" encoding="UTF-8" standalone="yes"?>
<Relationships xmlns="http://schemas.openxmlformats.org/package/2006/relationships"><Relationship Id="rId3" Type="http://schemas.openxmlformats.org/officeDocument/2006/relationships/package" Target="../embeddings/Microsoft_Excel_Worksheet46.xlsx"/><Relationship Id="rId2" Type="http://schemas.openxmlformats.org/officeDocument/2006/relationships/image" Target="../media/image8.jpeg"/><Relationship Id="rId1" Type="http://schemas.openxmlformats.org/officeDocument/2006/relationships/themeOverride" Target="../theme/themeOverride47.xml"/><Relationship Id="rId4" Type="http://schemas.openxmlformats.org/officeDocument/2006/relationships/chartUserShapes" Target="../drawings/drawing47.xml"/></Relationships>
</file>

<file path=word/charts/_rels/chart48.xml.rels><?xml version="1.0" encoding="UTF-8" standalone="yes"?>
<Relationships xmlns="http://schemas.openxmlformats.org/package/2006/relationships"><Relationship Id="rId3" Type="http://schemas.openxmlformats.org/officeDocument/2006/relationships/package" Target="../embeddings/Microsoft_Excel_Worksheet47.xlsx"/><Relationship Id="rId2" Type="http://schemas.openxmlformats.org/officeDocument/2006/relationships/image" Target="../media/image8.jpeg"/><Relationship Id="rId1" Type="http://schemas.openxmlformats.org/officeDocument/2006/relationships/themeOverride" Target="../theme/themeOverride48.xml"/><Relationship Id="rId4" Type="http://schemas.openxmlformats.org/officeDocument/2006/relationships/chartUserShapes" Target="../drawings/drawing48.xml"/></Relationships>
</file>

<file path=word/charts/_rels/chart49.xml.rels><?xml version="1.0" encoding="UTF-8" standalone="yes"?>
<Relationships xmlns="http://schemas.openxmlformats.org/package/2006/relationships"><Relationship Id="rId3" Type="http://schemas.openxmlformats.org/officeDocument/2006/relationships/package" Target="../embeddings/Microsoft_Excel_Worksheet48.xlsx"/><Relationship Id="rId2" Type="http://schemas.openxmlformats.org/officeDocument/2006/relationships/image" Target="../media/image8.jpeg"/><Relationship Id="rId1" Type="http://schemas.openxmlformats.org/officeDocument/2006/relationships/themeOverride" Target="../theme/themeOverride49.xml"/><Relationship Id="rId4" Type="http://schemas.openxmlformats.org/officeDocument/2006/relationships/chartUserShapes" Target="../drawings/drawing49.xml"/></Relationships>
</file>

<file path=word/charts/_rels/chart50.xml.rels><?xml version="1.0" encoding="UTF-8" standalone="yes"?>
<Relationships xmlns="http://schemas.openxmlformats.org/package/2006/relationships"><Relationship Id="rId3" Type="http://schemas.openxmlformats.org/officeDocument/2006/relationships/chartUserShapes" Target="../drawings/drawing50.xml"/><Relationship Id="rId2" Type="http://schemas.openxmlformats.org/officeDocument/2006/relationships/package" Target="../embeddings/Microsoft_Excel_Worksheet49.xlsx"/><Relationship Id="rId1" Type="http://schemas.openxmlformats.org/officeDocument/2006/relationships/themeOverride" Target="../theme/themeOverride50.xml"/></Relationships>
</file>

<file path=word/charts/_rels/chart51.xml.rels><?xml version="1.0" encoding="UTF-8" standalone="yes"?>
<Relationships xmlns="http://schemas.openxmlformats.org/package/2006/relationships"><Relationship Id="rId3" Type="http://schemas.openxmlformats.org/officeDocument/2006/relationships/chartUserShapes" Target="../drawings/drawing51.xml"/><Relationship Id="rId2" Type="http://schemas.openxmlformats.org/officeDocument/2006/relationships/package" Target="../embeddings/Microsoft_Excel_Worksheet50.xlsx"/><Relationship Id="rId1" Type="http://schemas.openxmlformats.org/officeDocument/2006/relationships/themeOverride" Target="../theme/themeOverride51.xml"/></Relationships>
</file>

<file path=word/charts/_rels/chart52.xml.rels><?xml version="1.0" encoding="UTF-8" standalone="yes"?>
<Relationships xmlns="http://schemas.openxmlformats.org/package/2006/relationships"><Relationship Id="rId3" Type="http://schemas.openxmlformats.org/officeDocument/2006/relationships/chartUserShapes" Target="../drawings/drawing52.xml"/><Relationship Id="rId2" Type="http://schemas.openxmlformats.org/officeDocument/2006/relationships/package" Target="../embeddings/Microsoft_Excel_Worksheet51.xlsx"/><Relationship Id="rId1" Type="http://schemas.openxmlformats.org/officeDocument/2006/relationships/themeOverride" Target="../theme/themeOverride52.xml"/></Relationships>
</file>

<file path=word/charts/_rels/chart53.xml.rels><?xml version="1.0" encoding="UTF-8" standalone="yes"?>
<Relationships xmlns="http://schemas.openxmlformats.org/package/2006/relationships"><Relationship Id="rId3" Type="http://schemas.openxmlformats.org/officeDocument/2006/relationships/chartUserShapes" Target="../drawings/drawing53.xml"/><Relationship Id="rId2" Type="http://schemas.openxmlformats.org/officeDocument/2006/relationships/package" Target="../embeddings/Microsoft_Excel_Worksheet52.xlsx"/><Relationship Id="rId1" Type="http://schemas.openxmlformats.org/officeDocument/2006/relationships/themeOverride" Target="../theme/themeOverride53.xml"/></Relationships>
</file>

<file path=word/charts/_rels/chart54.xml.rels><?xml version="1.0" encoding="UTF-8" standalone="yes"?>
<Relationships xmlns="http://schemas.openxmlformats.org/package/2006/relationships"><Relationship Id="rId2" Type="http://schemas.openxmlformats.org/officeDocument/2006/relationships/chartUserShapes" Target="../drawings/drawing54.xml"/><Relationship Id="rId1" Type="http://schemas.openxmlformats.org/officeDocument/2006/relationships/oleObject" Target="file:///C:\Users\duran\Documents\WeChat%20Files\wxid_eizgteir3mmo22\FileStorage\File\2023-01\&#23637;&#21381;&#25919;&#21153;&#36134;&#21495;&#27880;&#20876;&#30465;&#20221;&#20449;&#24687;(1).xlsx" TargetMode="External"/></Relationships>
</file>

<file path=word/charts/_rels/chart55.xml.rels><?xml version="1.0" encoding="UTF-8" standalone="yes"?>
<Relationships xmlns="http://schemas.openxmlformats.org/package/2006/relationships"><Relationship Id="rId3" Type="http://schemas.openxmlformats.org/officeDocument/2006/relationships/package" Target="../embeddings/Microsoft_Excel_Worksheet53.xlsx"/><Relationship Id="rId2" Type="http://schemas.openxmlformats.org/officeDocument/2006/relationships/image" Target="../media/image8.jpeg"/><Relationship Id="rId1" Type="http://schemas.openxmlformats.org/officeDocument/2006/relationships/themeOverride" Target="../theme/themeOverride54.xml"/><Relationship Id="rId4" Type="http://schemas.openxmlformats.org/officeDocument/2006/relationships/chartUserShapes" Target="../drawings/drawing55.xml"/></Relationships>
</file>

<file path=word/charts/_rels/chart56.xml.rels><?xml version="1.0" encoding="UTF-8" standalone="yes"?>
<Relationships xmlns="http://schemas.openxmlformats.org/package/2006/relationships"><Relationship Id="rId3" Type="http://schemas.openxmlformats.org/officeDocument/2006/relationships/package" Target="../embeddings/Microsoft_Excel_Worksheet54.xlsx"/><Relationship Id="rId2" Type="http://schemas.openxmlformats.org/officeDocument/2006/relationships/image" Target="../media/image8.jpeg"/><Relationship Id="rId1" Type="http://schemas.openxmlformats.org/officeDocument/2006/relationships/themeOverride" Target="../theme/themeOverride55.xml"/><Relationship Id="rId4" Type="http://schemas.openxmlformats.org/officeDocument/2006/relationships/chartUserShapes" Target="../drawings/drawing56.xml"/></Relationships>
</file>

<file path=word/charts/_rels/chart57.xml.rels><?xml version="1.0" encoding="UTF-8" standalone="yes"?>
<Relationships xmlns="http://schemas.openxmlformats.org/package/2006/relationships"><Relationship Id="rId3" Type="http://schemas.openxmlformats.org/officeDocument/2006/relationships/chartUserShapes" Target="../drawings/drawing57.xml"/><Relationship Id="rId2" Type="http://schemas.openxmlformats.org/officeDocument/2006/relationships/package" Target="../embeddings/Microsoft_Excel_Worksheet55.xlsx"/><Relationship Id="rId1" Type="http://schemas.openxmlformats.org/officeDocument/2006/relationships/themeOverride" Target="../theme/themeOverride5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a:solidFill>
                  <a:sysClr val="windowText" lastClr="000000"/>
                </a:solidFill>
              </a:rPr>
              <a:t>IPv6</a:t>
            </a:r>
            <a:r>
              <a:rPr lang="zh-CN" altLang="en-US" sz="1050">
                <a:solidFill>
                  <a:sysClr val="windowText" lastClr="000000"/>
                </a:solidFill>
              </a:rPr>
              <a:t>地址数量</a:t>
            </a:r>
          </a:p>
        </c:rich>
      </c:tx>
      <c:overlay val="0"/>
    </c:title>
    <c:autoTitleDeleted val="0"/>
    <c:plotArea>
      <c:layout>
        <c:manualLayout>
          <c:layoutTarget val="inner"/>
          <c:xMode val="edge"/>
          <c:yMode val="edge"/>
          <c:x val="2.7929003924015212E-2"/>
          <c:y val="0.20276576099924271"/>
          <c:w val="0.95950333931030896"/>
          <c:h val="0.61015426431379871"/>
        </c:manualLayout>
      </c:layout>
      <c:barChart>
        <c:barDir val="col"/>
        <c:grouping val="clustered"/>
        <c:varyColors val="0"/>
        <c:ser>
          <c:idx val="0"/>
          <c:order val="0"/>
          <c:tx>
            <c:strRef>
              <c:f>Sheet1!$B$1</c:f>
              <c:strCache>
                <c:ptCount val="1"/>
                <c:pt idx="0">
                  <c:v>IPv6地址数</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c:v>
                </c:pt>
                <c:pt idx="1">
                  <c:v>2019</c:v>
                </c:pt>
                <c:pt idx="2">
                  <c:v>2020</c:v>
                </c:pt>
                <c:pt idx="3">
                  <c:v>2021</c:v>
                </c:pt>
                <c:pt idx="4">
                  <c:v>2022</c:v>
                </c:pt>
              </c:strCache>
            </c:strRef>
          </c:cat>
          <c:val>
            <c:numRef>
              <c:f>Sheet1!$B$2:$B$6</c:f>
              <c:numCache>
                <c:formatCode>0;[Red]0</c:formatCode>
                <c:ptCount val="5"/>
                <c:pt idx="0">
                  <c:v>43985</c:v>
                </c:pt>
                <c:pt idx="1">
                  <c:v>50877</c:v>
                </c:pt>
                <c:pt idx="2">
                  <c:v>57634</c:v>
                </c:pt>
                <c:pt idx="3">
                  <c:v>63052</c:v>
                </c:pt>
                <c:pt idx="4">
                  <c:v>67369</c:v>
                </c:pt>
              </c:numCache>
            </c:numRef>
          </c:val>
          <c:extLst>
            <c:ext xmlns:c16="http://schemas.microsoft.com/office/drawing/2014/chart" uri="{C3380CC4-5D6E-409C-BE32-E72D297353CC}">
              <c16:uniqueId val="{00000000-B874-4232-9D4C-2247BAC12BE9}"/>
            </c:ext>
          </c:extLst>
        </c:ser>
        <c:dLbls>
          <c:showLegendKey val="0"/>
          <c:showVal val="0"/>
          <c:showCatName val="0"/>
          <c:showSerName val="0"/>
          <c:showPercent val="0"/>
          <c:showBubbleSize val="0"/>
        </c:dLbls>
        <c:gapWidth val="150"/>
        <c:axId val="535719632"/>
        <c:axId val="535720192"/>
      </c:barChart>
      <c:catAx>
        <c:axId val="5357196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20192"/>
        <c:crosses val="autoZero"/>
        <c:auto val="1"/>
        <c:lblAlgn val="ctr"/>
        <c:lblOffset val="100"/>
        <c:noMultiLvlLbl val="0"/>
      </c:catAx>
      <c:valAx>
        <c:axId val="535720192"/>
        <c:scaling>
          <c:orientation val="minMax"/>
        </c:scaling>
        <c:delete val="0"/>
        <c:axPos val="l"/>
        <c:numFmt formatCode="0;[Red]0" sourceLinked="1"/>
        <c:majorTickMark val="in"/>
        <c:minorTickMark val="none"/>
        <c:tickLblPos val="none"/>
        <c:spPr>
          <a:ln>
            <a:noFill/>
          </a:ln>
        </c:spPr>
        <c:txPr>
          <a:bodyPr/>
          <a:lstStyle/>
          <a:p>
            <a:pPr>
              <a:defRPr sz="800">
                <a:latin typeface="Arial" pitchFamily="34" charset="0"/>
                <a:cs typeface="Arial" pitchFamily="34" charset="0"/>
              </a:defRPr>
            </a:pPr>
            <a:endParaRPr lang="zh-CN"/>
          </a:p>
        </c:txPr>
        <c:crossAx val="53571963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i="0" u="none" strike="noStrike" baseline="0">
                <a:effectLst/>
              </a:rPr>
              <a:t>IPv6</a:t>
            </a:r>
            <a:r>
              <a:rPr lang="zh-CN" altLang="zh-CN" sz="1050" b="1" i="0" u="none" strike="noStrike" baseline="0">
                <a:effectLst/>
              </a:rPr>
              <a:t>活跃用户数</a:t>
            </a:r>
            <a:endParaRPr lang="zh-CN" altLang="en-US" sz="1050" b="1">
              <a:solidFill>
                <a:sysClr val="windowText" lastClr="000000"/>
              </a:solidFill>
              <a:latin typeface="微软雅黑" pitchFamily="34" charset="-122"/>
              <a:ea typeface="微软雅黑" pitchFamily="34" charset="-122"/>
            </a:endParaRPr>
          </a:p>
        </c:rich>
      </c:tx>
      <c:layout>
        <c:manualLayout>
          <c:xMode val="edge"/>
          <c:yMode val="edge"/>
          <c:x val="0.37850354214274068"/>
          <c:y val="1.7660180258016377E-2"/>
        </c:manualLayout>
      </c:layout>
      <c:overlay val="0"/>
    </c:title>
    <c:autoTitleDeleted val="0"/>
    <c:plotArea>
      <c:layout>
        <c:manualLayout>
          <c:layoutTarget val="inner"/>
          <c:xMode val="edge"/>
          <c:yMode val="edge"/>
          <c:x val="2.5266705475045212E-2"/>
          <c:y val="0.16783681841094364"/>
          <c:w val="0.96445788560858337"/>
          <c:h val="0.64636366656699562"/>
        </c:manualLayout>
      </c:layout>
      <c:barChart>
        <c:barDir val="col"/>
        <c:grouping val="clustered"/>
        <c:varyColors val="0"/>
        <c:ser>
          <c:idx val="0"/>
          <c:order val="0"/>
          <c:tx>
            <c:strRef>
              <c:f>Sheet1!$B$1</c:f>
              <c:strCache>
                <c:ptCount val="1"/>
                <c:pt idx="0">
                  <c:v>IPv6互联网活跃用户数（亿）</c:v>
                </c:pt>
              </c:strCache>
            </c:strRef>
          </c:tx>
          <c:spPr>
            <a:solidFill>
              <a:srgbClr val="5B9BD5"/>
            </a:solidFill>
            <a:ln w="12700">
              <a:noFill/>
            </a:ln>
            <a:effectLst>
              <a:outerShdw blurRad="40005" dist="20320" dir="5400000" algn="ctr" rotWithShape="0">
                <a:sysClr val="windowText" lastClr="000000">
                  <a:alpha val="38000"/>
                </a:sysClr>
              </a:outerShdw>
            </a:effectLst>
          </c:spPr>
          <c:invertIfNegative val="0"/>
          <c:dLbls>
            <c:dLbl>
              <c:idx val="0"/>
              <c:layout>
                <c:manualLayout>
                  <c:x val="-1.1987133220575905E-17"/>
                  <c:y val="2.20750551876379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403-4A08-B2F6-C29F80872BD5}"/>
                </c:ext>
              </c:extLst>
            </c:dLbl>
            <c:dLbl>
              <c:idx val="2"/>
              <c:layout>
                <c:manualLayout>
                  <c:x val="0"/>
                  <c:y val="-1.766004415011037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403-4A08-B2F6-C29F80872BD5}"/>
                </c:ext>
              </c:extLst>
            </c:dLbl>
            <c:dLbl>
              <c:idx val="3"/>
              <c:layout>
                <c:manualLayout>
                  <c:x val="-2.6154047338825684E-3"/>
                  <c:y val="-8.995228464272390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403-4A08-B2F6-C29F80872BD5}"/>
                </c:ext>
              </c:extLst>
            </c:dLbl>
            <c:numFmt formatCode="#,##0.00_);[Red]\(#,##0.00\)" sourceLinked="0"/>
            <c:spPr>
              <a:noFill/>
              <a:ln>
                <a:noFill/>
              </a:ln>
              <a:effectLst/>
            </c:spPr>
            <c:txPr>
              <a:bodyPr wrap="square" lIns="38100" tIns="19050" rIns="38100" bIns="19050" anchor="ctr">
                <a:spAutoFit/>
              </a:bodyPr>
              <a:lstStyle/>
              <a:p>
                <a:pPr>
                  <a:defRPr sz="800"/>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4"/>
                <c:pt idx="0">
                  <c:v>2019</c:v>
                </c:pt>
                <c:pt idx="1">
                  <c:v>2020</c:v>
                </c:pt>
                <c:pt idx="2">
                  <c:v>2021</c:v>
                </c:pt>
                <c:pt idx="3">
                  <c:v>2022</c:v>
                </c:pt>
              </c:strCache>
            </c:strRef>
          </c:cat>
          <c:val>
            <c:numRef>
              <c:f>Sheet1!$B$2:$B$10</c:f>
              <c:numCache>
                <c:formatCode>0.00_ </c:formatCode>
                <c:ptCount val="4"/>
                <c:pt idx="0">
                  <c:v>2.9129999999999998</c:v>
                </c:pt>
                <c:pt idx="1">
                  <c:v>4.617</c:v>
                </c:pt>
                <c:pt idx="2" formatCode="0.00">
                  <c:v>6.077</c:v>
                </c:pt>
                <c:pt idx="3" formatCode="0.00">
                  <c:v>7.2839999999999998</c:v>
                </c:pt>
              </c:numCache>
            </c:numRef>
          </c:val>
          <c:extLst>
            <c:ext xmlns:c16="http://schemas.microsoft.com/office/drawing/2014/chart" uri="{C3380CC4-5D6E-409C-BE32-E72D297353CC}">
              <c16:uniqueId val="{00000003-9403-4A08-B2F6-C29F80872BD5}"/>
            </c:ext>
          </c:extLst>
        </c:ser>
        <c:dLbls>
          <c:showLegendKey val="0"/>
          <c:showVal val="1"/>
          <c:showCatName val="0"/>
          <c:showSerName val="0"/>
          <c:showPercent val="0"/>
          <c:showBubbleSize val="0"/>
        </c:dLbls>
        <c:gapWidth val="150"/>
        <c:axId val="535722432"/>
        <c:axId val="535722992"/>
      </c:barChart>
      <c:catAx>
        <c:axId val="535722432"/>
        <c:scaling>
          <c:orientation val="minMax"/>
        </c:scaling>
        <c:delete val="0"/>
        <c:axPos val="b"/>
        <c:title>
          <c:tx>
            <c:rich>
              <a:bodyPr/>
              <a:lstStyle/>
              <a:p>
                <a:pPr>
                  <a:defRPr/>
                </a:pPr>
                <a:r>
                  <a:rPr lang="zh-CN" altLang="en-US" b="0" baseline="0">
                    <a:ea typeface="黑体" panose="02010609060101010101" pitchFamily="49" charset="-122"/>
                  </a:rPr>
                  <a:t>单位：亿</a:t>
                </a:r>
              </a:p>
            </c:rich>
          </c:tx>
          <c:layout>
            <c:manualLayout>
              <c:xMode val="edge"/>
              <c:yMode val="edge"/>
              <c:x val="1.4792660368399045E-2"/>
              <c:y val="0.11750112906709603"/>
            </c:manualLayout>
          </c:layout>
          <c:overlay val="0"/>
        </c:title>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35722992"/>
        <c:crosses val="autoZero"/>
        <c:auto val="1"/>
        <c:lblAlgn val="ctr"/>
        <c:lblOffset val="100"/>
        <c:noMultiLvlLbl val="0"/>
      </c:catAx>
      <c:valAx>
        <c:axId val="535722992"/>
        <c:scaling>
          <c:orientation val="minMax"/>
          <c:min val="0"/>
        </c:scaling>
        <c:delete val="0"/>
        <c:axPos val="l"/>
        <c:numFmt formatCode="0.00_ "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2243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i="0" u="none" strike="noStrike" baseline="0"/>
              <a:t>IPv4</a:t>
            </a:r>
            <a:r>
              <a:rPr lang="zh-CN" altLang="zh-CN" sz="1050" b="1" i="0" u="none" strike="noStrike" baseline="0"/>
              <a:t>地址</a:t>
            </a:r>
            <a:r>
              <a:rPr lang="zh-CN" altLang="en-US" sz="1050" b="1" i="0" u="none" strike="noStrike" baseline="0"/>
              <a:t>数量</a:t>
            </a:r>
            <a:endParaRPr lang="zh-CN" altLang="en-US" sz="1050">
              <a:solidFill>
                <a:sysClr val="windowText" lastClr="000000"/>
              </a:solidFill>
            </a:endParaRPr>
          </a:p>
        </c:rich>
      </c:tx>
      <c:overlay val="0"/>
    </c:title>
    <c:autoTitleDeleted val="0"/>
    <c:plotArea>
      <c:layout>
        <c:manualLayout>
          <c:layoutTarget val="inner"/>
          <c:xMode val="edge"/>
          <c:yMode val="edge"/>
          <c:x val="2.8407233524606536E-2"/>
          <c:y val="0.1811239158019155"/>
          <c:w val="0.9559820031299"/>
          <c:h val="0.63826597834211163"/>
        </c:manualLayout>
      </c:layout>
      <c:barChart>
        <c:barDir val="col"/>
        <c:grouping val="clustered"/>
        <c:varyColors val="0"/>
        <c:ser>
          <c:idx val="0"/>
          <c:order val="0"/>
          <c:tx>
            <c:strRef>
              <c:f>Sheet1!$B$1</c:f>
              <c:strCache>
                <c:ptCount val="1"/>
                <c:pt idx="0">
                  <c:v>IPv4地址数</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c:formatCode>
                <c:ptCount val="5"/>
                <c:pt idx="0">
                  <c:v>38584.396800000002</c:v>
                </c:pt>
                <c:pt idx="1">
                  <c:v>38750.822399999997</c:v>
                </c:pt>
                <c:pt idx="2">
                  <c:v>38923.161599999999</c:v>
                </c:pt>
                <c:pt idx="3">
                  <c:v>39248.6656</c:v>
                </c:pt>
                <c:pt idx="4">
                  <c:v>39182.284800000001</c:v>
                </c:pt>
              </c:numCache>
            </c:numRef>
          </c:val>
          <c:extLst>
            <c:ext xmlns:c16="http://schemas.microsoft.com/office/drawing/2014/chart" uri="{C3380CC4-5D6E-409C-BE32-E72D297353CC}">
              <c16:uniqueId val="{00000000-966C-42FF-9229-01D2194C193D}"/>
            </c:ext>
          </c:extLst>
        </c:ser>
        <c:dLbls>
          <c:showLegendKey val="0"/>
          <c:showVal val="0"/>
          <c:showCatName val="0"/>
          <c:showSerName val="0"/>
          <c:showPercent val="0"/>
          <c:showBubbleSize val="0"/>
        </c:dLbls>
        <c:gapWidth val="150"/>
        <c:axId val="535725232"/>
        <c:axId val="535725792"/>
      </c:barChart>
      <c:catAx>
        <c:axId val="5357252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25792"/>
        <c:crosses val="autoZero"/>
        <c:auto val="1"/>
        <c:lblAlgn val="ctr"/>
        <c:lblOffset val="100"/>
        <c:noMultiLvlLbl val="0"/>
      </c:catAx>
      <c:valAx>
        <c:axId val="535725792"/>
        <c:scaling>
          <c:orientation val="minMax"/>
          <c:min val="0"/>
        </c:scaling>
        <c:delete val="1"/>
        <c:axPos val="l"/>
        <c:numFmt formatCode="0" sourceLinked="1"/>
        <c:majorTickMark val="out"/>
        <c:minorTickMark val="none"/>
        <c:tickLblPos val="none"/>
        <c:crossAx val="53572523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b="1">
                <a:solidFill>
                  <a:sysClr val="windowText" lastClr="000000"/>
                </a:solidFill>
                <a:latin typeface="微软雅黑" pitchFamily="34" charset="-122"/>
                <a:ea typeface="微软雅黑" pitchFamily="34" charset="-122"/>
              </a:rPr>
              <a:t>移动电话基站数量</a:t>
            </a:r>
          </a:p>
        </c:rich>
      </c:tx>
      <c:layout>
        <c:manualLayout>
          <c:xMode val="edge"/>
          <c:yMode val="edge"/>
          <c:x val="0.37379741151523782"/>
          <c:y val="2.1097046413502109E-2"/>
        </c:manualLayout>
      </c:layout>
      <c:overlay val="0"/>
    </c:title>
    <c:autoTitleDeleted val="0"/>
    <c:plotArea>
      <c:layout>
        <c:manualLayout>
          <c:layoutTarget val="inner"/>
          <c:xMode val="edge"/>
          <c:yMode val="edge"/>
          <c:x val="2.5266705475045212E-2"/>
          <c:y val="0.24695089537858395"/>
          <c:w val="0.95693924446214662"/>
          <c:h val="0.56364621748230836"/>
        </c:manualLayout>
      </c:layout>
      <c:barChart>
        <c:barDir val="col"/>
        <c:grouping val="clustered"/>
        <c:varyColors val="0"/>
        <c:ser>
          <c:idx val="0"/>
          <c:order val="0"/>
          <c:tx>
            <c:strRef>
              <c:f>Sheet1!$B$1</c:f>
              <c:strCache>
                <c:ptCount val="1"/>
                <c:pt idx="0">
                  <c:v>列2</c:v>
                </c:pt>
              </c:strCache>
            </c:strRef>
          </c:tx>
          <c:spPr>
            <a:solidFill>
              <a:srgbClr val="5B9BD5"/>
            </a:solidFill>
            <a:ln w="12700">
              <a:noFill/>
            </a:ln>
            <a:effectLst>
              <a:outerShdw blurRad="40005" dist="20320" dir="5400000" algn="ctr" rotWithShape="0">
                <a:sysClr val="windowText" lastClr="000000">
                  <a:alpha val="38000"/>
                </a:sysClr>
              </a:outerShdw>
            </a:effectLst>
          </c:spPr>
          <c:invertIfNegative val="0"/>
          <c:dLbls>
            <c:dLbl>
              <c:idx val="0"/>
              <c:layout>
                <c:manualLayout>
                  <c:x val="-2.6154047338825684E-3"/>
                  <c:y val="1.32450331125827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223-4CA6-9AE1-97DF1C9039FF}"/>
                </c:ext>
              </c:extLst>
            </c:dLbl>
            <c:dLbl>
              <c:idx val="2"/>
              <c:layout>
                <c:manualLayout>
                  <c:x val="2.6154047338824726E-3"/>
                  <c:y val="8.830022075055187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223-4CA6-9AE1-97DF1C9039FF}"/>
                </c:ext>
              </c:extLst>
            </c:dLbl>
            <c:dLbl>
              <c:idx val="3"/>
              <c:layout>
                <c:manualLayout>
                  <c:x val="-5.2308094677652323E-3"/>
                  <c:y val="8.8301958943873531E-3"/>
                </c:manualLayout>
              </c:layout>
              <c:numFmt formatCode="0_);[Red]\(0\)" sourceLinked="0"/>
              <c:spPr>
                <a:noFill/>
                <a:ln>
                  <a:noFill/>
                </a:ln>
                <a:effectLst/>
              </c:spPr>
              <c:txPr>
                <a:bodyPr wrap="square" lIns="38100" tIns="19050" rIns="38100" bIns="19050" anchor="ctr">
                  <a:noAutofit/>
                </a:bodyPr>
                <a:lstStyle/>
                <a:p>
                  <a:pPr>
                    <a:defRPr sz="800"/>
                  </a:pPr>
                  <a:endParaRPr lang="zh-CN"/>
                </a:p>
              </c:txPr>
              <c:showLegendKey val="0"/>
              <c:showVal val="1"/>
              <c:showCatName val="0"/>
              <c:showSerName val="0"/>
              <c:showPercent val="0"/>
              <c:showBubbleSize val="0"/>
              <c:extLst>
                <c:ext xmlns:c15="http://schemas.microsoft.com/office/drawing/2012/chart" uri="{CE6537A1-D6FC-4f65-9D91-7224C49458BB}">
                  <c15:layout>
                    <c:manualLayout>
                      <c:w val="7.7350492035886648E-2"/>
                      <c:h val="6.2671255497036366E-2"/>
                    </c:manualLayout>
                  </c15:layout>
                </c:ext>
                <c:ext xmlns:c16="http://schemas.microsoft.com/office/drawing/2014/chart" uri="{C3380CC4-5D6E-409C-BE32-E72D297353CC}">
                  <c16:uniqueId val="{00000002-2223-4CA6-9AE1-97DF1C9039FF}"/>
                </c:ext>
              </c:extLst>
            </c:dLbl>
            <c:numFmt formatCode="0_);[Red]\(0\)" sourceLinked="0"/>
            <c:spPr>
              <a:noFill/>
              <a:ln>
                <a:noFill/>
              </a:ln>
              <a:effectLst/>
            </c:spPr>
            <c:txPr>
              <a:bodyPr wrap="square" lIns="38100" tIns="19050" rIns="38100" bIns="19050" anchor="ctr">
                <a:spAutoFit/>
              </a:bodyPr>
              <a:lstStyle/>
              <a:p>
                <a:pPr>
                  <a:defRPr sz="800"/>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c:v>
                </c:pt>
                <c:pt idx="1">
                  <c:v>2019</c:v>
                </c:pt>
                <c:pt idx="2">
                  <c:v>2020</c:v>
                </c:pt>
                <c:pt idx="3">
                  <c:v>2021</c:v>
                </c:pt>
                <c:pt idx="4">
                  <c:v>2022</c:v>
                </c:pt>
              </c:strCache>
            </c:strRef>
          </c:cat>
          <c:val>
            <c:numRef>
              <c:f>Sheet1!$B$2:$B$6</c:f>
              <c:numCache>
                <c:formatCode>General</c:formatCode>
                <c:ptCount val="5"/>
                <c:pt idx="0">
                  <c:v>667</c:v>
                </c:pt>
                <c:pt idx="1">
                  <c:v>841</c:v>
                </c:pt>
                <c:pt idx="2">
                  <c:v>931</c:v>
                </c:pt>
                <c:pt idx="3">
                  <c:v>996</c:v>
                </c:pt>
                <c:pt idx="4">
                  <c:v>1083</c:v>
                </c:pt>
              </c:numCache>
            </c:numRef>
          </c:val>
          <c:extLst>
            <c:ext xmlns:c16="http://schemas.microsoft.com/office/drawing/2014/chart" uri="{C3380CC4-5D6E-409C-BE32-E72D297353CC}">
              <c16:uniqueId val="{00000003-2223-4CA6-9AE1-97DF1C9039FF}"/>
            </c:ext>
          </c:extLst>
        </c:ser>
        <c:dLbls>
          <c:showLegendKey val="0"/>
          <c:showVal val="1"/>
          <c:showCatName val="0"/>
          <c:showSerName val="0"/>
          <c:showPercent val="0"/>
          <c:showBubbleSize val="0"/>
        </c:dLbls>
        <c:gapWidth val="150"/>
        <c:axId val="535730832"/>
        <c:axId val="535731392"/>
      </c:barChart>
      <c:catAx>
        <c:axId val="535730832"/>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单位：万个</a:t>
                </a:r>
              </a:p>
            </c:rich>
          </c:tx>
          <c:layout>
            <c:manualLayout>
              <c:xMode val="edge"/>
              <c:yMode val="edge"/>
              <c:x val="2.0965249096707193E-2"/>
              <c:y val="7.9280040326085072E-2"/>
            </c:manualLayout>
          </c:layout>
          <c:overlay val="0"/>
        </c:title>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35731392"/>
        <c:crosses val="autoZero"/>
        <c:auto val="1"/>
        <c:lblAlgn val="ctr"/>
        <c:lblOffset val="100"/>
        <c:noMultiLvlLbl val="0"/>
      </c:catAx>
      <c:valAx>
        <c:axId val="535731392"/>
        <c:scaling>
          <c:orientation val="minMax"/>
          <c:min val="0"/>
        </c:scaling>
        <c:delete val="0"/>
        <c:axPos val="l"/>
        <c:numFmt formatCode="General"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3083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050" b="1" i="0" u="none" strike="noStrike" kern="1200" baseline="0">
                <a:solidFill>
                  <a:sysClr val="windowText" lastClr="000000"/>
                </a:solidFill>
                <a:latin typeface="微软雅黑" pitchFamily="34" charset="-122"/>
                <a:ea typeface="微软雅黑" pitchFamily="34" charset="-122"/>
                <a:cs typeface="+mn-cs"/>
              </a:defRPr>
            </a:pPr>
            <a:r>
              <a:rPr lang="zh-CN" altLang="en-US" sz="1050" b="1" i="0" baseline="0">
                <a:effectLst/>
              </a:rPr>
              <a:t>互联网宽带接入端口数量</a:t>
            </a:r>
            <a:endParaRPr lang="zh-CN" altLang="en-US" sz="1050">
              <a:latin typeface="微软雅黑" pitchFamily="34" charset="-122"/>
              <a:ea typeface="微软雅黑" pitchFamily="34" charset="-122"/>
            </a:endParaRPr>
          </a:p>
        </c:rich>
      </c:tx>
      <c:layout>
        <c:manualLayout>
          <c:xMode val="edge"/>
          <c:yMode val="edge"/>
          <c:x val="0.3278898145298042"/>
          <c:y val="1.5434898169374397E-2"/>
        </c:manualLayout>
      </c:layout>
      <c:overlay val="1"/>
    </c:title>
    <c:autoTitleDeleted val="0"/>
    <c:plotArea>
      <c:layout>
        <c:manualLayout>
          <c:layoutTarget val="inner"/>
          <c:xMode val="edge"/>
          <c:yMode val="edge"/>
          <c:x val="4.2814477950659693E-2"/>
          <c:y val="0.2385664806139739"/>
          <c:w val="0.90392354801803609"/>
          <c:h val="0.57938345127745106"/>
        </c:manualLayout>
      </c:layout>
      <c:barChart>
        <c:barDir val="col"/>
        <c:grouping val="clustered"/>
        <c:varyColors val="0"/>
        <c:ser>
          <c:idx val="0"/>
          <c:order val="0"/>
          <c:tx>
            <c:strRef>
              <c:f>Sheet1!$B$1</c:f>
              <c:strCache>
                <c:ptCount val="1"/>
                <c:pt idx="0">
                  <c:v>互联网宽带接入端口数量</c:v>
                </c:pt>
              </c:strCache>
            </c:strRef>
          </c:tx>
          <c:spPr>
            <a:solidFill>
              <a:srgbClr val="5B9BD5"/>
            </a:solidFill>
            <a:ln w="12700">
              <a:noFill/>
            </a:ln>
          </c:spPr>
          <c:invertIfNegative val="0"/>
          <c:dPt>
            <c:idx val="1"/>
            <c:invertIfNegative val="0"/>
            <c:bubble3D val="0"/>
            <c:spPr>
              <a:solidFill>
                <a:srgbClr val="5B9BD5"/>
              </a:solidFill>
              <a:ln w="12700">
                <a:noFill/>
                <a:prstDash val="solid"/>
              </a:ln>
            </c:spPr>
            <c:extLst>
              <c:ext xmlns:c16="http://schemas.microsoft.com/office/drawing/2014/chart" uri="{C3380CC4-5D6E-409C-BE32-E72D297353CC}">
                <c16:uniqueId val="{00000001-C112-452C-8E69-0253F3B3E6F9}"/>
              </c:ext>
            </c:extLst>
          </c:dPt>
          <c:dPt>
            <c:idx val="2"/>
            <c:invertIfNegative val="0"/>
            <c:bubble3D val="0"/>
            <c:spPr>
              <a:solidFill>
                <a:srgbClr val="5B9BD5"/>
              </a:solidFill>
              <a:ln w="12700">
                <a:noFill/>
                <a:prstDash val="solid"/>
              </a:ln>
            </c:spPr>
            <c:extLst>
              <c:ext xmlns:c16="http://schemas.microsoft.com/office/drawing/2014/chart" uri="{C3380CC4-5D6E-409C-BE32-E72D297353CC}">
                <c16:uniqueId val="{00000003-C112-452C-8E69-0253F3B3E6F9}"/>
              </c:ext>
            </c:extLst>
          </c:dPt>
          <c:dLbls>
            <c:dLbl>
              <c:idx val="0"/>
              <c:tx>
                <c:rich>
                  <a:bodyPr/>
                  <a:lstStyle/>
                  <a:p>
                    <a:r>
                      <a:rPr lang="en-US" altLang="zh-CN"/>
                      <a:t>8.70</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2C57-4F34-83E9-91595ED38AA0}"/>
                </c:ext>
              </c:extLst>
            </c:dLbl>
            <c:spPr>
              <a:noFill/>
              <a:ln>
                <a:noFill/>
              </a:ln>
              <a:effectLst/>
            </c:spPr>
            <c:txPr>
              <a:bodyPr wrap="square" lIns="38100" tIns="19050" rIns="38100" bIns="19050" anchor="ctr">
                <a:spAutoFit/>
              </a:bodyPr>
              <a:lstStyle/>
              <a:p>
                <a:pPr>
                  <a:defRPr sz="800">
                    <a:latin typeface="Arial" panose="020B0604020202020204" pitchFamily="34" charset="0"/>
                    <a:cs typeface="Arial" panose="020B0604020202020204" pitchFamily="34" charset="0"/>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0.00_ </c:formatCode>
                <c:ptCount val="5"/>
                <c:pt idx="0">
                  <c:v>8.6999999999999993</c:v>
                </c:pt>
                <c:pt idx="1">
                  <c:v>9.16</c:v>
                </c:pt>
                <c:pt idx="2">
                  <c:v>9.4600000000000009</c:v>
                </c:pt>
                <c:pt idx="3">
                  <c:v>10.18</c:v>
                </c:pt>
                <c:pt idx="4">
                  <c:v>10.71</c:v>
                </c:pt>
              </c:numCache>
            </c:numRef>
          </c:val>
          <c:extLst>
            <c:ext xmlns:c16="http://schemas.microsoft.com/office/drawing/2014/chart" uri="{C3380CC4-5D6E-409C-BE32-E72D297353CC}">
              <c16:uniqueId val="{00000004-C112-452C-8E69-0253F3B3E6F9}"/>
            </c:ext>
          </c:extLst>
        </c:ser>
        <c:dLbls>
          <c:showLegendKey val="0"/>
          <c:showVal val="1"/>
          <c:showCatName val="0"/>
          <c:showSerName val="0"/>
          <c:showPercent val="0"/>
          <c:showBubbleSize val="0"/>
        </c:dLbls>
        <c:gapWidth val="150"/>
        <c:axId val="535733632"/>
        <c:axId val="535734192"/>
      </c:barChart>
      <c:catAx>
        <c:axId val="535733632"/>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单位：亿个</a:t>
                </a:r>
              </a:p>
            </c:rich>
          </c:tx>
          <c:layout>
            <c:manualLayout>
              <c:xMode val="edge"/>
              <c:yMode val="edge"/>
              <c:x val="1.3936908579996207E-2"/>
              <c:y val="0.10503843269591299"/>
            </c:manualLayout>
          </c:layout>
          <c:overlay val="0"/>
        </c:title>
        <c:numFmt formatCode="General" sourceLinked="0"/>
        <c:majorTickMark val="in"/>
        <c:minorTickMark val="none"/>
        <c:tickLblPos val="nextTo"/>
        <c:txPr>
          <a:bodyPr/>
          <a:lstStyle/>
          <a:p>
            <a:pPr>
              <a:defRPr sz="900">
                <a:latin typeface="黑体" pitchFamily="49" charset="-122"/>
                <a:ea typeface="黑体" pitchFamily="49" charset="-122"/>
              </a:defRPr>
            </a:pPr>
            <a:endParaRPr lang="zh-CN"/>
          </a:p>
        </c:txPr>
        <c:crossAx val="535734192"/>
        <c:crosses val="autoZero"/>
        <c:auto val="1"/>
        <c:lblAlgn val="ctr"/>
        <c:lblOffset val="100"/>
        <c:noMultiLvlLbl val="0"/>
      </c:catAx>
      <c:valAx>
        <c:axId val="535734192"/>
        <c:scaling>
          <c:orientation val="minMax"/>
        </c:scaling>
        <c:delete val="1"/>
        <c:axPos val="l"/>
        <c:numFmt formatCode="0%" sourceLinked="0"/>
        <c:majorTickMark val="out"/>
        <c:minorTickMark val="none"/>
        <c:tickLblPos val="nextTo"/>
        <c:crossAx val="535733632"/>
        <c:crosses val="autoZero"/>
        <c:crossBetween val="between"/>
        <c:majorUnit val="0.2"/>
      </c:valAx>
      <c:spPr>
        <a:noFill/>
      </c:spPr>
    </c:plotArea>
    <c:plotVisOnly val="1"/>
    <c:dispBlanksAs val="gap"/>
    <c:showDLblsOverMax val="0"/>
  </c:chart>
  <c:spPr>
    <a:noFill/>
    <a:ln>
      <a:noFill/>
    </a:ln>
  </c:spPr>
  <c:txPr>
    <a:bodyPr/>
    <a:lstStyle/>
    <a:p>
      <a:pPr>
        <a:defRPr sz="900"/>
      </a:pPr>
      <a:endParaRPr lang="zh-CN"/>
    </a:p>
  </c:txPr>
  <c:externalData r:id="rId2">
    <c:autoUpdate val="0"/>
  </c:externalData>
  <c:userShapes r:id="rId3"/>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光缆线路总长度</a:t>
            </a:r>
          </a:p>
        </c:rich>
      </c:tx>
      <c:layout>
        <c:manualLayout>
          <c:xMode val="edge"/>
          <c:yMode val="edge"/>
          <c:x val="0.38516263387324579"/>
          <c:y val="1.6348773841961851E-2"/>
        </c:manualLayout>
      </c:layout>
      <c:overlay val="0"/>
    </c:title>
    <c:autoTitleDeleted val="0"/>
    <c:plotArea>
      <c:layout>
        <c:manualLayout>
          <c:layoutTarget val="inner"/>
          <c:xMode val="edge"/>
          <c:yMode val="edge"/>
          <c:x val="6.714462162817883E-2"/>
          <c:y val="0.20288769079902844"/>
          <c:w val="0.88107192483292518"/>
          <c:h val="0.59949230597357672"/>
        </c:manualLayout>
      </c:layout>
      <c:barChart>
        <c:barDir val="col"/>
        <c:grouping val="clustered"/>
        <c:varyColors val="0"/>
        <c:ser>
          <c:idx val="0"/>
          <c:order val="0"/>
          <c:tx>
            <c:strRef>
              <c:f>Sheet1!$B$1</c:f>
              <c:strCache>
                <c:ptCount val="1"/>
                <c:pt idx="0">
                  <c:v>光缆线路总长度</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c:v>
                </c:pt>
                <c:pt idx="1">
                  <c:v>2019</c:v>
                </c:pt>
                <c:pt idx="2">
                  <c:v>2020</c:v>
                </c:pt>
                <c:pt idx="3">
                  <c:v>2021</c:v>
                </c:pt>
                <c:pt idx="4">
                  <c:v>2022</c:v>
                </c:pt>
              </c:strCache>
            </c:strRef>
          </c:cat>
          <c:val>
            <c:numRef>
              <c:f>Sheet1!$B$2:$B$6</c:f>
              <c:numCache>
                <c:formatCode>0_ </c:formatCode>
                <c:ptCount val="5"/>
                <c:pt idx="0">
                  <c:v>4358</c:v>
                </c:pt>
                <c:pt idx="1">
                  <c:v>4741</c:v>
                </c:pt>
                <c:pt idx="2">
                  <c:v>5169</c:v>
                </c:pt>
                <c:pt idx="3">
                  <c:v>5481</c:v>
                </c:pt>
                <c:pt idx="4">
                  <c:v>5958</c:v>
                </c:pt>
              </c:numCache>
            </c:numRef>
          </c:val>
          <c:extLst>
            <c:ext xmlns:c16="http://schemas.microsoft.com/office/drawing/2014/chart" uri="{C3380CC4-5D6E-409C-BE32-E72D297353CC}">
              <c16:uniqueId val="{00000000-03C3-4700-959B-BEDAD1FCC108}"/>
            </c:ext>
          </c:extLst>
        </c:ser>
        <c:dLbls>
          <c:showLegendKey val="0"/>
          <c:showVal val="0"/>
          <c:showCatName val="0"/>
          <c:showSerName val="0"/>
          <c:showPercent val="0"/>
          <c:showBubbleSize val="0"/>
        </c:dLbls>
        <c:gapWidth val="150"/>
        <c:axId val="535736432"/>
        <c:axId val="535736992"/>
      </c:barChart>
      <c:catAx>
        <c:axId val="5357364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36992"/>
        <c:crosses val="autoZero"/>
        <c:auto val="1"/>
        <c:lblAlgn val="ctr"/>
        <c:lblOffset val="100"/>
        <c:noMultiLvlLbl val="0"/>
      </c:catAx>
      <c:valAx>
        <c:axId val="535736992"/>
        <c:scaling>
          <c:orientation val="minMax"/>
        </c:scaling>
        <c:delete val="0"/>
        <c:axPos val="l"/>
        <c:numFmt formatCode="0_ " sourceLinked="1"/>
        <c:majorTickMark val="in"/>
        <c:minorTickMark val="none"/>
        <c:tickLblPos val="none"/>
        <c:spPr>
          <a:ln>
            <a:noFill/>
          </a:ln>
        </c:spPr>
        <c:crossAx val="53573643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网站数量</a:t>
            </a:r>
          </a:p>
        </c:rich>
      </c:tx>
      <c:overlay val="0"/>
    </c:title>
    <c:autoTitleDeleted val="0"/>
    <c:plotArea>
      <c:layout>
        <c:manualLayout>
          <c:layoutTarget val="inner"/>
          <c:xMode val="edge"/>
          <c:yMode val="edge"/>
          <c:x val="4.4628894184096733E-2"/>
          <c:y val="0.1868201090248334"/>
          <c:w val="0.9156210837525377"/>
          <c:h val="0.61184796344902914"/>
        </c:manualLayout>
      </c:layout>
      <c:barChart>
        <c:barDir val="col"/>
        <c:grouping val="clustered"/>
        <c:varyColors val="0"/>
        <c:ser>
          <c:idx val="0"/>
          <c:order val="0"/>
          <c:tx>
            <c:strRef>
              <c:f>Sheet1!$B$1</c:f>
              <c:strCache>
                <c:ptCount val="1"/>
                <c:pt idx="0">
                  <c:v>网站数量</c:v>
                </c:pt>
              </c:strCache>
            </c:strRef>
          </c:tx>
          <c:spPr>
            <a:solidFill>
              <a:srgbClr val="5B9BD5"/>
            </a:solidFill>
            <a:ln w="12700">
              <a:noFill/>
            </a:ln>
          </c:spPr>
          <c:invertIfNegative val="0"/>
          <c:dLbls>
            <c:numFmt formatCode="#,##0_);\(#,##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c:formatCode>
                <c:ptCount val="5"/>
                <c:pt idx="0">
                  <c:v>523.3623</c:v>
                </c:pt>
                <c:pt idx="1">
                  <c:v>497</c:v>
                </c:pt>
                <c:pt idx="2">
                  <c:v>442.88650000000001</c:v>
                </c:pt>
                <c:pt idx="3">
                  <c:v>418.3931</c:v>
                </c:pt>
                <c:pt idx="4">
                  <c:v>386.52229999999997</c:v>
                </c:pt>
              </c:numCache>
            </c:numRef>
          </c:val>
          <c:extLst>
            <c:ext xmlns:c16="http://schemas.microsoft.com/office/drawing/2014/chart" uri="{C3380CC4-5D6E-409C-BE32-E72D297353CC}">
              <c16:uniqueId val="{00000000-3A7D-495B-872F-9C2D7664AFBD}"/>
            </c:ext>
          </c:extLst>
        </c:ser>
        <c:dLbls>
          <c:showLegendKey val="0"/>
          <c:showVal val="0"/>
          <c:showCatName val="0"/>
          <c:showSerName val="0"/>
          <c:showPercent val="0"/>
          <c:showBubbleSize val="0"/>
        </c:dLbls>
        <c:gapWidth val="150"/>
        <c:axId val="535739232"/>
        <c:axId val="535739792"/>
      </c:barChart>
      <c:catAx>
        <c:axId val="5357392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39792"/>
        <c:crosses val="autoZero"/>
        <c:auto val="1"/>
        <c:lblAlgn val="ctr"/>
        <c:lblOffset val="100"/>
        <c:noMultiLvlLbl val="0"/>
      </c:catAx>
      <c:valAx>
        <c:axId val="535739792"/>
        <c:scaling>
          <c:orientation val="minMax"/>
        </c:scaling>
        <c:delete val="0"/>
        <c:axPos val="l"/>
        <c:numFmt formatCode="0"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39232"/>
        <c:crosses val="autoZero"/>
        <c:crossBetween val="between"/>
        <c:majorUnit val="100"/>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a:t>
            </a:r>
            <a:r>
              <a:rPr lang="en-US" altLang="zh-CN" sz="1050" b="1" i="0" u="none" strike="noStrike" baseline="0">
                <a:effectLst/>
              </a:rPr>
              <a:t>.CN</a:t>
            </a:r>
            <a:r>
              <a:rPr lang="zh-CN" altLang="en-US" sz="1050">
                <a:solidFill>
                  <a:sysClr val="windowText" lastClr="000000"/>
                </a:solidFill>
              </a:rPr>
              <a:t>”下网站数量</a:t>
            </a:r>
          </a:p>
        </c:rich>
      </c:tx>
      <c:overlay val="0"/>
    </c:title>
    <c:autoTitleDeleted val="0"/>
    <c:plotArea>
      <c:layout>
        <c:manualLayout>
          <c:layoutTarget val="inner"/>
          <c:xMode val="edge"/>
          <c:yMode val="edge"/>
          <c:x val="4.4628894184096733E-2"/>
          <c:y val="0.25011129937871696"/>
          <c:w val="0.9156210837525377"/>
          <c:h val="0.5485568457423835"/>
        </c:manualLayout>
      </c:layout>
      <c:barChart>
        <c:barDir val="col"/>
        <c:grouping val="clustered"/>
        <c:varyColors val="0"/>
        <c:ser>
          <c:idx val="0"/>
          <c:order val="0"/>
          <c:tx>
            <c:strRef>
              <c:f>Sheet1!$B$1</c:f>
              <c:strCache>
                <c:ptCount val="1"/>
                <c:pt idx="0">
                  <c:v>网站数量</c:v>
                </c:pt>
              </c:strCache>
            </c:strRef>
          </c:tx>
          <c:spPr>
            <a:solidFill>
              <a:srgbClr val="5B9BD5"/>
            </a:solidFill>
            <a:ln w="12700">
              <a:noFill/>
            </a:ln>
          </c:spPr>
          <c:invertIfNegative val="0"/>
          <c:dLbls>
            <c:numFmt formatCode="#,##0_);\(#,##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0_ </c:formatCode>
                <c:ptCount val="5"/>
                <c:pt idx="0">
                  <c:v>325.84930000000003</c:v>
                </c:pt>
                <c:pt idx="1">
                  <c:v>341</c:v>
                </c:pt>
                <c:pt idx="2">
                  <c:v>295.09300000000002</c:v>
                </c:pt>
                <c:pt idx="3">
                  <c:v>271.57190000000003</c:v>
                </c:pt>
                <c:pt idx="4">
                  <c:v>224.19210000000001</c:v>
                </c:pt>
              </c:numCache>
            </c:numRef>
          </c:val>
          <c:extLst>
            <c:ext xmlns:c16="http://schemas.microsoft.com/office/drawing/2014/chart" uri="{C3380CC4-5D6E-409C-BE32-E72D297353CC}">
              <c16:uniqueId val="{00000000-7979-41CA-B58C-38C6CD3BB0CD}"/>
            </c:ext>
          </c:extLst>
        </c:ser>
        <c:dLbls>
          <c:showLegendKey val="0"/>
          <c:showVal val="0"/>
          <c:showCatName val="0"/>
          <c:showSerName val="0"/>
          <c:showPercent val="0"/>
          <c:showBubbleSize val="0"/>
        </c:dLbls>
        <c:gapWidth val="150"/>
        <c:axId val="535742032"/>
        <c:axId val="535742592"/>
      </c:barChart>
      <c:catAx>
        <c:axId val="5357420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42592"/>
        <c:crosses val="autoZero"/>
        <c:auto val="1"/>
        <c:lblAlgn val="ctr"/>
        <c:lblOffset val="100"/>
        <c:noMultiLvlLbl val="0"/>
      </c:catAx>
      <c:valAx>
        <c:axId val="535742592"/>
        <c:scaling>
          <c:orientation val="minMax"/>
        </c:scaling>
        <c:delete val="0"/>
        <c:axPos val="l"/>
        <c:numFmt formatCode="0_ "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4203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网页数量</a:t>
            </a:r>
          </a:p>
        </c:rich>
      </c:tx>
      <c:overlay val="0"/>
    </c:title>
    <c:autoTitleDeleted val="0"/>
    <c:plotArea>
      <c:layout>
        <c:manualLayout>
          <c:layoutTarget val="inner"/>
          <c:xMode val="edge"/>
          <c:yMode val="edge"/>
          <c:x val="5.0397581855090134E-2"/>
          <c:y val="0.1788892488122529"/>
          <c:w val="0.9031087282675847"/>
          <c:h val="0.63197614538689006"/>
        </c:manualLayout>
      </c:layout>
      <c:barChart>
        <c:barDir val="col"/>
        <c:grouping val="clustered"/>
        <c:varyColors val="0"/>
        <c:ser>
          <c:idx val="0"/>
          <c:order val="0"/>
          <c:tx>
            <c:strRef>
              <c:f>Sheet1!$B$1</c:f>
              <c:strCache>
                <c:ptCount val="1"/>
                <c:pt idx="0">
                  <c:v>网页数</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c:formatCode>
                <c:ptCount val="5"/>
                <c:pt idx="0">
                  <c:v>2816.2240648900001</c:v>
                </c:pt>
                <c:pt idx="1">
                  <c:v>2978.2991451100002</c:v>
                </c:pt>
                <c:pt idx="2">
                  <c:v>3155.0109781199999</c:v>
                </c:pt>
                <c:pt idx="3">
                  <c:v>3349.6371260199999</c:v>
                </c:pt>
                <c:pt idx="4">
                  <c:v>3587.8144305199999</c:v>
                </c:pt>
              </c:numCache>
            </c:numRef>
          </c:val>
          <c:extLst>
            <c:ext xmlns:c16="http://schemas.microsoft.com/office/drawing/2014/chart" uri="{C3380CC4-5D6E-409C-BE32-E72D297353CC}">
              <c16:uniqueId val="{00000000-D66E-4F4E-BF53-D7189BD8814F}"/>
            </c:ext>
          </c:extLst>
        </c:ser>
        <c:dLbls>
          <c:showLegendKey val="0"/>
          <c:showVal val="0"/>
          <c:showCatName val="0"/>
          <c:showSerName val="0"/>
          <c:showPercent val="0"/>
          <c:showBubbleSize val="0"/>
        </c:dLbls>
        <c:gapWidth val="150"/>
        <c:axId val="535744832"/>
        <c:axId val="535745392"/>
      </c:barChart>
      <c:catAx>
        <c:axId val="5357448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45392"/>
        <c:crosses val="autoZero"/>
        <c:auto val="1"/>
        <c:lblAlgn val="ctr"/>
        <c:lblOffset val="100"/>
        <c:noMultiLvlLbl val="0"/>
      </c:catAx>
      <c:valAx>
        <c:axId val="535745392"/>
        <c:scaling>
          <c:orientation val="minMax"/>
          <c:max val="3800"/>
          <c:min val="0"/>
        </c:scaling>
        <c:delete val="0"/>
        <c:axPos val="l"/>
        <c:numFmt formatCode="0"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44832"/>
        <c:crosses val="autoZero"/>
        <c:crossBetween val="between"/>
        <c:majorUnit val="800"/>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移动互联网接入流量</a:t>
            </a:r>
          </a:p>
        </c:rich>
      </c:tx>
      <c:overlay val="0"/>
    </c:title>
    <c:autoTitleDeleted val="0"/>
    <c:plotArea>
      <c:layout>
        <c:manualLayout>
          <c:layoutTarget val="inner"/>
          <c:xMode val="edge"/>
          <c:yMode val="edge"/>
          <c:x val="2.7929003924015056E-2"/>
          <c:y val="0.17114524835338976"/>
          <c:w val="0.95950333931030896"/>
          <c:h val="0.63650472544686854"/>
        </c:manualLayout>
      </c:layout>
      <c:barChart>
        <c:barDir val="col"/>
        <c:grouping val="clustered"/>
        <c:varyColors val="0"/>
        <c:ser>
          <c:idx val="0"/>
          <c:order val="0"/>
          <c:tx>
            <c:strRef>
              <c:f>Sheet1!$B$1</c:f>
              <c:strCache>
                <c:ptCount val="1"/>
                <c:pt idx="0">
                  <c:v>移动互联网接入流量</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c:v>
                </c:pt>
                <c:pt idx="1">
                  <c:v>2019</c:v>
                </c:pt>
                <c:pt idx="2">
                  <c:v>2020</c:v>
                </c:pt>
                <c:pt idx="3">
                  <c:v>2021</c:v>
                </c:pt>
                <c:pt idx="4">
                  <c:v>2022</c:v>
                </c:pt>
              </c:strCache>
            </c:strRef>
          </c:cat>
          <c:val>
            <c:numRef>
              <c:f>Sheet1!$B$2:$B$6</c:f>
              <c:numCache>
                <c:formatCode>0;[Red]0</c:formatCode>
                <c:ptCount val="5"/>
                <c:pt idx="0">
                  <c:v>711.1</c:v>
                </c:pt>
                <c:pt idx="1">
                  <c:v>1220</c:v>
                </c:pt>
                <c:pt idx="2">
                  <c:v>1656</c:v>
                </c:pt>
                <c:pt idx="3">
                  <c:v>2216</c:v>
                </c:pt>
                <c:pt idx="4">
                  <c:v>2618</c:v>
                </c:pt>
              </c:numCache>
            </c:numRef>
          </c:val>
          <c:extLst>
            <c:ext xmlns:c16="http://schemas.microsoft.com/office/drawing/2014/chart" uri="{C3380CC4-5D6E-409C-BE32-E72D297353CC}">
              <c16:uniqueId val="{00000000-CDE2-4B06-B7D6-8C74B30F047A}"/>
            </c:ext>
          </c:extLst>
        </c:ser>
        <c:dLbls>
          <c:showLegendKey val="0"/>
          <c:showVal val="0"/>
          <c:showCatName val="0"/>
          <c:showSerName val="0"/>
          <c:showPercent val="0"/>
          <c:showBubbleSize val="0"/>
        </c:dLbls>
        <c:gapWidth val="150"/>
        <c:axId val="535747632"/>
        <c:axId val="535748192"/>
      </c:barChart>
      <c:catAx>
        <c:axId val="53574763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5748192"/>
        <c:crosses val="autoZero"/>
        <c:auto val="1"/>
        <c:lblAlgn val="ctr"/>
        <c:lblOffset val="100"/>
        <c:noMultiLvlLbl val="0"/>
      </c:catAx>
      <c:valAx>
        <c:axId val="535748192"/>
        <c:scaling>
          <c:orientation val="minMax"/>
          <c:max val="3000"/>
          <c:min val="0"/>
        </c:scaling>
        <c:delete val="0"/>
        <c:axPos val="l"/>
        <c:numFmt formatCode="0;[Red]0" sourceLinked="0"/>
        <c:majorTickMark val="in"/>
        <c:minorTickMark val="none"/>
        <c:tickLblPos val="none"/>
        <c:spPr>
          <a:ln>
            <a:noFill/>
          </a:ln>
        </c:spPr>
        <c:crossAx val="53574763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互联网络接入设备使用情况</a:t>
            </a:r>
          </a:p>
        </c:rich>
      </c:tx>
      <c:overlay val="1"/>
    </c:title>
    <c:autoTitleDeleted val="0"/>
    <c:plotArea>
      <c:layout>
        <c:manualLayout>
          <c:layoutTarget val="inner"/>
          <c:xMode val="edge"/>
          <c:yMode val="edge"/>
          <c:x val="4.3301435926637134E-2"/>
          <c:y val="0.21867991593301717"/>
          <c:w val="0.91523664427400619"/>
          <c:h val="0.53018411415388667"/>
        </c:manualLayout>
      </c:layout>
      <c:barChart>
        <c:barDir val="col"/>
        <c:grouping val="clustered"/>
        <c:varyColors val="0"/>
        <c:ser>
          <c:idx val="0"/>
          <c:order val="0"/>
          <c:tx>
            <c:strRef>
              <c:f>Sheet1!$B$1</c:f>
              <c:strCache>
                <c:ptCount val="1"/>
                <c:pt idx="0">
                  <c:v>2021</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台式电脑</c:v>
                </c:pt>
                <c:pt idx="1">
                  <c:v>笔记本电脑</c:v>
                </c:pt>
                <c:pt idx="2">
                  <c:v>手机</c:v>
                </c:pt>
                <c:pt idx="3">
                  <c:v>电视</c:v>
                </c:pt>
                <c:pt idx="4">
                  <c:v>平板电脑</c:v>
                </c:pt>
              </c:strCache>
            </c:strRef>
          </c:cat>
          <c:val>
            <c:numRef>
              <c:f>Sheet1!$B$2:$B$6</c:f>
              <c:numCache>
                <c:formatCode>0.0%</c:formatCode>
                <c:ptCount val="5"/>
                <c:pt idx="0">
                  <c:v>0.34987625914822085</c:v>
                </c:pt>
                <c:pt idx="1">
                  <c:v>0.32980186947530971</c:v>
                </c:pt>
                <c:pt idx="2">
                  <c:v>0.99689157551476271</c:v>
                </c:pt>
                <c:pt idx="3">
                  <c:v>0.2808369644261367</c:v>
                </c:pt>
                <c:pt idx="4">
                  <c:v>0.27442887543661332</c:v>
                </c:pt>
              </c:numCache>
            </c:numRef>
          </c:val>
          <c:extLst>
            <c:ext xmlns:c16="http://schemas.microsoft.com/office/drawing/2014/chart" uri="{C3380CC4-5D6E-409C-BE32-E72D297353CC}">
              <c16:uniqueId val="{00000000-7F92-4DBF-BF62-C04B1135192E}"/>
            </c:ext>
          </c:extLst>
        </c:ser>
        <c:ser>
          <c:idx val="1"/>
          <c:order val="1"/>
          <c:tx>
            <c:strRef>
              <c:f>Sheet1!$C$1</c:f>
              <c:strCache>
                <c:ptCount val="1"/>
                <c:pt idx="0">
                  <c:v>2022</c:v>
                </c:pt>
              </c:strCache>
            </c:strRef>
          </c:tx>
          <c:spPr>
            <a:solidFill>
              <a:srgbClr val="FF0000">
                <a:alpha val="70000"/>
              </a:srgbClr>
            </a:solidFill>
            <a:ln w="12700">
              <a:noFill/>
            </a:ln>
          </c:spPr>
          <c:invertIfNegative val="0"/>
          <c:dLbls>
            <c:dLbl>
              <c:idx val="0"/>
              <c:layout>
                <c:manualLayout>
                  <c:x val="8.7463556851311939E-3"/>
                  <c:y val="9.8400984009840205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F92-4DBF-BF62-C04B1135192E}"/>
                </c:ext>
              </c:extLst>
            </c:dLbl>
            <c:dLbl>
              <c:idx val="1"/>
              <c:layout>
                <c:manualLayout>
                  <c:x val="1.7492737745738861E-2"/>
                  <c:y val="4.927260198669863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F92-4DBF-BF62-C04B1135192E}"/>
                </c:ext>
              </c:extLst>
            </c:dLbl>
            <c:dLbl>
              <c:idx val="2"/>
              <c:layout>
                <c:manualLayout>
                  <c:x val="1.457725947521866E-2"/>
                  <c:y val="4.9200492004922132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F92-4DBF-BF62-C04B1135192E}"/>
                </c:ext>
              </c:extLst>
            </c:dLbl>
            <c:dLbl>
              <c:idx val="3"/>
              <c:layout>
                <c:manualLayout>
                  <c:x val="8.7463556851311939E-3"/>
                  <c:y val="-4.9200492004919903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F92-4DBF-BF62-C04B1135192E}"/>
                </c:ext>
              </c:extLst>
            </c:dLbl>
            <c:dLbl>
              <c:idx val="4"/>
              <c:layout>
                <c:manualLayout>
                  <c:x val="8.4061424410908133E-3"/>
                  <c:y val="9.840196966529768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F92-4DBF-BF62-C04B1135192E}"/>
                </c:ext>
              </c:extLst>
            </c:dLbl>
            <c:numFmt formatCode="0.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台式电脑</c:v>
                </c:pt>
                <c:pt idx="1">
                  <c:v>笔记本电脑</c:v>
                </c:pt>
                <c:pt idx="2">
                  <c:v>手机</c:v>
                </c:pt>
                <c:pt idx="3">
                  <c:v>电视</c:v>
                </c:pt>
                <c:pt idx="4">
                  <c:v>平板电脑</c:v>
                </c:pt>
              </c:strCache>
            </c:strRef>
          </c:cat>
          <c:val>
            <c:numRef>
              <c:f>Sheet1!$C$2:$C$6</c:f>
              <c:numCache>
                <c:formatCode>0.0%</c:formatCode>
                <c:ptCount val="5"/>
                <c:pt idx="0">
                  <c:v>0.34154737427067755</c:v>
                </c:pt>
                <c:pt idx="1">
                  <c:v>0.32778526452258955</c:v>
                </c:pt>
                <c:pt idx="2">
                  <c:v>0.99780420383412172</c:v>
                </c:pt>
                <c:pt idx="3">
                  <c:v>0.25887800965179547</c:v>
                </c:pt>
                <c:pt idx="4">
                  <c:v>0.28531782389897986</c:v>
                </c:pt>
              </c:numCache>
            </c:numRef>
          </c:val>
          <c:extLst>
            <c:ext xmlns:c16="http://schemas.microsoft.com/office/drawing/2014/chart" uri="{C3380CC4-5D6E-409C-BE32-E72D297353CC}">
              <c16:uniqueId val="{00000006-7F92-4DBF-BF62-C04B1135192E}"/>
            </c:ext>
          </c:extLst>
        </c:ser>
        <c:dLbls>
          <c:showLegendKey val="0"/>
          <c:showVal val="0"/>
          <c:showCatName val="0"/>
          <c:showSerName val="0"/>
          <c:showPercent val="0"/>
          <c:showBubbleSize val="0"/>
        </c:dLbls>
        <c:gapWidth val="150"/>
        <c:overlap val="-20"/>
        <c:axId val="535750992"/>
        <c:axId val="535751552"/>
      </c:barChart>
      <c:catAx>
        <c:axId val="535750992"/>
        <c:scaling>
          <c:orientation val="minMax"/>
        </c:scaling>
        <c:delete val="0"/>
        <c:axPos val="b"/>
        <c:numFmt formatCode="General" sourceLinked="1"/>
        <c:majorTickMark val="in"/>
        <c:minorTickMark val="none"/>
        <c:tickLblPos val="nextTo"/>
        <c:txPr>
          <a:bodyPr rot="0" vert="horz"/>
          <a:lstStyle/>
          <a:p>
            <a:pPr>
              <a:defRPr>
                <a:latin typeface="黑体" pitchFamily="49" charset="-122"/>
                <a:ea typeface="黑体" pitchFamily="49" charset="-122"/>
              </a:defRPr>
            </a:pPr>
            <a:endParaRPr lang="zh-CN"/>
          </a:p>
        </c:txPr>
        <c:crossAx val="535751552"/>
        <c:crosses val="autoZero"/>
        <c:auto val="1"/>
        <c:lblAlgn val="ctr"/>
        <c:lblOffset val="100"/>
        <c:noMultiLvlLbl val="0"/>
      </c:catAx>
      <c:valAx>
        <c:axId val="535751552"/>
        <c:scaling>
          <c:orientation val="minMax"/>
        </c:scaling>
        <c:delete val="1"/>
        <c:axPos val="l"/>
        <c:numFmt formatCode="0%" sourceLinked="0"/>
        <c:majorTickMark val="in"/>
        <c:minorTickMark val="none"/>
        <c:tickLblPos val="none"/>
        <c:crossAx val="535750992"/>
        <c:crosses val="autoZero"/>
        <c:crossBetween val="between"/>
        <c:majorUnit val="0.2"/>
      </c:valAx>
      <c:spPr>
        <a:noFill/>
        <a:ln w="12700">
          <a:noFill/>
        </a:ln>
      </c:spPr>
    </c:plotArea>
    <c:legend>
      <c:legendPos val="b"/>
      <c:layout>
        <c:manualLayout>
          <c:xMode val="edge"/>
          <c:yMode val="edge"/>
          <c:x val="0.26443142705851203"/>
          <c:y val="0.84428224126851403"/>
          <c:w val="0.48571428571433262"/>
          <c:h val="7.4883283394885522E-2"/>
        </c:manualLayout>
      </c:layout>
      <c:overlay val="0"/>
      <c:txPr>
        <a:bodyPr/>
        <a:lstStyle/>
        <a:p>
          <a:pPr>
            <a:defRPr sz="900" b="0">
              <a:solidFill>
                <a:sysClr val="windowText" lastClr="000000"/>
              </a:solidFill>
              <a:latin typeface="黑体" pitchFamily="49" charset="-122"/>
              <a:ea typeface="黑体" pitchFamily="49" charset="-122"/>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nchor="ctr" anchorCtr="0"/>
          <a:lstStyle/>
          <a:p>
            <a:pPr>
              <a:defRPr sz="1050" b="1">
                <a:solidFill>
                  <a:sysClr val="windowText" lastClr="000000"/>
                </a:solidFill>
                <a:latin typeface="微软雅黑" pitchFamily="34" charset="-122"/>
                <a:ea typeface="微软雅黑" pitchFamily="34" charset="-122"/>
              </a:defRPr>
            </a:pPr>
            <a:r>
              <a:rPr lang="zh-CN" altLang="en-US" sz="1050" b="1">
                <a:solidFill>
                  <a:sysClr val="windowText" lastClr="000000"/>
                </a:solidFill>
                <a:latin typeface="微软雅黑" pitchFamily="34" charset="-122"/>
                <a:ea typeface="微软雅黑" pitchFamily="34" charset="-122"/>
              </a:rPr>
              <a:t>移动电话用户规模</a:t>
            </a:r>
          </a:p>
        </c:rich>
      </c:tx>
      <c:layout>
        <c:manualLayout>
          <c:xMode val="edge"/>
          <c:yMode val="edge"/>
          <c:x val="0.37379741151523782"/>
          <c:y val="2.6371308016877638E-2"/>
        </c:manualLayout>
      </c:layout>
      <c:overlay val="0"/>
    </c:title>
    <c:autoTitleDeleted val="0"/>
    <c:plotArea>
      <c:layout>
        <c:manualLayout>
          <c:layoutTarget val="inner"/>
          <c:xMode val="edge"/>
          <c:yMode val="edge"/>
          <c:x val="2.5266705475045212E-2"/>
          <c:y val="0.19420827934482873"/>
          <c:w val="0.95693924446214662"/>
          <c:h val="0.63748587992956574"/>
        </c:manualLayout>
      </c:layout>
      <c:barChart>
        <c:barDir val="col"/>
        <c:grouping val="clustered"/>
        <c:varyColors val="0"/>
        <c:ser>
          <c:idx val="0"/>
          <c:order val="0"/>
          <c:tx>
            <c:strRef>
              <c:f>Sheet1!$B$1</c:f>
              <c:strCache>
                <c:ptCount val="1"/>
                <c:pt idx="0">
                  <c:v>列2</c:v>
                </c:pt>
              </c:strCache>
            </c:strRef>
          </c:tx>
          <c:spPr>
            <a:solidFill>
              <a:srgbClr val="5B9BD5"/>
            </a:solidFill>
            <a:ln w="12700">
              <a:noFill/>
            </a:ln>
            <a:effectLst>
              <a:outerShdw blurRad="40005" dist="20320" dir="5400000" algn="ctr" rotWithShape="0">
                <a:sysClr val="windowText" lastClr="000000">
                  <a:alpha val="38000"/>
                </a:sysClr>
              </a:outerShdw>
            </a:effectLst>
          </c:spPr>
          <c:invertIfNegative val="0"/>
          <c:dLbls>
            <c:dLbl>
              <c:idx val="3"/>
              <c:numFmt formatCode="#,##0.00_);[Red]\(#,##0.00\)" sourceLinked="0"/>
              <c:spPr>
                <a:noFill/>
                <a:ln>
                  <a:noFill/>
                </a:ln>
                <a:effectLst/>
              </c:spPr>
              <c:txPr>
                <a:bodyPr wrap="square" lIns="38100" tIns="19050" rIns="38100" bIns="19050" anchor="ctr">
                  <a:noAutofit/>
                </a:bodyPr>
                <a:lstStyle/>
                <a:p>
                  <a:pPr>
                    <a:defRPr sz="800"/>
                  </a:pPr>
                  <a:endParaRPr lang="zh-CN"/>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c15:spPr>
                </c:ext>
                <c:ext xmlns:c16="http://schemas.microsoft.com/office/drawing/2014/chart" uri="{C3380CC4-5D6E-409C-BE32-E72D297353CC}">
                  <c16:uniqueId val="{00000000-4AEA-48AD-A892-09FEC577153E}"/>
                </c:ext>
              </c:extLst>
            </c:dLbl>
            <c:numFmt formatCode="#,##0.00_);[Red]\(#,##0.00\)" sourceLinked="0"/>
            <c:spPr>
              <a:noFill/>
              <a:ln>
                <a:noFill/>
              </a:ln>
              <a:effectLst/>
            </c:spPr>
            <c:txPr>
              <a:bodyPr wrap="square" lIns="38100" tIns="19050" rIns="38100" bIns="19050" anchor="ctr">
                <a:spAutoFit/>
              </a:bodyPr>
              <a:lstStyle/>
              <a:p>
                <a:pPr>
                  <a:defRPr sz="800"/>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c:v>
                </c:pt>
                <c:pt idx="1">
                  <c:v>2019</c:v>
                </c:pt>
                <c:pt idx="2">
                  <c:v>2020</c:v>
                </c:pt>
                <c:pt idx="3">
                  <c:v>2021</c:v>
                </c:pt>
                <c:pt idx="4">
                  <c:v>2022</c:v>
                </c:pt>
              </c:strCache>
            </c:strRef>
          </c:cat>
          <c:val>
            <c:numRef>
              <c:f>Sheet1!$B$2:$B$6</c:f>
              <c:numCache>
                <c:formatCode>General</c:formatCode>
                <c:ptCount val="5"/>
                <c:pt idx="0" formatCode="0.00">
                  <c:v>15.66</c:v>
                </c:pt>
                <c:pt idx="1">
                  <c:v>16.010000000000002</c:v>
                </c:pt>
                <c:pt idx="2">
                  <c:v>15.94</c:v>
                </c:pt>
                <c:pt idx="3">
                  <c:v>16.43</c:v>
                </c:pt>
                <c:pt idx="4" formatCode="0.00">
                  <c:v>16.829999999999998</c:v>
                </c:pt>
              </c:numCache>
            </c:numRef>
          </c:val>
          <c:extLst>
            <c:ext xmlns:c16="http://schemas.microsoft.com/office/drawing/2014/chart" uri="{C3380CC4-5D6E-409C-BE32-E72D297353CC}">
              <c16:uniqueId val="{00000001-4AEA-48AD-A892-09FEC577153E}"/>
            </c:ext>
          </c:extLst>
        </c:ser>
        <c:dLbls>
          <c:showLegendKey val="0"/>
          <c:showVal val="1"/>
          <c:showCatName val="0"/>
          <c:showSerName val="0"/>
          <c:showPercent val="0"/>
          <c:showBubbleSize val="0"/>
        </c:dLbls>
        <c:gapWidth val="150"/>
        <c:axId val="535753792"/>
        <c:axId val="535754352"/>
      </c:barChart>
      <c:catAx>
        <c:axId val="535753792"/>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单位：亿户</a:t>
                </a:r>
              </a:p>
            </c:rich>
          </c:tx>
          <c:layout>
            <c:manualLayout>
              <c:xMode val="edge"/>
              <c:yMode val="edge"/>
              <c:x val="2.6569755703613973E-2"/>
              <c:y val="0.10565135054320743"/>
            </c:manualLayout>
          </c:layout>
          <c:overlay val="0"/>
        </c:title>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35754352"/>
        <c:crosses val="autoZero"/>
        <c:auto val="1"/>
        <c:lblAlgn val="ctr"/>
        <c:lblOffset val="100"/>
        <c:noMultiLvlLbl val="0"/>
      </c:catAx>
      <c:valAx>
        <c:axId val="535754352"/>
        <c:scaling>
          <c:orientation val="minMax"/>
          <c:min val="10"/>
        </c:scaling>
        <c:delete val="0"/>
        <c:axPos val="l"/>
        <c:numFmt formatCode="0.00"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575379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a:solidFill>
                  <a:sysClr val="windowText" lastClr="000000"/>
                </a:solidFill>
                <a:latin typeface="微软雅黑" pitchFamily="34" charset="-122"/>
                <a:ea typeface="微软雅黑" pitchFamily="34" charset="-122"/>
              </a:rPr>
              <a:t>5G</a:t>
            </a:r>
            <a:r>
              <a:rPr lang="zh-CN" altLang="en-US" sz="1050" b="1">
                <a:solidFill>
                  <a:sysClr val="windowText" lastClr="000000"/>
                </a:solidFill>
                <a:latin typeface="微软雅黑" pitchFamily="34" charset="-122"/>
                <a:ea typeface="微软雅黑" pitchFamily="34" charset="-122"/>
              </a:rPr>
              <a:t>手机出货量及其占同期手机出货量比例</a:t>
            </a:r>
          </a:p>
        </c:rich>
      </c:tx>
      <c:layout>
        <c:manualLayout>
          <c:xMode val="edge"/>
          <c:yMode val="edge"/>
          <c:x val="0.24601637910015348"/>
          <c:y val="0"/>
        </c:manualLayout>
      </c:layout>
      <c:overlay val="0"/>
    </c:title>
    <c:autoTitleDeleted val="0"/>
    <c:plotArea>
      <c:layout>
        <c:manualLayout>
          <c:layoutTarget val="inner"/>
          <c:xMode val="edge"/>
          <c:yMode val="edge"/>
          <c:x val="2.5266705475045212E-2"/>
          <c:y val="0.13619140170769795"/>
          <c:w val="0.95693924446214662"/>
          <c:h val="0.62142554569919262"/>
        </c:manualLayout>
      </c:layout>
      <c:barChart>
        <c:barDir val="col"/>
        <c:grouping val="clustered"/>
        <c:varyColors val="0"/>
        <c:ser>
          <c:idx val="0"/>
          <c:order val="0"/>
          <c:tx>
            <c:strRef>
              <c:f>Sheet1!$B$1</c:f>
              <c:strCache>
                <c:ptCount val="1"/>
                <c:pt idx="0">
                  <c:v>5G手机出货量</c:v>
                </c:pt>
              </c:strCache>
            </c:strRef>
          </c:tx>
          <c:spPr>
            <a:solidFill>
              <a:srgbClr val="5B9BD5"/>
            </a:solidFill>
            <a:ln w="12700">
              <a:noFill/>
            </a:ln>
            <a:effectLst>
              <a:outerShdw blurRad="40005" dist="20320" dir="5400000" algn="ctr" rotWithShape="0">
                <a:sysClr val="windowText" lastClr="000000">
                  <a:alpha val="38000"/>
                </a:sysClr>
              </a:outerShdw>
            </a:effectLst>
          </c:spPr>
          <c:invertIfNegative val="0"/>
          <c:dLbls>
            <c:numFmt formatCode="0_ " sourceLinked="0"/>
            <c:spPr>
              <a:noFill/>
              <a:ln>
                <a:noFill/>
              </a:ln>
              <a:effectLst/>
            </c:spPr>
            <c:txPr>
              <a:bodyPr wrap="square" lIns="38100" tIns="19050" rIns="38100" bIns="19050" anchor="ctr">
                <a:spAutoFit/>
              </a:bodyPr>
              <a:lstStyle/>
              <a:p>
                <a:pPr>
                  <a:defRPr sz="800"/>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2020下半年</c:v>
                </c:pt>
                <c:pt idx="1">
                  <c:v>2021上半年</c:v>
                </c:pt>
                <c:pt idx="2">
                  <c:v>2021下半年</c:v>
                </c:pt>
                <c:pt idx="3">
                  <c:v>2022上半年</c:v>
                </c:pt>
                <c:pt idx="4">
                  <c:v>2022下半年</c:v>
                </c:pt>
              </c:strCache>
            </c:strRef>
          </c:cat>
          <c:val>
            <c:numRef>
              <c:f>Sheet1!$B$2:$B$6</c:f>
              <c:numCache>
                <c:formatCode>General</c:formatCode>
                <c:ptCount val="5"/>
                <c:pt idx="0" formatCode="0">
                  <c:v>9920.7000000000007</c:v>
                </c:pt>
                <c:pt idx="1">
                  <c:v>12780.1</c:v>
                </c:pt>
                <c:pt idx="2">
                  <c:v>13834.2</c:v>
                </c:pt>
                <c:pt idx="3">
                  <c:v>10923</c:v>
                </c:pt>
                <c:pt idx="4">
                  <c:v>10471.5</c:v>
                </c:pt>
              </c:numCache>
            </c:numRef>
          </c:val>
          <c:extLst>
            <c:ext xmlns:c16="http://schemas.microsoft.com/office/drawing/2014/chart" uri="{C3380CC4-5D6E-409C-BE32-E72D297353CC}">
              <c16:uniqueId val="{00000000-512A-411B-B739-23BFC48BB54C}"/>
            </c:ext>
          </c:extLst>
        </c:ser>
        <c:dLbls>
          <c:showLegendKey val="0"/>
          <c:showVal val="1"/>
          <c:showCatName val="0"/>
          <c:showSerName val="0"/>
          <c:showPercent val="0"/>
          <c:showBubbleSize val="0"/>
        </c:dLbls>
        <c:gapWidth val="150"/>
        <c:axId val="212394704"/>
        <c:axId val="212395264"/>
      </c:barChart>
      <c:lineChart>
        <c:grouping val="standard"/>
        <c:varyColors val="0"/>
        <c:ser>
          <c:idx val="1"/>
          <c:order val="1"/>
          <c:tx>
            <c:strRef>
              <c:f>Sheet1!$C$1</c:f>
              <c:strCache>
                <c:ptCount val="1"/>
                <c:pt idx="0">
                  <c:v>占同期手机出货量比例</c:v>
                </c:pt>
              </c:strCache>
            </c:strRef>
          </c:tx>
          <c:spPr>
            <a:ln w="12700" cap="sq">
              <a:solidFill>
                <a:srgbClr val="C00000"/>
              </a:solidFill>
              <a:miter lim="800000"/>
            </a:ln>
          </c:spPr>
          <c:marker>
            <c:symbol val="x"/>
            <c:size val="5"/>
            <c:spPr>
              <a:noFill/>
              <a:ln w="12700">
                <a:solidFill>
                  <a:srgbClr val="C00000"/>
                </a:solidFill>
              </a:ln>
            </c:spPr>
          </c:marker>
          <c:dLbls>
            <c:spPr>
              <a:noFill/>
              <a:ln w="25392">
                <a:noFill/>
              </a:ln>
            </c:spPr>
            <c:txPr>
              <a:bodyPr/>
              <a:lstStyle/>
              <a:p>
                <a:pPr>
                  <a:defRPr sz="800" b="0" baseline="0">
                    <a:solidFill>
                      <a:srgbClr val="C00000"/>
                    </a:solidFill>
                    <a:latin typeface="Arial" pitchFamily="34" charset="0"/>
                    <a:cs typeface="Arial" pitchFamily="3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2020下半年</c:v>
                </c:pt>
                <c:pt idx="1">
                  <c:v>2021上半年</c:v>
                </c:pt>
                <c:pt idx="2">
                  <c:v>2021下半年</c:v>
                </c:pt>
                <c:pt idx="3">
                  <c:v>2022上半年</c:v>
                </c:pt>
                <c:pt idx="4">
                  <c:v>2022下半年</c:v>
                </c:pt>
              </c:strCache>
            </c:strRef>
          </c:cat>
          <c:val>
            <c:numRef>
              <c:f>Sheet1!$C$2:$C$6</c:f>
              <c:numCache>
                <c:formatCode>0.0%</c:formatCode>
                <c:ptCount val="5"/>
                <c:pt idx="0">
                  <c:v>0.6404558323045203</c:v>
                </c:pt>
                <c:pt idx="1">
                  <c:v>0.73399999999999999</c:v>
                </c:pt>
                <c:pt idx="2">
                  <c:v>0.78323855162681566</c:v>
                </c:pt>
                <c:pt idx="3">
                  <c:v>0.80200000000000005</c:v>
                </c:pt>
                <c:pt idx="4">
                  <c:v>0.77400000000000002</c:v>
                </c:pt>
              </c:numCache>
            </c:numRef>
          </c:val>
          <c:smooth val="0"/>
          <c:extLst>
            <c:ext xmlns:c16="http://schemas.microsoft.com/office/drawing/2014/chart" uri="{C3380CC4-5D6E-409C-BE32-E72D297353CC}">
              <c16:uniqueId val="{00000001-512A-411B-B739-23BFC48BB54C}"/>
            </c:ext>
          </c:extLst>
        </c:ser>
        <c:dLbls>
          <c:showLegendKey val="0"/>
          <c:showVal val="1"/>
          <c:showCatName val="0"/>
          <c:showSerName val="0"/>
          <c:showPercent val="0"/>
          <c:showBubbleSize val="0"/>
        </c:dLbls>
        <c:marker val="1"/>
        <c:smooth val="0"/>
        <c:axId val="212396384"/>
        <c:axId val="212395824"/>
      </c:lineChart>
      <c:catAx>
        <c:axId val="212394704"/>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单位：万部</a:t>
                </a:r>
              </a:p>
            </c:rich>
          </c:tx>
          <c:layout>
            <c:manualLayout>
              <c:xMode val="edge"/>
              <c:yMode val="edge"/>
              <c:x val="2.0965159935083775E-2"/>
              <c:y val="0.11619987374995847"/>
            </c:manualLayout>
          </c:layout>
          <c:overlay val="0"/>
        </c:title>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212395264"/>
        <c:crosses val="autoZero"/>
        <c:auto val="1"/>
        <c:lblAlgn val="ctr"/>
        <c:lblOffset val="100"/>
        <c:noMultiLvlLbl val="0"/>
      </c:catAx>
      <c:valAx>
        <c:axId val="212395264"/>
        <c:scaling>
          <c:orientation val="minMax"/>
          <c:max val="19000"/>
          <c:min val="0"/>
        </c:scaling>
        <c:delete val="0"/>
        <c:axPos val="l"/>
        <c:numFmt formatCode="0"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212394704"/>
        <c:crosses val="autoZero"/>
        <c:crossBetween val="between"/>
      </c:valAx>
      <c:valAx>
        <c:axId val="212395824"/>
        <c:scaling>
          <c:orientation val="minMax"/>
          <c:min val="0"/>
        </c:scaling>
        <c:delete val="0"/>
        <c:axPos val="r"/>
        <c:numFmt formatCode="0%" sourceLinked="0"/>
        <c:majorTickMark val="none"/>
        <c:minorTickMark val="none"/>
        <c:tickLblPos val="none"/>
        <c:spPr>
          <a:ln>
            <a:noFill/>
          </a:ln>
        </c:spPr>
        <c:txPr>
          <a:bodyPr/>
          <a:lstStyle/>
          <a:p>
            <a:pPr>
              <a:defRPr sz="800">
                <a:solidFill>
                  <a:sysClr val="windowText" lastClr="000000"/>
                </a:solidFill>
              </a:defRPr>
            </a:pPr>
            <a:endParaRPr lang="zh-CN"/>
          </a:p>
        </c:txPr>
        <c:crossAx val="212396384"/>
        <c:crosses val="max"/>
        <c:crossBetween val="between"/>
      </c:valAx>
      <c:catAx>
        <c:axId val="212396384"/>
        <c:scaling>
          <c:orientation val="minMax"/>
        </c:scaling>
        <c:delete val="1"/>
        <c:axPos val="b"/>
        <c:numFmt formatCode="General" sourceLinked="1"/>
        <c:majorTickMark val="out"/>
        <c:minorTickMark val="none"/>
        <c:tickLblPos val="none"/>
        <c:crossAx val="212395824"/>
        <c:crosses val="autoZero"/>
        <c:auto val="1"/>
        <c:lblAlgn val="ctr"/>
        <c:lblOffset val="100"/>
        <c:noMultiLvlLbl val="0"/>
      </c:catAx>
      <c:spPr>
        <a:noFill/>
        <a:ln w="12700">
          <a:noFill/>
        </a:ln>
      </c:spPr>
    </c:plotArea>
    <c:legend>
      <c:legendPos val="b"/>
      <c:layout>
        <c:manualLayout>
          <c:xMode val="edge"/>
          <c:yMode val="edge"/>
          <c:x val="0.21938612126210782"/>
          <c:y val="0.85686742799534166"/>
          <c:w val="0.60258925068654379"/>
          <c:h val="6.582781456953643E-2"/>
        </c:manualLayout>
      </c:layout>
      <c:overlay val="0"/>
      <c:txPr>
        <a:bodyPr/>
        <a:lstStyle/>
        <a:p>
          <a:pPr>
            <a:defRPr sz="900" b="0" baseline="0">
              <a:solidFill>
                <a:sysClr val="windowText" lastClr="000000"/>
              </a:solidFill>
              <a:latin typeface="黑体" pitchFamily="49" charset="-122"/>
              <a:ea typeface="黑体" pitchFamily="49" charset="-122"/>
            </a:defRPr>
          </a:pPr>
          <a:endParaRPr lang="zh-CN"/>
        </a:p>
      </c:txPr>
    </c:legend>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en-US" sz="1050">
                <a:solidFill>
                  <a:sysClr val="windowText" lastClr="000000"/>
                </a:solidFill>
              </a:rPr>
              <a:t>网民人均每周上网时长</a:t>
            </a:r>
          </a:p>
        </c:rich>
      </c:tx>
      <c:overlay val="0"/>
    </c:title>
    <c:autoTitleDeleted val="0"/>
    <c:plotArea>
      <c:layout>
        <c:manualLayout>
          <c:layoutTarget val="inner"/>
          <c:xMode val="edge"/>
          <c:yMode val="edge"/>
          <c:x val="6.347122937075278E-2"/>
          <c:y val="0.20552698412698694"/>
          <c:w val="0.87949916159209263"/>
          <c:h val="0.58376906058948075"/>
        </c:manualLayout>
      </c:layout>
      <c:barChart>
        <c:barDir val="col"/>
        <c:grouping val="clustered"/>
        <c:varyColors val="0"/>
        <c:ser>
          <c:idx val="0"/>
          <c:order val="0"/>
          <c:tx>
            <c:strRef>
              <c:f>Sheet1!$B$1</c:f>
              <c:strCache>
                <c:ptCount val="1"/>
                <c:pt idx="0">
                  <c:v>人均周上网时长</c:v>
                </c:pt>
              </c:strCache>
            </c:strRef>
          </c:tx>
          <c:spPr>
            <a:solidFill>
              <a:srgbClr val="5B9BD5"/>
            </a:solidFill>
            <a:ln>
              <a:noFill/>
            </a:ln>
          </c:spPr>
          <c:invertIfNegative val="0"/>
          <c:dLbls>
            <c:dLbl>
              <c:idx val="4"/>
              <c:layout>
                <c:manualLayout>
                  <c:x val="-2.8022978842650974E-3"/>
                  <c:y val="5.03524672708960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14C-4968-9711-73658982E886}"/>
                </c:ext>
              </c:extLst>
            </c:dLbl>
            <c:numFmt formatCode="#,##0.0_);\(#,##0.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2018.12</c:v>
                </c:pt>
                <c:pt idx="1">
                  <c:v>2020.3</c:v>
                </c:pt>
                <c:pt idx="2">
                  <c:v>2020.12</c:v>
                </c:pt>
                <c:pt idx="3">
                  <c:v>2021.12</c:v>
                </c:pt>
                <c:pt idx="4">
                  <c:v>2022.12</c:v>
                </c:pt>
              </c:strCache>
            </c:strRef>
          </c:cat>
          <c:val>
            <c:numRef>
              <c:f>Sheet1!$B$2:$B$6</c:f>
              <c:numCache>
                <c:formatCode>0.0_ </c:formatCode>
                <c:ptCount val="5"/>
                <c:pt idx="0">
                  <c:v>27.6</c:v>
                </c:pt>
                <c:pt idx="1">
                  <c:v>30.778537999999998</c:v>
                </c:pt>
                <c:pt idx="2">
                  <c:v>26.203463999999997</c:v>
                </c:pt>
                <c:pt idx="3">
                  <c:v>28.480704000000003</c:v>
                </c:pt>
                <c:pt idx="4">
                  <c:v>26.710649</c:v>
                </c:pt>
              </c:numCache>
            </c:numRef>
          </c:val>
          <c:extLst>
            <c:ext xmlns:c16="http://schemas.microsoft.com/office/drawing/2014/chart" uri="{C3380CC4-5D6E-409C-BE32-E72D297353CC}">
              <c16:uniqueId val="{00000001-514C-4968-9711-73658982E886}"/>
            </c:ext>
          </c:extLst>
        </c:ser>
        <c:dLbls>
          <c:showLegendKey val="0"/>
          <c:showVal val="0"/>
          <c:showCatName val="0"/>
          <c:showSerName val="0"/>
          <c:showPercent val="0"/>
          <c:showBubbleSize val="0"/>
        </c:dLbls>
        <c:gapWidth val="150"/>
        <c:axId val="535761072"/>
        <c:axId val="535761632"/>
      </c:barChart>
      <c:catAx>
        <c:axId val="535761072"/>
        <c:scaling>
          <c:orientation val="minMax"/>
        </c:scaling>
        <c:delete val="0"/>
        <c:axPos val="b"/>
        <c:numFmt formatCode="General" sourceLinked="1"/>
        <c:majorTickMark val="in"/>
        <c:minorTickMark val="none"/>
        <c:tickLblPos val="nextTo"/>
        <c:txPr>
          <a:bodyPr rot="0" vert="horz"/>
          <a:lstStyle/>
          <a:p>
            <a:pPr>
              <a:defRPr baseline="0">
                <a:latin typeface="黑体" pitchFamily="49" charset="-122"/>
                <a:ea typeface="黑体" pitchFamily="49" charset="-122"/>
                <a:cs typeface="Arial" pitchFamily="34" charset="0"/>
              </a:defRPr>
            </a:pPr>
            <a:endParaRPr lang="zh-CN"/>
          </a:p>
        </c:txPr>
        <c:crossAx val="535761632"/>
        <c:crosses val="autoZero"/>
        <c:auto val="1"/>
        <c:lblAlgn val="ctr"/>
        <c:lblOffset val="100"/>
        <c:noMultiLvlLbl val="0"/>
      </c:catAx>
      <c:valAx>
        <c:axId val="535761632"/>
        <c:scaling>
          <c:orientation val="minMax"/>
          <c:max val="32"/>
          <c:min val="0"/>
        </c:scaling>
        <c:delete val="1"/>
        <c:axPos val="l"/>
        <c:numFmt formatCode="General" sourceLinked="0"/>
        <c:majorTickMark val="out"/>
        <c:minorTickMark val="none"/>
        <c:tickLblPos val="nextTo"/>
        <c:crossAx val="535761072"/>
        <c:crosses val="autoZero"/>
        <c:crossBetween val="between"/>
        <c:majorUnit val="10"/>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050" b="1" i="0" u="none" strike="noStrike" kern="1200" baseline="0">
                <a:solidFill>
                  <a:sysClr val="windowText" lastClr="000000"/>
                </a:solidFill>
                <a:latin typeface="微软雅黑" pitchFamily="34" charset="-122"/>
                <a:ea typeface="微软雅黑" pitchFamily="34" charset="-122"/>
                <a:cs typeface="+mn-cs"/>
              </a:defRPr>
            </a:pPr>
            <a:r>
              <a:rPr lang="zh-CN" altLang="en-US" sz="1050">
                <a:latin typeface="微软雅黑" pitchFamily="34" charset="-122"/>
                <a:ea typeface="微软雅黑" pitchFamily="34" charset="-122"/>
              </a:rPr>
              <a:t>固定互联网宽带接入用户数</a:t>
            </a:r>
          </a:p>
        </c:rich>
      </c:tx>
      <c:layout>
        <c:manualLayout>
          <c:xMode val="edge"/>
          <c:yMode val="edge"/>
          <c:x val="0.31387832510847874"/>
          <c:y val="2.976190476190476E-2"/>
        </c:manualLayout>
      </c:layout>
      <c:overlay val="1"/>
    </c:title>
    <c:autoTitleDeleted val="0"/>
    <c:plotArea>
      <c:layout>
        <c:manualLayout>
          <c:layoutTarget val="inner"/>
          <c:xMode val="edge"/>
          <c:yMode val="edge"/>
          <c:x val="4.2814477950659693E-2"/>
          <c:y val="0.23329221901059835"/>
          <c:w val="0.90392354801803609"/>
          <c:h val="0.57938345127745106"/>
        </c:manualLayout>
      </c:layout>
      <c:barChart>
        <c:barDir val="col"/>
        <c:grouping val="clustered"/>
        <c:varyColors val="0"/>
        <c:ser>
          <c:idx val="0"/>
          <c:order val="0"/>
          <c:tx>
            <c:strRef>
              <c:f>Sheet1!$B$1</c:f>
              <c:strCache>
                <c:ptCount val="1"/>
                <c:pt idx="0">
                  <c:v>列1</c:v>
                </c:pt>
              </c:strCache>
            </c:strRef>
          </c:tx>
          <c:spPr>
            <a:solidFill>
              <a:srgbClr val="5B9BD5"/>
            </a:solidFill>
            <a:ln w="12700">
              <a:noFill/>
            </a:ln>
          </c:spPr>
          <c:invertIfNegative val="0"/>
          <c:dPt>
            <c:idx val="1"/>
            <c:invertIfNegative val="0"/>
            <c:bubble3D val="0"/>
            <c:spPr>
              <a:solidFill>
                <a:srgbClr val="5B9BD5"/>
              </a:solidFill>
              <a:ln w="12700">
                <a:noFill/>
                <a:prstDash val="solid"/>
              </a:ln>
            </c:spPr>
            <c:extLst>
              <c:ext xmlns:c16="http://schemas.microsoft.com/office/drawing/2014/chart" uri="{C3380CC4-5D6E-409C-BE32-E72D297353CC}">
                <c16:uniqueId val="{00000001-C8BC-4385-A244-33E30A855D3D}"/>
              </c:ext>
            </c:extLst>
          </c:dPt>
          <c:dPt>
            <c:idx val="2"/>
            <c:invertIfNegative val="0"/>
            <c:bubble3D val="0"/>
            <c:spPr>
              <a:solidFill>
                <a:srgbClr val="5B9BD5"/>
              </a:solidFill>
              <a:ln w="12700">
                <a:noFill/>
                <a:prstDash val="solid"/>
              </a:ln>
            </c:spPr>
            <c:extLst>
              <c:ext xmlns:c16="http://schemas.microsoft.com/office/drawing/2014/chart" uri="{C3380CC4-5D6E-409C-BE32-E72D297353CC}">
                <c16:uniqueId val="{00000003-C8BC-4385-A244-33E30A855D3D}"/>
              </c:ext>
            </c:extLst>
          </c:dPt>
          <c:dLbls>
            <c:spPr>
              <a:noFill/>
              <a:ln>
                <a:noFill/>
              </a:ln>
              <a:effectLst/>
            </c:spPr>
            <c:txPr>
              <a:bodyPr wrap="square" lIns="38100" tIns="19050" rIns="38100" bIns="19050" anchor="ctr">
                <a:spAutoFit/>
              </a:bodyPr>
              <a:lstStyle/>
              <a:p>
                <a:pPr>
                  <a:defRPr sz="800">
                    <a:latin typeface="Arial" panose="020B0604020202020204" pitchFamily="34" charset="0"/>
                    <a:cs typeface="Arial" panose="020B0604020202020204" pitchFamily="34" charset="0"/>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0.00_ </c:formatCode>
                <c:ptCount val="5"/>
                <c:pt idx="0">
                  <c:v>4.07</c:v>
                </c:pt>
                <c:pt idx="1">
                  <c:v>4.49</c:v>
                </c:pt>
                <c:pt idx="2">
                  <c:v>4.84</c:v>
                </c:pt>
                <c:pt idx="3">
                  <c:v>5.36</c:v>
                </c:pt>
                <c:pt idx="4">
                  <c:v>5.9</c:v>
                </c:pt>
              </c:numCache>
            </c:numRef>
          </c:val>
          <c:extLst>
            <c:ext xmlns:c16="http://schemas.microsoft.com/office/drawing/2014/chart" uri="{C3380CC4-5D6E-409C-BE32-E72D297353CC}">
              <c16:uniqueId val="{00000004-C8BC-4385-A244-33E30A855D3D}"/>
            </c:ext>
          </c:extLst>
        </c:ser>
        <c:dLbls>
          <c:showLegendKey val="0"/>
          <c:showVal val="1"/>
          <c:showCatName val="0"/>
          <c:showSerName val="0"/>
          <c:showPercent val="0"/>
          <c:showBubbleSize val="0"/>
        </c:dLbls>
        <c:gapWidth val="150"/>
        <c:axId val="535763872"/>
        <c:axId val="535764432"/>
      </c:barChart>
      <c:catAx>
        <c:axId val="535763872"/>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单位：亿户</a:t>
                </a:r>
              </a:p>
            </c:rich>
          </c:tx>
          <c:layout>
            <c:manualLayout>
              <c:xMode val="edge"/>
              <c:yMode val="edge"/>
              <c:x val="1.3936908579996207E-2"/>
              <c:y val="0.10503843269591299"/>
            </c:manualLayout>
          </c:layout>
          <c:overlay val="0"/>
        </c:title>
        <c:numFmt formatCode="General" sourceLinked="0"/>
        <c:majorTickMark val="in"/>
        <c:minorTickMark val="none"/>
        <c:tickLblPos val="nextTo"/>
        <c:txPr>
          <a:bodyPr/>
          <a:lstStyle/>
          <a:p>
            <a:pPr>
              <a:defRPr sz="900">
                <a:latin typeface="黑体" pitchFamily="49" charset="-122"/>
                <a:ea typeface="黑体" pitchFamily="49" charset="-122"/>
              </a:defRPr>
            </a:pPr>
            <a:endParaRPr lang="zh-CN"/>
          </a:p>
        </c:txPr>
        <c:crossAx val="535764432"/>
        <c:crosses val="autoZero"/>
        <c:auto val="1"/>
        <c:lblAlgn val="ctr"/>
        <c:lblOffset val="100"/>
        <c:noMultiLvlLbl val="0"/>
      </c:catAx>
      <c:valAx>
        <c:axId val="535764432"/>
        <c:scaling>
          <c:orientation val="minMax"/>
        </c:scaling>
        <c:delete val="1"/>
        <c:axPos val="l"/>
        <c:numFmt formatCode="0%" sourceLinked="0"/>
        <c:majorTickMark val="out"/>
        <c:minorTickMark val="none"/>
        <c:tickLblPos val="nextTo"/>
        <c:crossAx val="535763872"/>
        <c:crosses val="autoZero"/>
        <c:crossBetween val="between"/>
        <c:majorUnit val="0.2"/>
      </c:valAx>
      <c:spPr>
        <a:noFill/>
      </c:spPr>
    </c:plotArea>
    <c:plotVisOnly val="1"/>
    <c:dispBlanksAs val="gap"/>
    <c:showDLblsOverMax val="0"/>
  </c:chart>
  <c:spPr>
    <a:noFill/>
    <a:ln>
      <a:noFill/>
    </a:ln>
  </c:spPr>
  <c:txPr>
    <a:bodyPr/>
    <a:lstStyle/>
    <a:p>
      <a:pPr>
        <a:defRPr sz="900"/>
      </a:pPr>
      <a:endParaRPr lang="zh-CN"/>
    </a:p>
  </c:txPr>
  <c:externalData r:id="rId2">
    <c:autoUpdate val="0"/>
  </c:externalData>
  <c:userShapes r:id="rId3"/>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a:latin typeface="微软雅黑" pitchFamily="34" charset="-122"/>
                <a:ea typeface="微软雅黑" pitchFamily="34" charset="-122"/>
              </a:defRPr>
            </a:pPr>
            <a:r>
              <a:rPr lang="en-US" altLang="zh-CN" sz="1050" b="1" i="0" u="none" strike="noStrike" baseline="0">
                <a:effectLst/>
              </a:rPr>
              <a:t>100Mbps</a:t>
            </a:r>
            <a:r>
              <a:rPr lang="zh-CN" altLang="zh-CN" sz="1050" b="1" i="0" u="none" strike="noStrike" baseline="0">
                <a:effectLst/>
              </a:rPr>
              <a:t>及以上固定互联网宽带接入用户占比</a:t>
            </a:r>
            <a:endParaRPr lang="zh-CN" altLang="en-US" sz="1050">
              <a:latin typeface="微软雅黑" pitchFamily="34" charset="-122"/>
              <a:ea typeface="微软雅黑" pitchFamily="34" charset="-122"/>
            </a:endParaRPr>
          </a:p>
        </c:rich>
      </c:tx>
      <c:overlay val="1"/>
    </c:title>
    <c:autoTitleDeleted val="0"/>
    <c:plotArea>
      <c:layout>
        <c:manualLayout>
          <c:layoutTarget val="inner"/>
          <c:xMode val="edge"/>
          <c:yMode val="edge"/>
          <c:x val="5.6825964169093662E-2"/>
          <c:y val="0.211253280839895"/>
          <c:w val="0.88991196716971144"/>
          <c:h val="0.58993211786026734"/>
        </c:manualLayout>
      </c:layout>
      <c:lineChart>
        <c:grouping val="standard"/>
        <c:varyColors val="0"/>
        <c:ser>
          <c:idx val="0"/>
          <c:order val="0"/>
          <c:tx>
            <c:strRef>
              <c:f>Sheet1!$B$1</c:f>
              <c:strCache>
                <c:ptCount val="1"/>
                <c:pt idx="0">
                  <c:v>100M以上宽带接入用户占固定宽带用户总数的比例</c:v>
                </c:pt>
              </c:strCache>
            </c:strRef>
          </c:tx>
          <c:spPr>
            <a:ln w="12700">
              <a:solidFill>
                <a:srgbClr val="C00000">
                  <a:alpha val="70000"/>
                </a:srgbClr>
              </a:solidFill>
            </a:ln>
          </c:spPr>
          <c:marker>
            <c:symbol val="x"/>
            <c:size val="5"/>
            <c:spPr>
              <a:ln>
                <a:solidFill>
                  <a:srgbClr val="C00000">
                    <a:alpha val="70000"/>
                  </a:srgbClr>
                </a:solidFill>
              </a:ln>
            </c:spPr>
          </c:marker>
          <c:dPt>
            <c:idx val="1"/>
            <c:bubble3D val="0"/>
            <c:spPr>
              <a:ln w="12700">
                <a:solidFill>
                  <a:srgbClr val="C00000">
                    <a:alpha val="70000"/>
                  </a:srgbClr>
                </a:solidFill>
                <a:prstDash val="solid"/>
              </a:ln>
            </c:spPr>
            <c:extLst>
              <c:ext xmlns:c16="http://schemas.microsoft.com/office/drawing/2014/chart" uri="{C3380CC4-5D6E-409C-BE32-E72D297353CC}">
                <c16:uniqueId val="{00000001-FFCA-4B6F-9919-94AAFED7C861}"/>
              </c:ext>
            </c:extLst>
          </c:dPt>
          <c:dPt>
            <c:idx val="2"/>
            <c:bubble3D val="0"/>
            <c:spPr>
              <a:ln w="12700">
                <a:solidFill>
                  <a:srgbClr val="C00000">
                    <a:alpha val="70000"/>
                  </a:srgbClr>
                </a:solidFill>
                <a:prstDash val="solid"/>
              </a:ln>
            </c:spPr>
            <c:extLst>
              <c:ext xmlns:c16="http://schemas.microsoft.com/office/drawing/2014/chart" uri="{C3380CC4-5D6E-409C-BE32-E72D297353CC}">
                <c16:uniqueId val="{00000003-FFCA-4B6F-9919-94AAFED7C861}"/>
              </c:ext>
            </c:extLst>
          </c:dPt>
          <c:dLbls>
            <c:spPr>
              <a:noFill/>
              <a:ln>
                <a:noFill/>
              </a:ln>
              <a:effectLst/>
            </c:spPr>
            <c:txPr>
              <a:bodyPr wrap="square" lIns="38100" tIns="19050" rIns="38100" bIns="19050" anchor="ctr">
                <a:spAutoFit/>
              </a:bodyPr>
              <a:lstStyle/>
              <a:p>
                <a:pPr>
                  <a:defRPr sz="800">
                    <a:latin typeface="Arial" panose="020B0604020202020204" pitchFamily="34" charset="0"/>
                    <a:cs typeface="Arial" panose="020B0604020202020204" pitchFamily="3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0.0%</c:formatCode>
                <c:ptCount val="5"/>
                <c:pt idx="0">
                  <c:v>0.70299999999999996</c:v>
                </c:pt>
                <c:pt idx="1">
                  <c:v>0.85399999999999998</c:v>
                </c:pt>
                <c:pt idx="2">
                  <c:v>0.89900000000000002</c:v>
                </c:pt>
                <c:pt idx="3">
                  <c:v>0.93</c:v>
                </c:pt>
                <c:pt idx="4">
                  <c:v>0.93899999999999995</c:v>
                </c:pt>
              </c:numCache>
            </c:numRef>
          </c:val>
          <c:smooth val="0"/>
          <c:extLst>
            <c:ext xmlns:c16="http://schemas.microsoft.com/office/drawing/2014/chart" uri="{C3380CC4-5D6E-409C-BE32-E72D297353CC}">
              <c16:uniqueId val="{00000004-FFCA-4B6F-9919-94AAFED7C861}"/>
            </c:ext>
          </c:extLst>
        </c:ser>
        <c:dLbls>
          <c:dLblPos val="t"/>
          <c:showLegendKey val="0"/>
          <c:showVal val="1"/>
          <c:showCatName val="0"/>
          <c:showSerName val="0"/>
          <c:showPercent val="0"/>
          <c:showBubbleSize val="0"/>
        </c:dLbls>
        <c:marker val="1"/>
        <c:smooth val="0"/>
        <c:axId val="536273392"/>
        <c:axId val="536273952"/>
      </c:lineChart>
      <c:catAx>
        <c:axId val="536273392"/>
        <c:scaling>
          <c:orientation val="minMax"/>
        </c:scaling>
        <c:delete val="0"/>
        <c:axPos val="b"/>
        <c:numFmt formatCode="General" sourceLinked="0"/>
        <c:majorTickMark val="in"/>
        <c:minorTickMark val="none"/>
        <c:tickLblPos val="nextTo"/>
        <c:txPr>
          <a:bodyPr/>
          <a:lstStyle/>
          <a:p>
            <a:pPr>
              <a:defRPr sz="900">
                <a:latin typeface="黑体" pitchFamily="49" charset="-122"/>
                <a:ea typeface="黑体" pitchFamily="49" charset="-122"/>
              </a:defRPr>
            </a:pPr>
            <a:endParaRPr lang="zh-CN"/>
          </a:p>
        </c:txPr>
        <c:crossAx val="536273952"/>
        <c:crosses val="autoZero"/>
        <c:auto val="1"/>
        <c:lblAlgn val="ctr"/>
        <c:lblOffset val="100"/>
        <c:noMultiLvlLbl val="0"/>
      </c:catAx>
      <c:valAx>
        <c:axId val="536273952"/>
        <c:scaling>
          <c:orientation val="minMax"/>
          <c:max val="1"/>
        </c:scaling>
        <c:delete val="1"/>
        <c:axPos val="l"/>
        <c:numFmt formatCode="0%" sourceLinked="0"/>
        <c:majorTickMark val="out"/>
        <c:minorTickMark val="none"/>
        <c:tickLblPos val="none"/>
        <c:crossAx val="536273392"/>
        <c:crosses val="autoZero"/>
        <c:crossBetween val="between"/>
        <c:majorUnit val="0.2"/>
      </c:valAx>
      <c:spPr>
        <a:noFill/>
      </c:spPr>
    </c:plotArea>
    <c:plotVisOnly val="1"/>
    <c:dispBlanksAs val="gap"/>
    <c:showDLblsOverMax val="0"/>
  </c:chart>
  <c:spPr>
    <a:noFill/>
    <a:ln>
      <a:noFill/>
    </a:ln>
  </c:spPr>
  <c:txPr>
    <a:bodyPr/>
    <a:lstStyle/>
    <a:p>
      <a:pPr>
        <a:defRPr sz="900"/>
      </a:pPr>
      <a:endParaRPr lang="zh-CN"/>
    </a:p>
  </c:txPr>
  <c:externalData r:id="rId2">
    <c:autoUpdate val="0"/>
  </c:externalData>
  <c:userShapes r:id="rId3"/>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050" b="1" i="0" u="none" strike="noStrike" kern="1200" baseline="0">
                <a:solidFill>
                  <a:sysClr val="windowText" lastClr="000000"/>
                </a:solidFill>
                <a:latin typeface="微软雅黑" pitchFamily="34" charset="-122"/>
                <a:ea typeface="微软雅黑" pitchFamily="34" charset="-122"/>
                <a:cs typeface="+mn-cs"/>
              </a:defRPr>
            </a:pPr>
            <a:r>
              <a:rPr lang="en-US" altLang="zh-CN" sz="1050" b="1" i="0" baseline="0">
                <a:effectLst/>
              </a:rPr>
              <a:t>1000Mbps</a:t>
            </a:r>
            <a:r>
              <a:rPr lang="zh-CN" altLang="zh-CN" sz="1050" b="1" i="0" baseline="0">
                <a:effectLst/>
              </a:rPr>
              <a:t>及以上固定互联网宽带接入用户</a:t>
            </a:r>
            <a:r>
              <a:rPr lang="zh-CN" altLang="en-US" sz="1050" b="1" i="0" baseline="0">
                <a:effectLst/>
              </a:rPr>
              <a:t>数</a:t>
            </a:r>
            <a:endParaRPr lang="zh-CN" altLang="en-US" sz="1050">
              <a:latin typeface="微软雅黑" pitchFamily="34" charset="-122"/>
              <a:ea typeface="微软雅黑" pitchFamily="34" charset="-122"/>
            </a:endParaRPr>
          </a:p>
        </c:rich>
      </c:tx>
      <c:layout>
        <c:manualLayout>
          <c:xMode val="edge"/>
          <c:yMode val="edge"/>
          <c:x val="0.19262995656438278"/>
          <c:y val="1.7341040462427744E-2"/>
        </c:manualLayout>
      </c:layout>
      <c:overlay val="1"/>
    </c:title>
    <c:autoTitleDeleted val="0"/>
    <c:plotArea>
      <c:layout>
        <c:manualLayout>
          <c:layoutTarget val="inner"/>
          <c:xMode val="edge"/>
          <c:yMode val="edge"/>
          <c:x val="5.6825964169093662E-2"/>
          <c:y val="0.20814645004817439"/>
          <c:w val="0.88991196716971144"/>
          <c:h val="0.59549901990099341"/>
        </c:manualLayout>
      </c:layout>
      <c:barChart>
        <c:barDir val="col"/>
        <c:grouping val="clustered"/>
        <c:varyColors val="0"/>
        <c:ser>
          <c:idx val="0"/>
          <c:order val="0"/>
          <c:tx>
            <c:strRef>
              <c:f>Sheet1!$B$1</c:f>
              <c:strCache>
                <c:ptCount val="1"/>
                <c:pt idx="0">
                  <c:v>100M以上宽带接入用户占比</c:v>
                </c:pt>
              </c:strCache>
            </c:strRef>
          </c:tx>
          <c:spPr>
            <a:solidFill>
              <a:srgbClr val="5B9BD5"/>
            </a:solidFill>
            <a:ln w="12700">
              <a:noFill/>
            </a:ln>
          </c:spPr>
          <c:invertIfNegative val="0"/>
          <c:dPt>
            <c:idx val="1"/>
            <c:invertIfNegative val="0"/>
            <c:bubble3D val="0"/>
            <c:spPr>
              <a:solidFill>
                <a:srgbClr val="5B9BD5"/>
              </a:solidFill>
              <a:ln w="12700">
                <a:noFill/>
                <a:prstDash val="solid"/>
              </a:ln>
            </c:spPr>
            <c:extLst>
              <c:ext xmlns:c16="http://schemas.microsoft.com/office/drawing/2014/chart" uri="{C3380CC4-5D6E-409C-BE32-E72D297353CC}">
                <c16:uniqueId val="{00000001-D4CB-4F81-A77A-A443E9425853}"/>
              </c:ext>
            </c:extLst>
          </c:dPt>
          <c:dPt>
            <c:idx val="2"/>
            <c:invertIfNegative val="0"/>
            <c:bubble3D val="0"/>
            <c:spPr>
              <a:solidFill>
                <a:srgbClr val="5B9BD5"/>
              </a:solidFill>
              <a:ln w="12700">
                <a:noFill/>
                <a:prstDash val="solid"/>
              </a:ln>
            </c:spPr>
            <c:extLst>
              <c:ext xmlns:c16="http://schemas.microsoft.com/office/drawing/2014/chart" uri="{C3380CC4-5D6E-409C-BE32-E72D297353CC}">
                <c16:uniqueId val="{00000003-D4CB-4F81-A77A-A443E9425853}"/>
              </c:ext>
            </c:extLst>
          </c:dPt>
          <c:dLbls>
            <c:spPr>
              <a:noFill/>
              <a:ln>
                <a:noFill/>
              </a:ln>
              <a:effectLst/>
            </c:spPr>
            <c:txPr>
              <a:bodyPr wrap="square" lIns="38100" tIns="19050" rIns="38100" bIns="19050" anchor="ctr">
                <a:spAutoFit/>
              </a:bodyPr>
              <a:lstStyle/>
              <a:p>
                <a:pPr>
                  <a:defRPr sz="800">
                    <a:latin typeface="Arial" panose="020B0604020202020204" pitchFamily="34" charset="0"/>
                    <a:cs typeface="Arial" panose="020B0604020202020204" pitchFamily="34" charset="0"/>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Sheet1!$A$2:$A$6</c:f>
              <c:strCache>
                <c:ptCount val="5"/>
                <c:pt idx="0">
                  <c:v>2020.12</c:v>
                </c:pt>
                <c:pt idx="1">
                  <c:v>2021.6</c:v>
                </c:pt>
                <c:pt idx="2">
                  <c:v>2021.12</c:v>
                </c:pt>
                <c:pt idx="3">
                  <c:v>2022.6</c:v>
                </c:pt>
                <c:pt idx="4">
                  <c:v>2022.12</c:v>
                </c:pt>
              </c:strCache>
            </c:strRef>
          </c:cat>
          <c:val>
            <c:numRef>
              <c:f>Sheet1!$B$2:$B$6</c:f>
              <c:numCache>
                <c:formatCode>0_ </c:formatCode>
                <c:ptCount val="5"/>
                <c:pt idx="0">
                  <c:v>640</c:v>
                </c:pt>
                <c:pt idx="1">
                  <c:v>1423</c:v>
                </c:pt>
                <c:pt idx="2">
                  <c:v>3458.6</c:v>
                </c:pt>
                <c:pt idx="3">
                  <c:v>6111</c:v>
                </c:pt>
                <c:pt idx="4">
                  <c:v>9175</c:v>
                </c:pt>
              </c:numCache>
            </c:numRef>
          </c:val>
          <c:extLst>
            <c:ext xmlns:c16="http://schemas.microsoft.com/office/drawing/2014/chart" uri="{C3380CC4-5D6E-409C-BE32-E72D297353CC}">
              <c16:uniqueId val="{00000004-D4CB-4F81-A77A-A443E9425853}"/>
            </c:ext>
          </c:extLst>
        </c:ser>
        <c:dLbls>
          <c:showLegendKey val="0"/>
          <c:showVal val="1"/>
          <c:showCatName val="0"/>
          <c:showSerName val="0"/>
          <c:showPercent val="0"/>
          <c:showBubbleSize val="0"/>
        </c:dLbls>
        <c:gapWidth val="150"/>
        <c:axId val="536276192"/>
        <c:axId val="536276752"/>
      </c:barChart>
      <c:catAx>
        <c:axId val="536276192"/>
        <c:scaling>
          <c:orientation val="minMax"/>
        </c:scaling>
        <c:delete val="0"/>
        <c:axPos val="b"/>
        <c:title>
          <c:tx>
            <c:rich>
              <a:bodyPr/>
              <a:lstStyle/>
              <a:p>
                <a:pPr>
                  <a:defRPr/>
                </a:pPr>
                <a:r>
                  <a:rPr lang="zh-CN" altLang="en-US" b="0">
                    <a:latin typeface="黑体" panose="02010609060101010101" pitchFamily="49" charset="-122"/>
                    <a:ea typeface="黑体" panose="02010609060101010101" pitchFamily="49" charset="-122"/>
                  </a:rPr>
                  <a:t>单位：万户</a:t>
                </a:r>
              </a:p>
            </c:rich>
          </c:tx>
          <c:layout>
            <c:manualLayout>
              <c:xMode val="edge"/>
              <c:yMode val="edge"/>
              <c:x val="2.9349546943454242E-2"/>
              <c:y val="0.13976065491813522"/>
            </c:manualLayout>
          </c:layout>
          <c:overlay val="0"/>
        </c:title>
        <c:numFmt formatCode="yyyy&quot;年&quot;m&quot;月&quot;;@" sourceLinked="0"/>
        <c:majorTickMark val="in"/>
        <c:minorTickMark val="none"/>
        <c:tickLblPos val="nextTo"/>
        <c:txPr>
          <a:bodyPr/>
          <a:lstStyle/>
          <a:p>
            <a:pPr>
              <a:defRPr sz="900">
                <a:latin typeface="黑体" pitchFamily="49" charset="-122"/>
                <a:ea typeface="黑体" pitchFamily="49" charset="-122"/>
              </a:defRPr>
            </a:pPr>
            <a:endParaRPr lang="zh-CN"/>
          </a:p>
        </c:txPr>
        <c:crossAx val="536276752"/>
        <c:crosses val="autoZero"/>
        <c:auto val="1"/>
        <c:lblAlgn val="ctr"/>
        <c:lblOffset val="100"/>
        <c:noMultiLvlLbl val="0"/>
      </c:catAx>
      <c:valAx>
        <c:axId val="536276752"/>
        <c:scaling>
          <c:orientation val="minMax"/>
        </c:scaling>
        <c:delete val="0"/>
        <c:axPos val="l"/>
        <c:numFmt formatCode="0%" sourceLinked="0"/>
        <c:majorTickMark val="none"/>
        <c:minorTickMark val="none"/>
        <c:tickLblPos val="none"/>
        <c:spPr>
          <a:ln>
            <a:noFill/>
          </a:ln>
        </c:spPr>
        <c:crossAx val="536276192"/>
        <c:crosses val="autoZero"/>
        <c:crossBetween val="between"/>
      </c:valAx>
      <c:spPr>
        <a:noFill/>
      </c:spPr>
    </c:plotArea>
    <c:plotVisOnly val="1"/>
    <c:dispBlanksAs val="gap"/>
    <c:showDLblsOverMax val="0"/>
  </c:chart>
  <c:spPr>
    <a:noFill/>
    <a:ln>
      <a:solidFill>
        <a:sysClr val="window" lastClr="FFFFFF"/>
      </a:solidFill>
    </a:ln>
  </c:spPr>
  <c:txPr>
    <a:bodyPr/>
    <a:lstStyle/>
    <a:p>
      <a:pPr>
        <a:defRPr sz="900"/>
      </a:pPr>
      <a:endParaRPr lang="zh-CN"/>
    </a:p>
  </c:txPr>
  <c:externalData r:id="rId2">
    <c:autoUpdate val="0"/>
  </c:externalData>
  <c:userShapes r:id="rId3"/>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zh-CN" altLang="zh-CN" sz="1050" b="1" i="0" u="none" strike="noStrike" baseline="0">
                <a:effectLst/>
              </a:rPr>
              <a:t>蜂窝物联网终端用户数</a:t>
            </a:r>
            <a:endParaRPr lang="zh-CN" altLang="en-US" sz="1050">
              <a:solidFill>
                <a:sysClr val="windowText" lastClr="000000"/>
              </a:solidFill>
            </a:endParaRPr>
          </a:p>
        </c:rich>
      </c:tx>
      <c:overlay val="0"/>
    </c:title>
    <c:autoTitleDeleted val="0"/>
    <c:plotArea>
      <c:layout>
        <c:manualLayout>
          <c:layoutTarget val="inner"/>
          <c:xMode val="edge"/>
          <c:yMode val="edge"/>
          <c:x val="6.714462162817883E-2"/>
          <c:y val="0.24492649881215453"/>
          <c:w val="0.88107192483292518"/>
          <c:h val="0.55745334204765873"/>
        </c:manualLayout>
      </c:layout>
      <c:barChart>
        <c:barDir val="col"/>
        <c:grouping val="clustered"/>
        <c:varyColors val="0"/>
        <c:ser>
          <c:idx val="0"/>
          <c:order val="0"/>
          <c:tx>
            <c:strRef>
              <c:f>Sheet1!$B$1</c:f>
              <c:strCache>
                <c:ptCount val="1"/>
                <c:pt idx="0">
                  <c:v>移动互联网接入流量</c:v>
                </c:pt>
              </c:strCache>
            </c:strRef>
          </c:tx>
          <c:spPr>
            <a:solidFill>
              <a:srgbClr val="5B9BD5"/>
            </a:solidFill>
            <a:ln w="12700">
              <a:noFill/>
            </a:ln>
          </c:spPr>
          <c:invertIfNegative val="0"/>
          <c:dLbls>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2019</c:v>
                </c:pt>
                <c:pt idx="1">
                  <c:v>2020</c:v>
                </c:pt>
                <c:pt idx="2">
                  <c:v>2021</c:v>
                </c:pt>
                <c:pt idx="3">
                  <c:v>2022</c:v>
                </c:pt>
              </c:strCache>
            </c:strRef>
          </c:cat>
          <c:val>
            <c:numRef>
              <c:f>Sheet1!$B$2:$B$5</c:f>
              <c:numCache>
                <c:formatCode>0.00_ </c:formatCode>
                <c:ptCount val="4"/>
                <c:pt idx="0">
                  <c:v>10.277900000000001</c:v>
                </c:pt>
                <c:pt idx="1">
                  <c:v>11.36</c:v>
                </c:pt>
                <c:pt idx="2">
                  <c:v>13.98</c:v>
                </c:pt>
                <c:pt idx="3">
                  <c:v>18.45</c:v>
                </c:pt>
              </c:numCache>
            </c:numRef>
          </c:val>
          <c:extLst>
            <c:ext xmlns:c16="http://schemas.microsoft.com/office/drawing/2014/chart" uri="{C3380CC4-5D6E-409C-BE32-E72D297353CC}">
              <c16:uniqueId val="{00000000-0613-4236-B4E3-1DBCDE292E93}"/>
            </c:ext>
          </c:extLst>
        </c:ser>
        <c:dLbls>
          <c:showLegendKey val="0"/>
          <c:showVal val="0"/>
          <c:showCatName val="0"/>
          <c:showSerName val="0"/>
          <c:showPercent val="0"/>
          <c:showBubbleSize val="0"/>
        </c:dLbls>
        <c:gapWidth val="150"/>
        <c:axId val="536278992"/>
        <c:axId val="536279552"/>
      </c:barChart>
      <c:catAx>
        <c:axId val="536278992"/>
        <c:scaling>
          <c:orientation val="minMax"/>
        </c:scaling>
        <c:delete val="0"/>
        <c:axPos val="b"/>
        <c:numFmt formatCode="General" sourceLinked="1"/>
        <c:majorTickMark val="in"/>
        <c:minorTickMark val="none"/>
        <c:tickLblPos val="nextTo"/>
        <c:txPr>
          <a:bodyPr rot="0" vert="horz"/>
          <a:lstStyle/>
          <a:p>
            <a:pPr>
              <a:defRPr sz="900">
                <a:latin typeface="黑体" pitchFamily="49" charset="-122"/>
                <a:ea typeface="黑体" pitchFamily="49" charset="-122"/>
                <a:cs typeface="Arial" pitchFamily="34" charset="0"/>
              </a:defRPr>
            </a:pPr>
            <a:endParaRPr lang="zh-CN"/>
          </a:p>
        </c:txPr>
        <c:crossAx val="536279552"/>
        <c:crosses val="autoZero"/>
        <c:auto val="1"/>
        <c:lblAlgn val="ctr"/>
        <c:lblOffset val="100"/>
        <c:noMultiLvlLbl val="0"/>
      </c:catAx>
      <c:valAx>
        <c:axId val="536279552"/>
        <c:scaling>
          <c:orientation val="minMax"/>
        </c:scaling>
        <c:delete val="0"/>
        <c:axPos val="l"/>
        <c:numFmt formatCode="0.00_ " sourceLinked="1"/>
        <c:majorTickMark val="in"/>
        <c:minorTickMark val="none"/>
        <c:tickLblPos val="none"/>
        <c:spPr>
          <a:ln>
            <a:noFill/>
          </a:ln>
        </c:spPr>
        <c:crossAx val="536278992"/>
        <c:crosses val="autoZero"/>
        <c:crossBetween val="between"/>
      </c:valAx>
      <c:spPr>
        <a:noFill/>
        <a:ln w="12700">
          <a:noFill/>
        </a:ln>
      </c:spPr>
    </c:plotArea>
    <c:plotVisOnly val="1"/>
    <c:dispBlanksAs val="gap"/>
    <c:showDLblsOverMax val="0"/>
  </c:chart>
  <c:spPr>
    <a:noFill/>
    <a:ln w="12700">
      <a:no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b="1">
                <a:solidFill>
                  <a:sysClr val="windowText" lastClr="000000"/>
                </a:solidFill>
                <a:latin typeface="微软雅黑" panose="020B0503020204020204" charset="-122"/>
                <a:ea typeface="微软雅黑" panose="020B0503020204020204" charset="-122"/>
              </a:rPr>
              <a:t>网民规模和互联网普及率</a:t>
            </a:r>
          </a:p>
        </c:rich>
      </c:tx>
      <c:layout>
        <c:manualLayout>
          <c:xMode val="edge"/>
          <c:yMode val="edge"/>
          <c:x val="0.34241245136186799"/>
          <c:y val="1.3245033112582801E-2"/>
        </c:manualLayout>
      </c:layout>
      <c:overlay val="0"/>
    </c:title>
    <c:autoTitleDeleted val="0"/>
    <c:plotArea>
      <c:layout>
        <c:manualLayout>
          <c:layoutTarget val="inner"/>
          <c:xMode val="edge"/>
          <c:yMode val="edge"/>
          <c:x val="2.5266705475045202E-2"/>
          <c:y val="0.15017673611111099"/>
          <c:w val="0.95693924446214695"/>
          <c:h val="0.60744027777777798"/>
        </c:manualLayout>
      </c:layout>
      <c:barChart>
        <c:barDir val="col"/>
        <c:grouping val="clustered"/>
        <c:varyColors val="0"/>
        <c:ser>
          <c:idx val="0"/>
          <c:order val="0"/>
          <c:tx>
            <c:strRef>
              <c:f>Sheet1!$B$1</c:f>
              <c:strCache>
                <c:ptCount val="1"/>
                <c:pt idx="0">
                  <c:v>网民规模</c:v>
                </c:pt>
              </c:strCache>
            </c:strRef>
          </c:tx>
          <c:spPr>
            <a:solidFill>
              <a:srgbClr val="5B9BD5"/>
            </a:solidFill>
            <a:ln w="12700" cap="flat" cmpd="sng" algn="ctr">
              <a:noFill/>
              <a:prstDash val="solid"/>
              <a:round/>
            </a:ln>
            <a:effectLst>
              <a:outerShdw blurRad="40005" dist="20320" dir="5400000" algn="ctr" rotWithShape="0">
                <a:sysClr val="windowText" lastClr="000000">
                  <a:alpha val="38000"/>
                </a:sysClr>
              </a:outerShdw>
            </a:effectLst>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Sheet1!$A$2:$A$11</c:f>
              <c:strCache>
                <c:ptCount val="5"/>
                <c:pt idx="0">
                  <c:v>2018.12</c:v>
                </c:pt>
                <c:pt idx="1">
                  <c:v>2020.3</c:v>
                </c:pt>
                <c:pt idx="2">
                  <c:v>2020.12</c:v>
                </c:pt>
                <c:pt idx="3">
                  <c:v>2021.12</c:v>
                </c:pt>
                <c:pt idx="4">
                  <c:v>2022.12</c:v>
                </c:pt>
              </c:strCache>
            </c:strRef>
          </c:cat>
          <c:val>
            <c:numRef>
              <c:f>Sheet1!$B$2:$B$11</c:f>
              <c:numCache>
                <c:formatCode>General</c:formatCode>
                <c:ptCount val="5"/>
                <c:pt idx="0" formatCode="0_ ">
                  <c:v>82851.263928500499</c:v>
                </c:pt>
                <c:pt idx="1">
                  <c:v>90359</c:v>
                </c:pt>
                <c:pt idx="2" formatCode="0">
                  <c:v>98898.996147344602</c:v>
                </c:pt>
                <c:pt idx="3" formatCode="0">
                  <c:v>103195.00885227068</c:v>
                </c:pt>
                <c:pt idx="4" formatCode="0">
                  <c:v>106744</c:v>
                </c:pt>
              </c:numCache>
            </c:numRef>
          </c:val>
          <c:extLst>
            <c:ext xmlns:c16="http://schemas.microsoft.com/office/drawing/2014/chart" uri="{C3380CC4-5D6E-409C-BE32-E72D297353CC}">
              <c16:uniqueId val="{00000000-A637-4BEF-918C-8091641FA319}"/>
            </c:ext>
          </c:extLst>
        </c:ser>
        <c:dLbls>
          <c:showLegendKey val="0"/>
          <c:showVal val="1"/>
          <c:showCatName val="0"/>
          <c:showSerName val="0"/>
          <c:showPercent val="0"/>
          <c:showBubbleSize val="0"/>
        </c:dLbls>
        <c:gapWidth val="100"/>
        <c:axId val="568488704"/>
        <c:axId val="568491392"/>
      </c:barChart>
      <c:lineChart>
        <c:grouping val="standard"/>
        <c:varyColors val="0"/>
        <c:ser>
          <c:idx val="1"/>
          <c:order val="1"/>
          <c:tx>
            <c:strRef>
              <c:f>Sheet1!$C$1</c:f>
              <c:strCache>
                <c:ptCount val="1"/>
                <c:pt idx="0">
                  <c:v>互联网普及率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dLbl>
              <c:idx val="2"/>
              <c:layout>
                <c:manualLayout>
                  <c:x val="-5.1902809912589998E-2"/>
                  <c:y val="-3.795797048547740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637-4BEF-918C-8091641FA319}"/>
                </c:ext>
              </c:extLst>
            </c:dLbl>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5"/>
                <c:pt idx="0">
                  <c:v>2018.12</c:v>
                </c:pt>
                <c:pt idx="1">
                  <c:v>2020.3</c:v>
                </c:pt>
                <c:pt idx="2">
                  <c:v>2020.12</c:v>
                </c:pt>
                <c:pt idx="3">
                  <c:v>2021.12</c:v>
                </c:pt>
                <c:pt idx="4">
                  <c:v>2022.12</c:v>
                </c:pt>
              </c:strCache>
            </c:strRef>
          </c:cat>
          <c:val>
            <c:numRef>
              <c:f>Sheet1!$C$2:$C$11</c:f>
              <c:numCache>
                <c:formatCode>0.0%</c:formatCode>
                <c:ptCount val="5"/>
                <c:pt idx="0">
                  <c:v>0.59601795528674972</c:v>
                </c:pt>
                <c:pt idx="1">
                  <c:v>0.64500000000000002</c:v>
                </c:pt>
                <c:pt idx="2">
                  <c:v>0.70399999999999996</c:v>
                </c:pt>
                <c:pt idx="3">
                  <c:v>0.73007891988858031</c:v>
                </c:pt>
                <c:pt idx="4">
                  <c:v>0.75600000000000001</c:v>
                </c:pt>
              </c:numCache>
            </c:numRef>
          </c:val>
          <c:smooth val="0"/>
          <c:extLst>
            <c:ext xmlns:c16="http://schemas.microsoft.com/office/drawing/2014/chart" uri="{C3380CC4-5D6E-409C-BE32-E72D297353CC}">
              <c16:uniqueId val="{00000002-A637-4BEF-918C-8091641FA319}"/>
            </c:ext>
          </c:extLst>
        </c:ser>
        <c:dLbls>
          <c:showLegendKey val="0"/>
          <c:showVal val="1"/>
          <c:showCatName val="0"/>
          <c:showSerName val="0"/>
          <c:showPercent val="0"/>
          <c:showBubbleSize val="0"/>
        </c:dLbls>
        <c:marker val="1"/>
        <c:smooth val="0"/>
        <c:axId val="568505472"/>
        <c:axId val="568507008"/>
      </c:lineChart>
      <c:catAx>
        <c:axId val="56848870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68491392"/>
        <c:crosses val="autoZero"/>
        <c:auto val="1"/>
        <c:lblAlgn val="ctr"/>
        <c:lblOffset val="100"/>
        <c:noMultiLvlLbl val="0"/>
      </c:catAx>
      <c:valAx>
        <c:axId val="568491392"/>
        <c:scaling>
          <c:orientation val="minMax"/>
          <c:max val="130000"/>
          <c:min val="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68488704"/>
        <c:crosses val="autoZero"/>
        <c:crossBetween val="between"/>
        <c:majorUnit val="25000"/>
      </c:valAx>
      <c:catAx>
        <c:axId val="568505472"/>
        <c:scaling>
          <c:orientation val="minMax"/>
        </c:scaling>
        <c:delete val="1"/>
        <c:axPos val="b"/>
        <c:numFmt formatCode="General" sourceLinked="1"/>
        <c:majorTickMark val="out"/>
        <c:minorTickMark val="none"/>
        <c:tickLblPos val="none"/>
        <c:crossAx val="568507008"/>
        <c:crosses val="autoZero"/>
        <c:auto val="1"/>
        <c:lblAlgn val="ctr"/>
        <c:lblOffset val="100"/>
        <c:noMultiLvlLbl val="0"/>
      </c:catAx>
      <c:valAx>
        <c:axId val="568507008"/>
        <c:scaling>
          <c:orientation val="minMax"/>
          <c:max val="0.8"/>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68505472"/>
        <c:crosses val="max"/>
        <c:crossBetween val="between"/>
        <c:majorUnit val="0.1"/>
      </c:valAx>
      <c:spPr>
        <a:noFill/>
        <a:ln w="12700">
          <a:noFill/>
        </a:ln>
      </c:spPr>
    </c:plotArea>
    <c:legend>
      <c:legendPos val="b"/>
      <c:layout>
        <c:manualLayout>
          <c:xMode val="edge"/>
          <c:yMode val="edge"/>
          <c:x val="0.308309859154960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mn-cs"/>
              </a:defRPr>
            </a:pPr>
            <a:r>
              <a:rPr lang="zh-CN" altLang="en-US" sz="1050"/>
              <a:t>手机网民规模及其占网民比例</a:t>
            </a:r>
          </a:p>
        </c:rich>
      </c:tx>
      <c:layout>
        <c:manualLayout>
          <c:xMode val="edge"/>
          <c:yMode val="edge"/>
          <c:x val="0.30333977366823101"/>
          <c:y val="3.2708863550749001E-5"/>
        </c:manualLayout>
      </c:layout>
      <c:overlay val="0"/>
    </c:title>
    <c:autoTitleDeleted val="0"/>
    <c:plotArea>
      <c:layout>
        <c:manualLayout>
          <c:layoutTarget val="inner"/>
          <c:xMode val="edge"/>
          <c:yMode val="edge"/>
          <c:x val="4.1660780533816097E-2"/>
          <c:y val="0.14676870654326099"/>
          <c:w val="0.92845729710228397"/>
          <c:h val="0.61363134871298997"/>
        </c:manualLayout>
      </c:layout>
      <c:barChart>
        <c:barDir val="col"/>
        <c:grouping val="clustered"/>
        <c:varyColors val="0"/>
        <c:ser>
          <c:idx val="0"/>
          <c:order val="0"/>
          <c:tx>
            <c:strRef>
              <c:f>Sheet1!$B$1</c:f>
              <c:strCache>
                <c:ptCount val="1"/>
                <c:pt idx="0">
                  <c:v>手机网民规模</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spPr>
              <a:noFill/>
              <a:ln>
                <a:noFill/>
              </a:ln>
              <a:effectLst/>
            </c:spPr>
            <c:txPr>
              <a:bodyPr wrap="square" lIns="38100" tIns="19050" rIns="38100" bIns="19050" anchor="ctr">
                <a:spAutoFit/>
              </a:bodyPr>
              <a:lstStyle/>
              <a:p>
                <a:pPr>
                  <a:defRPr sz="800">
                    <a:latin typeface="Arial" panose="020B0604020202020204" pitchFamily="34" charset="0"/>
                    <a:cs typeface="Arial" panose="020B0604020202020204" pitchFamily="34" charset="0"/>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Sheet1!$A$2:$A$10</c:f>
              <c:numCache>
                <c:formatCode>0.00_);[Red]\(0.00\)</c:formatCode>
                <c:ptCount val="5"/>
                <c:pt idx="0">
                  <c:v>2018.12</c:v>
                </c:pt>
                <c:pt idx="1">
                  <c:v>2020.3</c:v>
                </c:pt>
                <c:pt idx="2">
                  <c:v>2020.12</c:v>
                </c:pt>
                <c:pt idx="3">
                  <c:v>2021.12</c:v>
                </c:pt>
                <c:pt idx="4">
                  <c:v>2022.12</c:v>
                </c:pt>
              </c:numCache>
            </c:numRef>
          </c:cat>
          <c:val>
            <c:numRef>
              <c:f>Sheet1!$B$2:$B$10</c:f>
              <c:numCache>
                <c:formatCode>General</c:formatCode>
                <c:ptCount val="5"/>
                <c:pt idx="0" formatCode="0_ ">
                  <c:v>81697.808632087923</c:v>
                </c:pt>
                <c:pt idx="1">
                  <c:v>89690</c:v>
                </c:pt>
                <c:pt idx="2" formatCode="0">
                  <c:v>98576</c:v>
                </c:pt>
                <c:pt idx="3" formatCode="0">
                  <c:v>102874</c:v>
                </c:pt>
                <c:pt idx="4" formatCode="0">
                  <c:v>106510</c:v>
                </c:pt>
              </c:numCache>
            </c:numRef>
          </c:val>
          <c:extLst>
            <c:ext xmlns:c16="http://schemas.microsoft.com/office/drawing/2014/chart" uri="{C3380CC4-5D6E-409C-BE32-E72D297353CC}">
              <c16:uniqueId val="{00000000-3323-446A-A0D6-B18AC228A6D3}"/>
            </c:ext>
          </c:extLst>
        </c:ser>
        <c:dLbls>
          <c:showLegendKey val="0"/>
          <c:showVal val="0"/>
          <c:showCatName val="0"/>
          <c:showSerName val="0"/>
          <c:showPercent val="0"/>
          <c:showBubbleSize val="0"/>
        </c:dLbls>
        <c:gapWidth val="120"/>
        <c:axId val="581040384"/>
        <c:axId val="592998400"/>
      </c:barChart>
      <c:lineChart>
        <c:grouping val="standard"/>
        <c:varyColors val="0"/>
        <c:ser>
          <c:idx val="1"/>
          <c:order val="1"/>
          <c:tx>
            <c:strRef>
              <c:f>Sheet1!$C$1</c:f>
              <c:strCache>
                <c:ptCount val="1"/>
                <c:pt idx="0">
                  <c:v>手机网民占整体网民比例</c:v>
                </c:pt>
              </c:strCache>
            </c:strRef>
          </c:tx>
          <c:spPr>
            <a:ln w="12700" cap="rnd" cmpd="sng" algn="ctr">
              <a:solidFill>
                <a:srgbClr val="C00000"/>
              </a:solidFill>
              <a:prstDash val="solid"/>
              <a:round/>
            </a:ln>
          </c:spPr>
          <c:marker>
            <c:symbol val="x"/>
            <c:size val="5"/>
            <c:spPr>
              <a:ln w="12700" cap="flat" cmpd="sng" algn="ctr">
                <a:solidFill>
                  <a:srgbClr val="C00000"/>
                </a:solidFill>
                <a:prstDash val="solid"/>
                <a:round/>
              </a:ln>
            </c:spPr>
          </c:marker>
          <c:dLbls>
            <c:dLbl>
              <c:idx val="0"/>
              <c:layout>
                <c:manualLayout>
                  <c:x val="-4.9254769345787881E-2"/>
                  <c:y val="4.388673608316753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323-446A-A0D6-B18AC228A6D3}"/>
                </c:ext>
              </c:extLst>
            </c:dLbl>
            <c:dLbl>
              <c:idx val="1"/>
              <c:layout>
                <c:manualLayout>
                  <c:x val="-5.47751569695797E-2"/>
                  <c:y val="-4.022213012847079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323-446A-A0D6-B18AC228A6D3}"/>
                </c:ext>
              </c:extLst>
            </c:dLbl>
            <c:dLbl>
              <c:idx val="2"/>
              <c:layout>
                <c:manualLayout>
                  <c:x val="-2.9933539943406806E-2"/>
                  <c:y val="-4.012413390145357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323-446A-A0D6-B18AC228A6D3}"/>
                </c:ext>
              </c:extLst>
            </c:dLbl>
            <c:dLbl>
              <c:idx val="3"/>
              <c:layout>
                <c:manualLayout>
                  <c:x val="-2.4413312875168975E-2"/>
                  <c:y val="-3.54571695780072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323-446A-A0D6-B18AC228A6D3}"/>
                </c:ext>
              </c:extLst>
            </c:dLbl>
            <c:dLbl>
              <c:idx val="4"/>
              <c:layout>
                <c:manualLayout>
                  <c:x val="-4.3113224564842623E-2"/>
                  <c:y val="-4.478578450739166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323-446A-A0D6-B18AC228A6D3}"/>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微软雅黑" panose="020B0503020204020204" charset="-122"/>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Sheet1!$A$2:$A$10</c:f>
              <c:numCache>
                <c:formatCode>0.00_);[Red]\(0.00\)</c:formatCode>
                <c:ptCount val="5"/>
                <c:pt idx="0">
                  <c:v>2018.12</c:v>
                </c:pt>
                <c:pt idx="1">
                  <c:v>2020.3</c:v>
                </c:pt>
                <c:pt idx="2">
                  <c:v>2020.12</c:v>
                </c:pt>
                <c:pt idx="3">
                  <c:v>2021.12</c:v>
                </c:pt>
                <c:pt idx="4">
                  <c:v>2022.12</c:v>
                </c:pt>
              </c:numCache>
            </c:numRef>
          </c:cat>
          <c:val>
            <c:numRef>
              <c:f>Sheet1!$C$2:$C$10</c:f>
              <c:numCache>
                <c:formatCode>0.0%</c:formatCode>
                <c:ptCount val="5"/>
                <c:pt idx="0">
                  <c:v>0.98607800000000001</c:v>
                </c:pt>
                <c:pt idx="1">
                  <c:v>0.99299999999999999</c:v>
                </c:pt>
                <c:pt idx="2">
                  <c:v>0.997</c:v>
                </c:pt>
                <c:pt idx="3">
                  <c:v>0.997</c:v>
                </c:pt>
                <c:pt idx="4">
                  <c:v>0.998</c:v>
                </c:pt>
              </c:numCache>
            </c:numRef>
          </c:val>
          <c:smooth val="0"/>
          <c:extLst>
            <c:ext xmlns:c16="http://schemas.microsoft.com/office/drawing/2014/chart" uri="{C3380CC4-5D6E-409C-BE32-E72D297353CC}">
              <c16:uniqueId val="{00000006-3323-446A-A0D6-B18AC228A6D3}"/>
            </c:ext>
          </c:extLst>
        </c:ser>
        <c:dLbls>
          <c:showLegendKey val="0"/>
          <c:showVal val="0"/>
          <c:showCatName val="0"/>
          <c:showSerName val="0"/>
          <c:showPercent val="0"/>
          <c:showBubbleSize val="0"/>
        </c:dLbls>
        <c:marker val="1"/>
        <c:smooth val="0"/>
        <c:axId val="592999936"/>
        <c:axId val="593001472"/>
      </c:lineChart>
      <c:catAx>
        <c:axId val="581040384"/>
        <c:scaling>
          <c:orientation val="minMax"/>
        </c:scaling>
        <c:delete val="0"/>
        <c:axPos val="b"/>
        <c:numFmt formatCode="General" sourceLinked="0"/>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92998400"/>
        <c:crosses val="autoZero"/>
        <c:auto val="1"/>
        <c:lblAlgn val="ctr"/>
        <c:lblOffset val="100"/>
        <c:noMultiLvlLbl val="0"/>
      </c:catAx>
      <c:valAx>
        <c:axId val="592998400"/>
        <c:scaling>
          <c:orientation val="minMax"/>
          <c:max val="12000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微软雅黑" panose="020B0503020204020204" charset="-122"/>
                <a:cs typeface="Arial" panose="020B0604020202020204" pitchFamily="2" charset="0"/>
              </a:defRPr>
            </a:pPr>
            <a:endParaRPr lang="zh-CN"/>
          </a:p>
        </c:txPr>
        <c:crossAx val="581040384"/>
        <c:crosses val="autoZero"/>
        <c:crossBetween val="between"/>
      </c:valAx>
      <c:catAx>
        <c:axId val="592999936"/>
        <c:scaling>
          <c:orientation val="minMax"/>
        </c:scaling>
        <c:delete val="1"/>
        <c:axPos val="b"/>
        <c:numFmt formatCode="0.00_);[Red]\(0.00\)" sourceLinked="1"/>
        <c:majorTickMark val="out"/>
        <c:minorTickMark val="none"/>
        <c:tickLblPos val="none"/>
        <c:crossAx val="593001472"/>
        <c:crosses val="autoZero"/>
        <c:auto val="1"/>
        <c:lblAlgn val="ctr"/>
        <c:lblOffset val="100"/>
        <c:noMultiLvlLbl val="0"/>
      </c:catAx>
      <c:valAx>
        <c:axId val="593001472"/>
        <c:scaling>
          <c:orientation val="minMax"/>
          <c:max val="1"/>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微软雅黑" panose="020B0503020204020204" charset="-122"/>
                <a:ea typeface="微软雅黑" panose="020B0503020204020204" charset="-122"/>
                <a:cs typeface="+mn-cs"/>
              </a:defRPr>
            </a:pPr>
            <a:endParaRPr lang="zh-CN"/>
          </a:p>
        </c:txPr>
        <c:crossAx val="592999936"/>
        <c:crosses val="max"/>
        <c:crossBetween val="between"/>
        <c:majorUnit val="0.2"/>
      </c:valAx>
      <c:spPr>
        <a:noFill/>
      </c:spPr>
    </c:plotArea>
    <c:legend>
      <c:legendPos val="b"/>
      <c:layout>
        <c:manualLayout>
          <c:xMode val="edge"/>
          <c:yMode val="edge"/>
          <c:x val="0.216402012248469"/>
          <c:y val="0.85043333159514001"/>
          <c:w val="0.583607681755829"/>
          <c:h val="7.8415810606455694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legend>
    <c:plotVisOnly val="1"/>
    <c:dispBlanksAs val="zero"/>
    <c:showDLblsOverMax val="0"/>
  </c:chart>
  <c:spPr>
    <a:blipFill dpi="0" rotWithShape="1">
      <a:blip xmlns:r="http://schemas.openxmlformats.org/officeDocument/2006/relationships" r:embed="rId2">
        <a:alphaModFix amt="50000"/>
      </a:blip>
      <a:srcRect/>
      <a:tile tx="0" ty="0" sx="65000" sy="65000" flip="none" algn="tl"/>
    </a:blipFill>
    <a:ln w="6350" cap="flat" cmpd="sng" algn="ctr">
      <a:noFill/>
      <a:prstDash val="solid"/>
      <a:round/>
    </a:ln>
  </c:spPr>
  <c:txPr>
    <a:bodyPr/>
    <a:lstStyle/>
    <a:p>
      <a:pPr>
        <a:defRPr lang="zh-CN" sz="900">
          <a:latin typeface="微软雅黑" panose="020B0503020204020204" charset="-122"/>
          <a:ea typeface="微软雅黑" panose="020B0503020204020204" charset="-122"/>
        </a:defRPr>
      </a:pPr>
      <a:endParaRPr lang="zh-CN"/>
    </a:p>
  </c:txPr>
  <c:externalData r:id="rId3">
    <c:autoUpdate val="0"/>
  </c:externalData>
  <c:userShapes r:id="rId4"/>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t>网民城乡结构</a:t>
            </a:r>
          </a:p>
        </c:rich>
      </c:tx>
      <c:overlay val="1"/>
    </c:title>
    <c:autoTitleDeleted val="0"/>
    <c:plotArea>
      <c:layout>
        <c:manualLayout>
          <c:layoutTarget val="inner"/>
          <c:xMode val="edge"/>
          <c:yMode val="edge"/>
          <c:x val="0.120585386010422"/>
          <c:y val="0.20551636705790599"/>
          <c:w val="0.81171353935569601"/>
          <c:h val="0.54383519041251904"/>
        </c:manualLayout>
      </c:layout>
      <c:barChart>
        <c:barDir val="col"/>
        <c:grouping val="percentStacked"/>
        <c:varyColors val="0"/>
        <c:ser>
          <c:idx val="0"/>
          <c:order val="0"/>
          <c:tx>
            <c:strRef>
              <c:f>Sheet1!$B$1</c:f>
              <c:strCache>
                <c:ptCount val="1"/>
                <c:pt idx="0">
                  <c:v>城镇</c:v>
                </c:pt>
              </c:strCache>
            </c:strRef>
          </c:tx>
          <c:spPr>
            <a:solidFill>
              <a:srgbClr val="5B9BD5"/>
            </a:solidFill>
            <a:ln w="12700" cap="flat" cmpd="sng" algn="ctr">
              <a:noFill/>
              <a:prstDash val="solid"/>
              <a:round/>
            </a:ln>
          </c:spPr>
          <c:invertIfNegative val="0"/>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2021.12</c:v>
                </c:pt>
                <c:pt idx="1">
                  <c:v>2022.12</c:v>
                </c:pt>
              </c:strCache>
            </c:strRef>
          </c:cat>
          <c:val>
            <c:numRef>
              <c:f>Sheet1!$B$2:$B$3</c:f>
              <c:numCache>
                <c:formatCode>0.0%</c:formatCode>
                <c:ptCount val="2"/>
                <c:pt idx="0">
                  <c:v>0.72399999999999998</c:v>
                </c:pt>
                <c:pt idx="1">
                  <c:v>0.71099999999999997</c:v>
                </c:pt>
              </c:numCache>
            </c:numRef>
          </c:val>
          <c:extLst>
            <c:ext xmlns:c16="http://schemas.microsoft.com/office/drawing/2014/chart" uri="{C3380CC4-5D6E-409C-BE32-E72D297353CC}">
              <c16:uniqueId val="{00000000-C00F-4C8F-988A-9D9ECC55B59C}"/>
            </c:ext>
          </c:extLst>
        </c:ser>
        <c:ser>
          <c:idx val="1"/>
          <c:order val="1"/>
          <c:tx>
            <c:strRef>
              <c:f>Sheet1!$C$1</c:f>
              <c:strCache>
                <c:ptCount val="1"/>
                <c:pt idx="0">
                  <c:v>农村</c:v>
                </c:pt>
              </c:strCache>
            </c:strRef>
          </c:tx>
          <c:spPr>
            <a:solidFill>
              <a:srgbClr val="FF0000">
                <a:alpha val="70000"/>
              </a:srgbClr>
            </a:solidFill>
            <a:ln w="12700" cap="flat" cmpd="sng" algn="ctr">
              <a:noFill/>
              <a:prstDash val="solid"/>
              <a:round/>
            </a:ln>
          </c:spPr>
          <c:invertIfNegative val="0"/>
          <c:dLbls>
            <c:numFmt formatCode="0.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2021.12</c:v>
                </c:pt>
                <c:pt idx="1">
                  <c:v>2022.12</c:v>
                </c:pt>
              </c:strCache>
            </c:strRef>
          </c:cat>
          <c:val>
            <c:numRef>
              <c:f>Sheet1!$C$2:$C$3</c:f>
              <c:numCache>
                <c:formatCode>0.0%</c:formatCode>
                <c:ptCount val="2"/>
                <c:pt idx="0">
                  <c:v>0.27600000000000002</c:v>
                </c:pt>
                <c:pt idx="1">
                  <c:v>0.28899999999999998</c:v>
                </c:pt>
              </c:numCache>
            </c:numRef>
          </c:val>
          <c:extLst>
            <c:ext xmlns:c16="http://schemas.microsoft.com/office/drawing/2014/chart" uri="{C3380CC4-5D6E-409C-BE32-E72D297353CC}">
              <c16:uniqueId val="{00000001-C00F-4C8F-988A-9D9ECC55B59C}"/>
            </c:ext>
          </c:extLst>
        </c:ser>
        <c:dLbls>
          <c:showLegendKey val="0"/>
          <c:showVal val="0"/>
          <c:showCatName val="0"/>
          <c:showSerName val="0"/>
          <c:showPercent val="0"/>
          <c:showBubbleSize val="0"/>
        </c:dLbls>
        <c:gapWidth val="150"/>
        <c:overlap val="100"/>
        <c:axId val="577353600"/>
        <c:axId val="577355136"/>
      </c:barChart>
      <c:catAx>
        <c:axId val="57735360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7355136"/>
        <c:crosses val="autoZero"/>
        <c:auto val="1"/>
        <c:lblAlgn val="ctr"/>
        <c:lblOffset val="100"/>
        <c:noMultiLvlLbl val="0"/>
      </c:catAx>
      <c:valAx>
        <c:axId val="577355136"/>
        <c:scaling>
          <c:orientation val="minMax"/>
        </c:scaling>
        <c:delete val="0"/>
        <c:axPos val="l"/>
        <c:numFmt formatCode="0%"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7353600"/>
        <c:crosses val="autoZero"/>
        <c:crossBetween val="between"/>
        <c:majorUnit val="0.2"/>
      </c:valAx>
      <c:spPr>
        <a:noFill/>
        <a:ln w="12700">
          <a:noFill/>
        </a:ln>
      </c:spPr>
    </c:plotArea>
    <c:legend>
      <c:legendPos val="b"/>
      <c:layout>
        <c:manualLayout>
          <c:xMode val="edge"/>
          <c:yMode val="edge"/>
          <c:x val="0.33040239535275501"/>
          <c:y val="0.82715198336057605"/>
          <c:w val="0.39652173913043498"/>
          <c:h val="7.5018867924528998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mn-cs"/>
              </a:defRPr>
            </a:pPr>
            <a:r>
              <a:rPr lang="zh-CN" altLang="en-US" sz="1050">
                <a:latin typeface="微软雅黑" panose="020B0503020204020204" charset="-122"/>
                <a:ea typeface="微软雅黑" panose="020B0503020204020204" charset="-122"/>
              </a:rPr>
              <a:t>城乡地区互联网普及率</a:t>
            </a:r>
          </a:p>
        </c:rich>
      </c:tx>
      <c:layout>
        <c:manualLayout>
          <c:xMode val="edge"/>
          <c:yMode val="edge"/>
          <c:x val="0.33134827554170398"/>
          <c:y val="1.4675757797410699E-2"/>
        </c:manualLayout>
      </c:layout>
      <c:overlay val="0"/>
    </c:title>
    <c:autoTitleDeleted val="0"/>
    <c:plotArea>
      <c:layout>
        <c:manualLayout>
          <c:layoutTarget val="inner"/>
          <c:xMode val="edge"/>
          <c:yMode val="edge"/>
          <c:x val="7.0038124796444307E-2"/>
          <c:y val="0.15657710371650099"/>
          <c:w val="0.85420426461290899"/>
          <c:h val="0.60819001814410101"/>
        </c:manualLayout>
      </c:layout>
      <c:lineChart>
        <c:grouping val="standard"/>
        <c:varyColors val="0"/>
        <c:ser>
          <c:idx val="0"/>
          <c:order val="0"/>
          <c:tx>
            <c:strRef>
              <c:f>Sheet1!$B$1</c:f>
              <c:strCache>
                <c:ptCount val="1"/>
                <c:pt idx="0">
                  <c:v>城镇地区互联网普及率</c:v>
                </c:pt>
              </c:strCache>
            </c:strRef>
          </c:tx>
          <c:spPr>
            <a:ln w="12700" cap="rnd" cmpd="sng" algn="ctr">
              <a:solidFill>
                <a:srgbClr val="0070C0">
                  <a:alpha val="70000"/>
                </a:srgbClr>
              </a:solidFill>
              <a:prstDash val="solid"/>
              <a:round/>
            </a:ln>
          </c:spPr>
          <c:marker>
            <c:spPr>
              <a:solidFill>
                <a:srgbClr val="0070C0">
                  <a:alpha val="70000"/>
                </a:srgbClr>
              </a:solidFill>
              <a:ln w="9525" cap="flat" cmpd="sng" algn="ctr">
                <a:solidFill>
                  <a:srgbClr val="0070C0">
                    <a:alpha val="70000"/>
                  </a:srgbClr>
                </a:solidFill>
                <a:prstDash val="solid"/>
                <a:round/>
              </a:ln>
            </c:spPr>
          </c:marker>
          <c:dPt>
            <c:idx val="0"/>
            <c:bubble3D val="0"/>
            <c:spPr>
              <a:ln w="12700" cap="rnd" cmpd="sng" algn="ctr">
                <a:solidFill>
                  <a:srgbClr val="0070C0">
                    <a:alpha val="70000"/>
                  </a:srgbClr>
                </a:solidFill>
                <a:prstDash val="solid"/>
                <a:round/>
              </a:ln>
            </c:spPr>
            <c:extLst>
              <c:ext xmlns:c16="http://schemas.microsoft.com/office/drawing/2014/chart" uri="{C3380CC4-5D6E-409C-BE32-E72D297353CC}">
                <c16:uniqueId val="{00000001-EA7A-44D4-ABAB-A0FC9B827549}"/>
              </c:ext>
            </c:extLst>
          </c:dPt>
          <c:dLbls>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2" charset="0"/>
                    <a:ea typeface="+mj-ea"/>
                    <a:cs typeface="+mn-cs"/>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2018.12</c:v>
                </c:pt>
                <c:pt idx="1">
                  <c:v>2020.3</c:v>
                </c:pt>
                <c:pt idx="2">
                  <c:v>2020.12</c:v>
                </c:pt>
                <c:pt idx="3">
                  <c:v>2021.12</c:v>
                </c:pt>
                <c:pt idx="4">
                  <c:v>2022.12</c:v>
                </c:pt>
              </c:numCache>
            </c:numRef>
          </c:cat>
          <c:val>
            <c:numRef>
              <c:f>Sheet1!$B$2:$B$6</c:f>
              <c:numCache>
                <c:formatCode>0.0%</c:formatCode>
                <c:ptCount val="5"/>
                <c:pt idx="0">
                  <c:v>0.746</c:v>
                </c:pt>
                <c:pt idx="1">
                  <c:v>0.76500000000000001</c:v>
                </c:pt>
                <c:pt idx="2">
                  <c:v>0.79800000000000004</c:v>
                </c:pt>
                <c:pt idx="3">
                  <c:v>0.81299999999999994</c:v>
                </c:pt>
                <c:pt idx="4">
                  <c:v>0.83099999999999996</c:v>
                </c:pt>
              </c:numCache>
            </c:numRef>
          </c:val>
          <c:smooth val="0"/>
          <c:extLst>
            <c:ext xmlns:c16="http://schemas.microsoft.com/office/drawing/2014/chart" uri="{C3380CC4-5D6E-409C-BE32-E72D297353CC}">
              <c16:uniqueId val="{00000002-EA7A-44D4-ABAB-A0FC9B827549}"/>
            </c:ext>
          </c:extLst>
        </c:ser>
        <c:ser>
          <c:idx val="1"/>
          <c:order val="1"/>
          <c:tx>
            <c:strRef>
              <c:f>Sheet1!$C$1</c:f>
              <c:strCache>
                <c:ptCount val="1"/>
                <c:pt idx="0">
                  <c:v>农村地区互联网普及率</c:v>
                </c:pt>
              </c:strCache>
            </c:strRef>
          </c:tx>
          <c:spPr>
            <a:ln w="12700" cap="rnd" cmpd="sng" algn="ctr">
              <a:solidFill>
                <a:srgbClr val="FF0000"/>
              </a:solidFill>
              <a:prstDash val="solid"/>
              <a:round/>
            </a:ln>
          </c:spPr>
          <c:marker>
            <c:symbol val="star"/>
            <c:size val="5"/>
            <c:spPr>
              <a:noFill/>
              <a:ln w="9525" cap="flat" cmpd="sng" algn="ctr">
                <a:solidFill>
                  <a:srgbClr val="FF0000"/>
                </a:solidFill>
                <a:prstDash val="solid"/>
                <a:round/>
              </a:ln>
            </c:spPr>
          </c:marker>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j-ea"/>
                    <a:cs typeface="+mn-cs"/>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2018.12</c:v>
                </c:pt>
                <c:pt idx="1">
                  <c:v>2020.3</c:v>
                </c:pt>
                <c:pt idx="2">
                  <c:v>2020.12</c:v>
                </c:pt>
                <c:pt idx="3">
                  <c:v>2021.12</c:v>
                </c:pt>
                <c:pt idx="4">
                  <c:v>2022.12</c:v>
                </c:pt>
              </c:numCache>
            </c:numRef>
          </c:cat>
          <c:val>
            <c:numRef>
              <c:f>Sheet1!$C$2:$C$6</c:f>
              <c:numCache>
                <c:formatCode>0.0%</c:formatCode>
                <c:ptCount val="5"/>
                <c:pt idx="0">
                  <c:v>0.38400000000000001</c:v>
                </c:pt>
                <c:pt idx="1">
                  <c:v>0.46200000000000002</c:v>
                </c:pt>
                <c:pt idx="2">
                  <c:v>0.55900000000000005</c:v>
                </c:pt>
                <c:pt idx="3">
                  <c:v>0.57599999999999996</c:v>
                </c:pt>
                <c:pt idx="4">
                  <c:v>0.61899999999999999</c:v>
                </c:pt>
              </c:numCache>
            </c:numRef>
          </c:val>
          <c:smooth val="0"/>
          <c:extLst>
            <c:ext xmlns:c16="http://schemas.microsoft.com/office/drawing/2014/chart" uri="{C3380CC4-5D6E-409C-BE32-E72D297353CC}">
              <c16:uniqueId val="{00000003-EA7A-44D4-ABAB-A0FC9B827549}"/>
            </c:ext>
          </c:extLst>
        </c:ser>
        <c:dLbls>
          <c:showLegendKey val="0"/>
          <c:showVal val="1"/>
          <c:showCatName val="0"/>
          <c:showSerName val="0"/>
          <c:showPercent val="0"/>
          <c:showBubbleSize val="0"/>
        </c:dLbls>
        <c:marker val="1"/>
        <c:smooth val="0"/>
        <c:axId val="595056128"/>
        <c:axId val="595057664"/>
      </c:lineChart>
      <c:catAx>
        <c:axId val="595056128"/>
        <c:scaling>
          <c:orientation val="minMax"/>
        </c:scaling>
        <c:delete val="0"/>
        <c:axPos val="b"/>
        <c:numFmt formatCode="General" sourceLinked="0"/>
        <c:majorTickMark val="in"/>
        <c:minorTickMark val="none"/>
        <c:tickLblPos val="nextTo"/>
        <c:txPr>
          <a:bodyPr rot="-6000000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crossAx val="595057664"/>
        <c:crosses val="autoZero"/>
        <c:auto val="1"/>
        <c:lblAlgn val="ctr"/>
        <c:lblOffset val="100"/>
        <c:noMultiLvlLbl val="0"/>
      </c:catAx>
      <c:valAx>
        <c:axId val="595057664"/>
        <c:scaling>
          <c:orientation val="minMax"/>
        </c:scaling>
        <c:delete val="0"/>
        <c:axPos val="l"/>
        <c:numFmt formatCode="0%" sourceLinked="0"/>
        <c:majorTickMark val="out"/>
        <c:minorTickMark val="none"/>
        <c:tickLblPos val="none"/>
        <c:spPr>
          <a:ln w="9525" cap="flat" cmpd="sng" algn="ctr">
            <a:no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微软雅黑" panose="020B0503020204020204" charset="-122"/>
                <a:ea typeface="微软雅黑" panose="020B0503020204020204" charset="-122"/>
                <a:cs typeface="+mn-cs"/>
              </a:defRPr>
            </a:pPr>
            <a:endParaRPr lang="zh-CN"/>
          </a:p>
        </c:txPr>
        <c:crossAx val="595056128"/>
        <c:crosses val="autoZero"/>
        <c:crossBetween val="between"/>
        <c:majorUnit val="0.2"/>
      </c:valAx>
      <c:spPr>
        <a:noFill/>
      </c:spPr>
    </c:plotArea>
    <c:legend>
      <c:legendPos val="b"/>
      <c:layout>
        <c:manualLayout>
          <c:xMode val="edge"/>
          <c:yMode val="edge"/>
          <c:x val="0.18391650861160599"/>
          <c:y val="0.85299799974599999"/>
          <c:w val="0.61686746987951802"/>
          <c:h val="7.3903345724907102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legend>
    <c:plotVisOnly val="1"/>
    <c:dispBlanksAs val="gap"/>
    <c:showDLblsOverMax val="0"/>
  </c:chart>
  <c:spPr>
    <a:blipFill dpi="0" rotWithShape="1">
      <a:blip xmlns:r="http://schemas.openxmlformats.org/officeDocument/2006/relationships" r:embed="rId2">
        <a:alphaModFix amt="60000"/>
        <a:extLst>
          <a:ext uri="{28A0092B-C50C-407E-A947-70E740481C1C}">
            <a14:useLocalDpi xmlns:a14="http://schemas.microsoft.com/office/drawing/2010/main" val="0"/>
          </a:ext>
        </a:extLst>
      </a:blip>
      <a:srcRect/>
      <a:stretch>
        <a:fillRect/>
      </a:stretch>
    </a:blipFill>
    <a:ln w="9525" cap="flat" cmpd="sng" algn="ctr">
      <a:noFill/>
      <a:prstDash val="solid"/>
      <a:round/>
    </a:ln>
  </c:spPr>
  <c:txPr>
    <a:bodyPr/>
    <a:lstStyle/>
    <a:p>
      <a:pPr>
        <a:defRPr lang="zh-CN" sz="900"/>
      </a:pPr>
      <a:endParaRPr lang="zh-CN"/>
    </a:p>
  </c:txPr>
  <c:externalData r:id="rId3">
    <c:autoUpdate val="0"/>
  </c:externalData>
  <c:userShapes r:id="rId4"/>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solidFill>
                  <a:sysClr val="windowText" lastClr="000000"/>
                </a:solidFill>
              </a:rPr>
              <a:t>非网民不上网带来的生活不便</a:t>
            </a:r>
          </a:p>
        </c:rich>
      </c:tx>
      <c:layout>
        <c:manualLayout>
          <c:xMode val="edge"/>
          <c:yMode val="edge"/>
          <c:x val="0.33741041098042301"/>
          <c:y val="3.0419721356421899E-2"/>
        </c:manualLayout>
      </c:layout>
      <c:overlay val="0"/>
    </c:title>
    <c:autoTitleDeleted val="0"/>
    <c:plotArea>
      <c:layout>
        <c:manualLayout>
          <c:layoutTarget val="inner"/>
          <c:xMode val="edge"/>
          <c:yMode val="edge"/>
          <c:x val="0.45139463332714502"/>
          <c:y val="0.206246120375638"/>
          <c:w val="0.483264498339809"/>
          <c:h val="0.655857808648454"/>
        </c:manualLayout>
      </c:layout>
      <c:barChart>
        <c:barDir val="bar"/>
        <c:grouping val="clustered"/>
        <c:varyColors val="0"/>
        <c:ser>
          <c:idx val="0"/>
          <c:order val="0"/>
          <c:tx>
            <c:strRef>
              <c:f>Sheet1!$B$1</c:f>
              <c:strCache>
                <c:ptCount val="1"/>
                <c:pt idx="0">
                  <c:v>2020.6</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dLbl>
              <c:idx val="1"/>
              <c:layout>
                <c:manualLayout>
                  <c:x val="0"/>
                  <c:y val="1.2048192771084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900-4BED-A2CC-886D9A4A1DF8}"/>
                </c:ext>
              </c:extLst>
            </c:dLbl>
            <c:numFmt formatCode="0.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无法现金支付</c:v>
                </c:pt>
                <c:pt idx="1">
                  <c:v>无法及时获取信息，比如各类新闻资讯</c:v>
                </c:pt>
                <c:pt idx="2">
                  <c:v>买不到票、挂不上号</c:v>
                </c:pt>
                <c:pt idx="3">
                  <c:v>线下服务网点减少，办事难</c:v>
                </c:pt>
              </c:strCache>
            </c:strRef>
          </c:cat>
          <c:val>
            <c:numRef>
              <c:f>Sheet1!$B$2:$B$5</c:f>
              <c:numCache>
                <c:formatCode>0.0%</c:formatCode>
                <c:ptCount val="4"/>
                <c:pt idx="0">
                  <c:v>0.19</c:v>
                </c:pt>
                <c:pt idx="1">
                  <c:v>0.17100000000000001</c:v>
                </c:pt>
                <c:pt idx="2">
                  <c:v>0.161</c:v>
                </c:pt>
                <c:pt idx="3">
                  <c:v>0.156</c:v>
                </c:pt>
              </c:numCache>
            </c:numRef>
          </c:val>
          <c:extLst>
            <c:ext xmlns:c16="http://schemas.microsoft.com/office/drawing/2014/chart" uri="{C3380CC4-5D6E-409C-BE32-E72D297353CC}">
              <c16:uniqueId val="{00000001-1900-4BED-A2CC-886D9A4A1DF8}"/>
            </c:ext>
          </c:extLst>
        </c:ser>
        <c:dLbls>
          <c:showLegendKey val="0"/>
          <c:showVal val="0"/>
          <c:showCatName val="0"/>
          <c:showSerName val="0"/>
          <c:showPercent val="0"/>
          <c:showBubbleSize val="0"/>
        </c:dLbls>
        <c:gapWidth val="150"/>
        <c:axId val="575168512"/>
        <c:axId val="575170048"/>
      </c:barChart>
      <c:catAx>
        <c:axId val="575168512"/>
        <c:scaling>
          <c:orientation val="maxMin"/>
        </c:scaling>
        <c:delete val="0"/>
        <c:axPos val="l"/>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170048"/>
        <c:crosses val="autoZero"/>
        <c:auto val="1"/>
        <c:lblAlgn val="ctr"/>
        <c:lblOffset val="100"/>
        <c:noMultiLvlLbl val="0"/>
      </c:catAx>
      <c:valAx>
        <c:axId val="575170048"/>
        <c:scaling>
          <c:orientation val="minMax"/>
        </c:scaling>
        <c:delete val="1"/>
        <c:axPos val="t"/>
        <c:numFmt formatCode="0%" sourceLinked="0"/>
        <c:majorTickMark val="in"/>
        <c:minorTickMark val="none"/>
        <c:tickLblPos val="none"/>
        <c:crossAx val="57516851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1"/>
    </mc:Choice>
    <mc:Fallback>
      <c:style val="11"/>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lgn="ctr">
              <a:defRPr lang="zh-CN" sz="1050" b="1" i="0" u="none" strike="noStrike" kern="1200" baseline="0">
                <a:solidFill>
                  <a:schemeClr val="tx1"/>
                </a:solidFill>
                <a:latin typeface="微软雅黑" panose="020B0503020204020204" charset="-122"/>
                <a:ea typeface="微软雅黑" panose="020B0503020204020204" charset="-122"/>
                <a:cs typeface="+mn-cs"/>
              </a:defRPr>
            </a:pPr>
            <a:r>
              <a:rPr lang="zh-CN" altLang="en-US" sz="1050"/>
              <a:t>非网民不上网原因</a:t>
            </a:r>
            <a:endParaRPr lang="zh-CN" sz="1050"/>
          </a:p>
        </c:rich>
      </c:tx>
      <c:overlay val="1"/>
    </c:title>
    <c:autoTitleDeleted val="0"/>
    <c:plotArea>
      <c:layout>
        <c:manualLayout>
          <c:layoutTarget val="inner"/>
          <c:xMode val="edge"/>
          <c:yMode val="edge"/>
          <c:x val="5.18041025804837E-2"/>
          <c:y val="0.14281736491605801"/>
          <c:w val="0.90150718989739798"/>
          <c:h val="0.53185898412422905"/>
        </c:manualLayout>
      </c:layout>
      <c:barChart>
        <c:barDir val="col"/>
        <c:grouping val="clustered"/>
        <c:varyColors val="0"/>
        <c:ser>
          <c:idx val="1"/>
          <c:order val="0"/>
          <c:tx>
            <c:strRef>
              <c:f>Sheet1!$B$1</c:f>
              <c:strCache>
                <c:ptCount val="1"/>
                <c:pt idx="0">
                  <c:v>2021.12</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dLbl>
              <c:idx val="0"/>
              <c:layout>
                <c:manualLayout>
                  <c:x val="-5.3486862529280601E-4"/>
                  <c:y val="-4.629576148371119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47E-4196-B7EF-D17E7A1C722A}"/>
                </c:ext>
              </c:extLst>
            </c:dLbl>
            <c:dLbl>
              <c:idx val="2"/>
              <c:layout>
                <c:manualLayout>
                  <c:x val="2.7603894974787099E-3"/>
                  <c:y val="-8.0940933984788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47E-4196-B7EF-D17E7A1C722A}"/>
                </c:ext>
              </c:extLst>
            </c:dLbl>
            <c:dLbl>
              <c:idx val="3"/>
              <c:layout>
                <c:manualLayout>
                  <c:x val="-5.2414644923948501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47E-4196-B7EF-D17E7A1C722A}"/>
                </c:ext>
              </c:extLst>
            </c:dLbl>
            <c:dLbl>
              <c:idx val="4"/>
              <c:layout>
                <c:manualLayout>
                  <c:x val="2.9839272119382698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47E-4196-B7EF-D17E7A1C722A}"/>
                </c:ext>
              </c:extLst>
            </c:dLbl>
            <c:dLbl>
              <c:idx val="5"/>
              <c:layout>
                <c:manualLayout>
                  <c:x val="-2.4811401617394202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47E-4196-B7EF-D17E7A1C722A}"/>
                </c:ext>
              </c:extLst>
            </c:dLbl>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不懂电脑/网络</c:v>
                </c:pt>
                <c:pt idx="1">
                  <c:v>不懂拼音等文化程度限制</c:v>
                </c:pt>
                <c:pt idx="2">
                  <c:v>年龄太大/太小</c:v>
                </c:pt>
                <c:pt idx="3">
                  <c:v>没有电脑等上网设备</c:v>
                </c:pt>
                <c:pt idx="4">
                  <c:v>不需要/不感兴趣</c:v>
                </c:pt>
                <c:pt idx="5">
                  <c:v>没时间上网</c:v>
                </c:pt>
              </c:strCache>
            </c:strRef>
          </c:cat>
          <c:val>
            <c:numRef>
              <c:f>Sheet1!$B$2:$B$7</c:f>
              <c:numCache>
                <c:formatCode>0.0%</c:formatCode>
                <c:ptCount val="6"/>
                <c:pt idx="0">
                  <c:v>0.58199999999999996</c:v>
                </c:pt>
                <c:pt idx="1">
                  <c:v>0.26700000000000002</c:v>
                </c:pt>
                <c:pt idx="2">
                  <c:v>0.23799999999999999</c:v>
                </c:pt>
                <c:pt idx="3">
                  <c:v>0.13600000000000001</c:v>
                </c:pt>
                <c:pt idx="4">
                  <c:v>0.13400000000000001</c:v>
                </c:pt>
                <c:pt idx="5">
                  <c:v>9.8000000000000004E-2</c:v>
                </c:pt>
              </c:numCache>
            </c:numRef>
          </c:val>
          <c:extLst>
            <c:ext xmlns:c16="http://schemas.microsoft.com/office/drawing/2014/chart" uri="{C3380CC4-5D6E-409C-BE32-E72D297353CC}">
              <c16:uniqueId val="{00000005-047E-4196-B7EF-D17E7A1C722A}"/>
            </c:ext>
          </c:extLst>
        </c:ser>
        <c:dLbls>
          <c:showLegendKey val="0"/>
          <c:showVal val="1"/>
          <c:showCatName val="0"/>
          <c:showSerName val="0"/>
          <c:showPercent val="0"/>
          <c:showBubbleSize val="0"/>
        </c:dLbls>
        <c:gapWidth val="100"/>
        <c:axId val="574960384"/>
        <c:axId val="574963072"/>
      </c:barChart>
      <c:catAx>
        <c:axId val="57496038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crossAx val="574963072"/>
        <c:crosses val="autoZero"/>
        <c:auto val="1"/>
        <c:lblAlgn val="ctr"/>
        <c:lblOffset val="100"/>
        <c:tickLblSkip val="1"/>
        <c:noMultiLvlLbl val="0"/>
      </c:catAx>
      <c:valAx>
        <c:axId val="574963072"/>
        <c:scaling>
          <c:orientation val="minMax"/>
        </c:scaling>
        <c:delete val="0"/>
        <c:axPos val="l"/>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微软雅黑" panose="020B0503020204020204" charset="-122"/>
                <a:cs typeface="Arial" panose="020B0604020202020204" pitchFamily="2" charset="0"/>
              </a:defRPr>
            </a:pPr>
            <a:endParaRPr lang="zh-CN"/>
          </a:p>
        </c:txPr>
        <c:crossAx val="574960384"/>
        <c:crosses val="autoZero"/>
        <c:crossBetween val="between"/>
        <c:majorUnit val="0.2"/>
      </c:valAx>
      <c:spPr>
        <a:noFill/>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noFill/>
      <a:prstDash val="solid"/>
      <a:round/>
    </a:ln>
  </c:spPr>
  <c:txPr>
    <a:bodyPr/>
    <a:lstStyle/>
    <a:p>
      <a:pPr>
        <a:defRPr lang="zh-CN">
          <a:latin typeface="微软雅黑" panose="020B0503020204020204" charset="-122"/>
          <a:ea typeface="微软雅黑" panose="020B0503020204020204" charset="-122"/>
        </a:defRPr>
      </a:pPr>
      <a:endParaRPr lang="zh-CN"/>
    </a:p>
  </c:txPr>
  <c:externalData r:id="rId3">
    <c:autoUpdate val="0"/>
  </c:externalData>
  <c:userShapes r:id="rId4"/>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solidFill>
                  <a:sysClr val="windowText" lastClr="000000"/>
                </a:solidFill>
              </a:rPr>
              <a:t>非网民上网促进因素</a:t>
            </a:r>
          </a:p>
        </c:rich>
      </c:tx>
      <c:layout>
        <c:manualLayout>
          <c:xMode val="edge"/>
          <c:yMode val="edge"/>
          <c:x val="0.33741041098042301"/>
          <c:y val="3.0419721356421899E-2"/>
        </c:manualLayout>
      </c:layout>
      <c:overlay val="0"/>
    </c:title>
    <c:autoTitleDeleted val="0"/>
    <c:plotArea>
      <c:layout>
        <c:manualLayout>
          <c:layoutTarget val="inner"/>
          <c:xMode val="edge"/>
          <c:yMode val="edge"/>
          <c:x val="0.45139463332714502"/>
          <c:y val="0.206246120375638"/>
          <c:w val="0.483264498339809"/>
          <c:h val="0.655857808648454"/>
        </c:manualLayout>
      </c:layout>
      <c:barChart>
        <c:barDir val="bar"/>
        <c:grouping val="clustered"/>
        <c:varyColors val="0"/>
        <c:ser>
          <c:idx val="0"/>
          <c:order val="0"/>
          <c:tx>
            <c:strRef>
              <c:f>Sheet1!$B$1</c:f>
              <c:strCache>
                <c:ptCount val="1"/>
                <c:pt idx="0">
                  <c:v>2020.6</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dLbl>
              <c:idx val="1"/>
              <c:layout>
                <c:manualLayout>
                  <c:x val="0"/>
                  <c:y val="1.2048192771084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792-4335-B392-D506E4F55D1B}"/>
                </c:ext>
              </c:extLst>
            </c:dLbl>
            <c:numFmt formatCode="0.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方便获取专业信息，如医疗健康信息等</c:v>
                </c:pt>
                <c:pt idx="1">
                  <c:v>方便与家人或亲属的沟通联系</c:v>
                </c:pt>
                <c:pt idx="2">
                  <c:v>提供可以无障碍使用的上网设备</c:v>
                </c:pt>
                <c:pt idx="3">
                  <c:v>上网费用减少</c:v>
                </c:pt>
                <c:pt idx="4">
                  <c:v>提供免费上网培训指导</c:v>
                </c:pt>
                <c:pt idx="5">
                  <c:v>方便购买商品</c:v>
                </c:pt>
                <c:pt idx="6">
                  <c:v>帮助增加收入，如能卖出农产品</c:v>
                </c:pt>
              </c:strCache>
            </c:strRef>
          </c:cat>
          <c:val>
            <c:numRef>
              <c:f>Sheet1!$B$2:$B$8</c:f>
              <c:numCache>
                <c:formatCode>0.0%</c:formatCode>
                <c:ptCount val="7"/>
                <c:pt idx="0">
                  <c:v>0.25669215229825126</c:v>
                </c:pt>
                <c:pt idx="1">
                  <c:v>0.25161043710328845</c:v>
                </c:pt>
                <c:pt idx="2">
                  <c:v>0.23467937765276004</c:v>
                </c:pt>
                <c:pt idx="3">
                  <c:v>0.21420895711664947</c:v>
                </c:pt>
                <c:pt idx="4">
                  <c:v>0.20859483240620164</c:v>
                </c:pt>
                <c:pt idx="5">
                  <c:v>0.20466509920962012</c:v>
                </c:pt>
                <c:pt idx="6">
                  <c:v>0.19901087973330367</c:v>
                </c:pt>
              </c:numCache>
            </c:numRef>
          </c:val>
          <c:extLst>
            <c:ext xmlns:c16="http://schemas.microsoft.com/office/drawing/2014/chart" uri="{C3380CC4-5D6E-409C-BE32-E72D297353CC}">
              <c16:uniqueId val="{00000001-7792-4335-B392-D506E4F55D1B}"/>
            </c:ext>
          </c:extLst>
        </c:ser>
        <c:dLbls>
          <c:showLegendKey val="0"/>
          <c:showVal val="0"/>
          <c:showCatName val="0"/>
          <c:showSerName val="0"/>
          <c:showPercent val="0"/>
          <c:showBubbleSize val="0"/>
        </c:dLbls>
        <c:gapWidth val="150"/>
        <c:axId val="575168512"/>
        <c:axId val="575170048"/>
      </c:barChart>
      <c:catAx>
        <c:axId val="575168512"/>
        <c:scaling>
          <c:orientation val="maxMin"/>
        </c:scaling>
        <c:delete val="0"/>
        <c:axPos val="l"/>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170048"/>
        <c:crosses val="autoZero"/>
        <c:auto val="1"/>
        <c:lblAlgn val="ctr"/>
        <c:lblOffset val="100"/>
        <c:noMultiLvlLbl val="0"/>
      </c:catAx>
      <c:valAx>
        <c:axId val="575170048"/>
        <c:scaling>
          <c:orientation val="minMax"/>
        </c:scaling>
        <c:delete val="1"/>
        <c:axPos val="t"/>
        <c:numFmt formatCode="0%" sourceLinked="0"/>
        <c:majorTickMark val="in"/>
        <c:minorTickMark val="none"/>
        <c:tickLblPos val="none"/>
        <c:crossAx val="57516851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网民性别结构</a:t>
            </a:r>
          </a:p>
        </c:rich>
      </c:tx>
      <c:layout>
        <c:manualLayout>
          <c:xMode val="edge"/>
          <c:yMode val="edge"/>
          <c:x val="0.42615586095216401"/>
          <c:y val="1.6E-2"/>
        </c:manualLayout>
      </c:layout>
      <c:overlay val="0"/>
    </c:title>
    <c:autoTitleDeleted val="0"/>
    <c:plotArea>
      <c:layout>
        <c:manualLayout>
          <c:layoutTarget val="inner"/>
          <c:xMode val="edge"/>
          <c:yMode val="edge"/>
          <c:x val="0.360581637976022"/>
          <c:y val="0.26051713415341199"/>
          <c:w val="0.30411573553305798"/>
          <c:h val="0.563508568781802"/>
        </c:manualLayout>
      </c:layout>
      <c:pieChart>
        <c:varyColors val="1"/>
        <c:ser>
          <c:idx val="0"/>
          <c:order val="0"/>
          <c:tx>
            <c:strRef>
              <c:f>Sheet1!$B$1</c:f>
              <c:strCache>
                <c:ptCount val="1"/>
                <c:pt idx="0">
                  <c:v>列2</c:v>
                </c:pt>
              </c:strCache>
            </c:strRef>
          </c:tx>
          <c:spPr>
            <a:solidFill>
              <a:srgbClr val="558ED5"/>
            </a:solidFill>
            <a:ln w="9525" cap="flat" cmpd="sng" algn="ctr">
              <a:noFill/>
              <a:prstDash val="solid"/>
              <a:round/>
            </a:ln>
          </c:spPr>
          <c:dPt>
            <c:idx val="0"/>
            <c:bubble3D val="0"/>
            <c:extLst>
              <c:ext xmlns:c16="http://schemas.microsoft.com/office/drawing/2014/chart" uri="{C3380CC4-5D6E-409C-BE32-E72D297353CC}">
                <c16:uniqueId val="{00000000-AB10-4A05-8854-654D68D6B7F4}"/>
              </c:ext>
            </c:extLst>
          </c:dPt>
          <c:dPt>
            <c:idx val="1"/>
            <c:bubble3D val="0"/>
            <c:spPr>
              <a:solidFill>
                <a:srgbClr val="C6D9F1"/>
              </a:solidFill>
              <a:ln w="9525" cap="flat" cmpd="sng" algn="ctr">
                <a:noFill/>
                <a:prstDash val="solid"/>
                <a:round/>
              </a:ln>
            </c:spPr>
            <c:extLst>
              <c:ext xmlns:c16="http://schemas.microsoft.com/office/drawing/2014/chart" uri="{C3380CC4-5D6E-409C-BE32-E72D297353CC}">
                <c16:uniqueId val="{00000002-AB10-4A05-8854-654D68D6B7F4}"/>
              </c:ext>
            </c:extLst>
          </c:dPt>
          <c:dLbls>
            <c:dLbl>
              <c:idx val="0"/>
              <c:layout>
                <c:manualLayout>
                  <c:x val="-6.9031841624269397E-3"/>
                  <c:y val="-7.436993160158239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132505175983437"/>
                      <c:h val="0.20319999999999999"/>
                    </c:manualLayout>
                  </c15:layout>
                </c:ext>
                <c:ext xmlns:c16="http://schemas.microsoft.com/office/drawing/2014/chart" uri="{C3380CC4-5D6E-409C-BE32-E72D297353CC}">
                  <c16:uniqueId val="{00000000-AB10-4A05-8854-654D68D6B7F4}"/>
                </c:ext>
              </c:extLst>
            </c:dLbl>
            <c:dLbl>
              <c:idx val="1"/>
              <c:layout>
                <c:manualLayout>
                  <c:x val="-1.3798978964229E-2"/>
                  <c:y val="-4.2650848569182498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2-AB10-4A05-8854-654D68D6B7F4}"/>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2" charset="0"/>
                    <a:ea typeface="黑体" panose="02010609060101010101" charset="-122"/>
                    <a:cs typeface="Arial" panose="020B0604020202020204" pitchFamily="2" charset="0"/>
                  </a:defRPr>
                </a:pPr>
                <a:endParaRPr lang="zh-CN"/>
              </a:p>
            </c:txPr>
            <c:dLblPos val="outEnd"/>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男</c:v>
                </c:pt>
                <c:pt idx="1">
                  <c:v>女</c:v>
                </c:pt>
              </c:strCache>
            </c:strRef>
          </c:cat>
          <c:val>
            <c:numRef>
              <c:f>Sheet1!$B$2:$B$3</c:f>
              <c:numCache>
                <c:formatCode>0.0%</c:formatCode>
                <c:ptCount val="2"/>
                <c:pt idx="0">
                  <c:v>0.51400000000000001</c:v>
                </c:pt>
                <c:pt idx="1">
                  <c:v>0.48599999999999999</c:v>
                </c:pt>
              </c:numCache>
            </c:numRef>
          </c:val>
          <c:extLst>
            <c:ext xmlns:c16="http://schemas.microsoft.com/office/drawing/2014/chart" uri="{C3380CC4-5D6E-409C-BE32-E72D297353CC}">
              <c16:uniqueId val="{00000003-AB10-4A05-8854-654D68D6B7F4}"/>
            </c:ext>
          </c:extLst>
        </c:ser>
        <c:dLbls>
          <c:showLegendKey val="0"/>
          <c:showVal val="0"/>
          <c:showCatName val="0"/>
          <c:showSerName val="0"/>
          <c:showPercent val="0"/>
          <c:showBubbleSize val="0"/>
          <c:showLeaderLines val="0"/>
        </c:dLbls>
        <c:firstSliceAng val="360"/>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t>网民年龄结构</a:t>
            </a:r>
          </a:p>
        </c:rich>
      </c:tx>
      <c:overlay val="1"/>
    </c:title>
    <c:autoTitleDeleted val="0"/>
    <c:plotArea>
      <c:layout>
        <c:manualLayout>
          <c:layoutTarget val="inner"/>
          <c:xMode val="edge"/>
          <c:yMode val="edge"/>
          <c:x val="4.98311163275953E-2"/>
          <c:y val="0.14650391592617201"/>
          <c:w val="0.91774560945923001"/>
          <c:h val="0.60900525988468301"/>
        </c:manualLayout>
      </c:layout>
      <c:barChart>
        <c:barDir val="col"/>
        <c:grouping val="clustered"/>
        <c:varyColors val="0"/>
        <c:ser>
          <c:idx val="0"/>
          <c:order val="0"/>
          <c:tx>
            <c:strRef>
              <c:f>Sheet1!$C$1</c:f>
              <c:strCache>
                <c:ptCount val="1"/>
                <c:pt idx="0">
                  <c:v>2018.12</c:v>
                </c:pt>
              </c:strCache>
            </c:strRef>
          </c:tx>
          <c:spPr>
            <a:solidFill>
              <a:srgbClr val="5B9BD5"/>
            </a:solidFill>
            <a:ln w="12700" cap="flat" cmpd="sng" algn="ctr">
              <a:solidFill>
                <a:schemeClr val="lt1">
                  <a:shade val="95000"/>
                  <a:satMod val="105000"/>
                </a:schemeClr>
              </a:solidFill>
              <a:prstDash val="solid"/>
              <a:round/>
            </a:ln>
          </c:spPr>
          <c:invertIfNegative val="0"/>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10岁以下</c:v>
                </c:pt>
                <c:pt idx="1">
                  <c:v>10-19岁</c:v>
                </c:pt>
                <c:pt idx="2">
                  <c:v>20-29岁</c:v>
                </c:pt>
                <c:pt idx="3">
                  <c:v>30-39岁</c:v>
                </c:pt>
                <c:pt idx="4">
                  <c:v>40-49岁</c:v>
                </c:pt>
                <c:pt idx="5">
                  <c:v>50-59岁</c:v>
                </c:pt>
                <c:pt idx="6">
                  <c:v>60岁及以上</c:v>
                </c:pt>
              </c:strCache>
            </c:strRef>
          </c:cat>
          <c:val>
            <c:numRef>
              <c:f>Sheet1!$C$2:$C$8</c:f>
            </c:numRef>
          </c:val>
          <c:extLst>
            <c:ext xmlns:c16="http://schemas.microsoft.com/office/drawing/2014/chart" uri="{C3380CC4-5D6E-409C-BE32-E72D297353CC}">
              <c16:uniqueId val="{00000000-9066-48D4-9EDB-2F03A11EF0CC}"/>
            </c:ext>
          </c:extLst>
        </c:ser>
        <c:ser>
          <c:idx val="1"/>
          <c:order val="1"/>
          <c:tx>
            <c:strRef>
              <c:f>Sheet1!$B$1</c:f>
              <c:strCache>
                <c:ptCount val="1"/>
                <c:pt idx="0">
                  <c:v>2020.6</c:v>
                </c:pt>
              </c:strCache>
            </c:strRef>
          </c:tx>
          <c:spPr>
            <a:solidFill>
              <a:srgbClr val="5B9BD5"/>
            </a:solidFill>
            <a:ln w="12700" cap="flat" cmpd="sng" algn="ctr">
              <a:noFill/>
              <a:prstDash val="solid"/>
              <a:round/>
            </a:ln>
          </c:spPr>
          <c:invertIfNegative val="0"/>
          <c:dLbls>
            <c:dLbl>
              <c:idx val="1"/>
              <c:layout>
                <c:manualLayout>
                  <c:x val="5.5210489993098204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066-48D4-9EDB-2F03A11EF0CC}"/>
                </c:ext>
              </c:extLst>
            </c:dLbl>
            <c:dLbl>
              <c:idx val="3"/>
              <c:layout>
                <c:manualLayout>
                  <c:x val="5.5210489993098699E-3"/>
                  <c:y val="-4.9084662777908498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066-48D4-9EDB-2F03A11EF0CC}"/>
                </c:ext>
              </c:extLst>
            </c:dLbl>
            <c:numFmt formatCode="0.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10岁以下</c:v>
                </c:pt>
                <c:pt idx="1">
                  <c:v>10-19岁</c:v>
                </c:pt>
                <c:pt idx="2">
                  <c:v>20-29岁</c:v>
                </c:pt>
                <c:pt idx="3">
                  <c:v>30-39岁</c:v>
                </c:pt>
                <c:pt idx="4">
                  <c:v>40-49岁</c:v>
                </c:pt>
                <c:pt idx="5">
                  <c:v>50-59岁</c:v>
                </c:pt>
                <c:pt idx="6">
                  <c:v>60岁及以上</c:v>
                </c:pt>
              </c:strCache>
            </c:strRef>
          </c:cat>
          <c:val>
            <c:numRef>
              <c:f>Sheet1!$B$2:$B$8</c:f>
              <c:numCache>
                <c:formatCode>0.0%</c:formatCode>
                <c:ptCount val="7"/>
                <c:pt idx="0">
                  <c:v>4.3559723452391376E-2</c:v>
                </c:pt>
                <c:pt idx="1">
                  <c:v>0.14301980793177438</c:v>
                </c:pt>
                <c:pt idx="2">
                  <c:v>0.14242991001547087</c:v>
                </c:pt>
                <c:pt idx="3">
                  <c:v>0.19620740564742073</c:v>
                </c:pt>
                <c:pt idx="4">
                  <c:v>0.1669799887143576</c:v>
                </c:pt>
                <c:pt idx="5">
                  <c:v>0.16456517926257871</c:v>
                </c:pt>
                <c:pt idx="6">
                  <c:v>0.14323798497600634</c:v>
                </c:pt>
              </c:numCache>
            </c:numRef>
          </c:val>
          <c:extLst>
            <c:ext xmlns:c16="http://schemas.microsoft.com/office/drawing/2014/chart" uri="{C3380CC4-5D6E-409C-BE32-E72D297353CC}">
              <c16:uniqueId val="{00000003-9066-48D4-9EDB-2F03A11EF0CC}"/>
            </c:ext>
          </c:extLst>
        </c:ser>
        <c:dLbls>
          <c:showLegendKey val="0"/>
          <c:showVal val="0"/>
          <c:showCatName val="0"/>
          <c:showSerName val="0"/>
          <c:showPercent val="0"/>
          <c:showBubbleSize val="0"/>
        </c:dLbls>
        <c:gapWidth val="100"/>
        <c:overlap val="-20"/>
        <c:axId val="575072128"/>
        <c:axId val="575073664"/>
      </c:barChart>
      <c:catAx>
        <c:axId val="57507212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073664"/>
        <c:crosses val="autoZero"/>
        <c:auto val="1"/>
        <c:lblAlgn val="ctr"/>
        <c:lblOffset val="100"/>
        <c:noMultiLvlLbl val="0"/>
      </c:catAx>
      <c:valAx>
        <c:axId val="575073664"/>
        <c:scaling>
          <c:orientation val="minMax"/>
          <c:min val="0"/>
        </c:scaling>
        <c:delete val="1"/>
        <c:axPos val="l"/>
        <c:numFmt formatCode="0%" sourceLinked="0"/>
        <c:majorTickMark val="in"/>
        <c:minorTickMark val="none"/>
        <c:tickLblPos val="none"/>
        <c:crossAx val="575072128"/>
        <c:crosses val="autoZero"/>
        <c:crossBetween val="between"/>
        <c:majorUnit val="0.1"/>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i="0" baseline="0">
                <a:effectLst/>
              </a:rPr>
              <a:t>2018.12-2022.12</a:t>
            </a:r>
            <a:r>
              <a:rPr lang="zh-CN" altLang="en-US" sz="1050" b="1" i="0" baseline="0">
                <a:effectLst/>
              </a:rPr>
              <a:t> </a:t>
            </a:r>
            <a:r>
              <a:rPr lang="zh-CN" altLang="zh-CN" sz="1050" b="1" i="0" baseline="0">
                <a:effectLst/>
              </a:rPr>
              <a:t>即时通信用户规模及使用</a:t>
            </a:r>
            <a:r>
              <a:rPr lang="zh-CN" altLang="en-US" sz="1050" b="1">
                <a:solidFill>
                  <a:sysClr val="windowText" lastClr="000000"/>
                </a:solidFill>
                <a:latin typeface="微软雅黑" pitchFamily="34" charset="-122"/>
                <a:ea typeface="微软雅黑" pitchFamily="34" charset="-122"/>
              </a:rPr>
              <a:t>率</a:t>
            </a:r>
          </a:p>
        </c:rich>
      </c:tx>
      <c:overlay val="0"/>
    </c:title>
    <c:autoTitleDeleted val="0"/>
    <c:plotArea>
      <c:layout>
        <c:manualLayout>
          <c:layoutTarget val="inner"/>
          <c:xMode val="edge"/>
          <c:yMode val="edge"/>
          <c:x val="2.5266705475045212E-2"/>
          <c:y val="0.19874189567363679"/>
          <c:w val="0.95693924446214662"/>
          <c:h val="0.55887504128209164"/>
        </c:manualLayout>
      </c:layout>
      <c:barChart>
        <c:barDir val="col"/>
        <c:grouping val="clustered"/>
        <c:varyColors val="0"/>
        <c:ser>
          <c:idx val="0"/>
          <c:order val="0"/>
          <c:tx>
            <c:strRef>
              <c:f>Sheet1!$B$1</c:f>
              <c:strCache>
                <c:ptCount val="1"/>
                <c:pt idx="0">
                  <c:v>用户规模</c:v>
                </c:pt>
              </c:strCache>
            </c:strRef>
          </c:tx>
          <c:spPr>
            <a:solidFill>
              <a:srgbClr val="5B9BD5"/>
            </a:solidFill>
            <a:ln w="12700">
              <a:noFill/>
            </a:ln>
            <a:effectLst>
              <a:outerShdw blurRad="40005" dist="20320" dir="5400000" algn="ctr" rotWithShape="0">
                <a:srgbClr val="000000">
                  <a:alpha val="38000"/>
                </a:srgbClr>
              </a:outerShdw>
            </a:effectLst>
          </c:spPr>
          <c:invertIfNegative val="0"/>
          <c:dLbls>
            <c:dLbl>
              <c:idx val="3"/>
              <c:layout>
                <c:manualLayout>
                  <c:x val="0"/>
                  <c:y val="1.32450331125827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1A3-4DA3-B746-61F86C948F00}"/>
                </c:ext>
              </c:extLst>
            </c:dLbl>
            <c:spPr>
              <a:noFill/>
              <a:ln>
                <a:noFill/>
              </a:ln>
              <a:effectLst/>
            </c:spPr>
            <c:txPr>
              <a:bodyPr wrap="square" lIns="38100" tIns="19050" rIns="38100" bIns="19050" anchor="ctr">
                <a:spAutoFit/>
              </a:bodyPr>
              <a:lstStyle/>
              <a:p>
                <a:pPr>
                  <a:defRPr sz="800"/>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Sheet1!$A$2:$A$7</c:f>
              <c:strCache>
                <c:ptCount val="5"/>
                <c:pt idx="0">
                  <c:v>2018.12</c:v>
                </c:pt>
                <c:pt idx="1">
                  <c:v>2020.3</c:v>
                </c:pt>
                <c:pt idx="2">
                  <c:v>2020.12</c:v>
                </c:pt>
                <c:pt idx="3">
                  <c:v>2021.12</c:v>
                </c:pt>
                <c:pt idx="4">
                  <c:v>2022.12</c:v>
                </c:pt>
              </c:strCache>
            </c:strRef>
          </c:cat>
          <c:val>
            <c:numRef>
              <c:f>Sheet1!$B$2:$B$7</c:f>
              <c:numCache>
                <c:formatCode>0_ </c:formatCode>
                <c:ptCount val="5"/>
                <c:pt idx="0">
                  <c:v>79172.004999963654</c:v>
                </c:pt>
                <c:pt idx="1">
                  <c:v>89613.331323371851</c:v>
                </c:pt>
                <c:pt idx="2">
                  <c:v>98111.37162605593</c:v>
                </c:pt>
                <c:pt idx="3">
                  <c:v>100665.93207696083</c:v>
                </c:pt>
                <c:pt idx="4">
                  <c:v>103807.17010631772</c:v>
                </c:pt>
              </c:numCache>
            </c:numRef>
          </c:val>
          <c:extLst>
            <c:ext xmlns:c16="http://schemas.microsoft.com/office/drawing/2014/chart" uri="{C3380CC4-5D6E-409C-BE32-E72D297353CC}">
              <c16:uniqueId val="{00000001-11A3-4DA3-B746-61F86C948F00}"/>
            </c:ext>
          </c:extLst>
        </c:ser>
        <c:dLbls>
          <c:showLegendKey val="0"/>
          <c:showVal val="1"/>
          <c:showCatName val="0"/>
          <c:showSerName val="0"/>
          <c:showPercent val="0"/>
          <c:showBubbleSize val="0"/>
        </c:dLbls>
        <c:gapWidth val="150"/>
        <c:axId val="575109760"/>
        <c:axId val="575124992"/>
      </c:barChart>
      <c:lineChart>
        <c:grouping val="standard"/>
        <c:varyColors val="0"/>
        <c:ser>
          <c:idx val="1"/>
          <c:order val="1"/>
          <c:tx>
            <c:strRef>
              <c:f>Sheet1!$C$1</c:f>
              <c:strCache>
                <c:ptCount val="1"/>
                <c:pt idx="0">
                  <c:v>使用率</c:v>
                </c:pt>
              </c:strCache>
            </c:strRef>
          </c:tx>
          <c:spPr>
            <a:ln w="12700" cap="sq">
              <a:solidFill>
                <a:srgbClr val="C00000"/>
              </a:solidFill>
              <a:miter lim="800000"/>
            </a:ln>
          </c:spPr>
          <c:marker>
            <c:symbol val="x"/>
            <c:size val="5"/>
            <c:spPr>
              <a:noFill/>
              <a:ln w="12700">
                <a:solidFill>
                  <a:srgbClr val="C00000"/>
                </a:solidFill>
              </a:ln>
            </c:spPr>
          </c:marker>
          <c:dLbls>
            <c:dLbl>
              <c:idx val="4"/>
              <c:layout>
                <c:manualLayout>
                  <c:x val="-5.147870134910188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1A3-4DA3-B746-61F86C948F00}"/>
                </c:ext>
              </c:extLst>
            </c:dLbl>
            <c:spPr>
              <a:noFill/>
              <a:ln w="25392">
                <a:noFill/>
              </a:ln>
            </c:spPr>
            <c:txPr>
              <a:bodyPr/>
              <a:lstStyle/>
              <a:p>
                <a:pPr>
                  <a:defRPr sz="800" b="0">
                    <a:solidFill>
                      <a:srgbClr val="C00000"/>
                    </a:solidFill>
                    <a:latin typeface="Arial" pitchFamily="34" charset="0"/>
                    <a:cs typeface="Arial" pitchFamily="3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Sheet1!$C$2:$C$7</c:f>
              <c:numCache>
                <c:formatCode>0.0%</c:formatCode>
                <c:ptCount val="5"/>
                <c:pt idx="0">
                  <c:v>0.955592</c:v>
                </c:pt>
                <c:pt idx="1">
                  <c:v>0.99174585419193995</c:v>
                </c:pt>
                <c:pt idx="2">
                  <c:v>0.99203607162892526</c:v>
                </c:pt>
                <c:pt idx="3">
                  <c:v>0.97549225681127316</c:v>
                </c:pt>
                <c:pt idx="4">
                  <c:v>0.97248465765635039</c:v>
                </c:pt>
              </c:numCache>
            </c:numRef>
          </c:val>
          <c:smooth val="0"/>
          <c:extLst>
            <c:ext xmlns:c16="http://schemas.microsoft.com/office/drawing/2014/chart" uri="{C3380CC4-5D6E-409C-BE32-E72D297353CC}">
              <c16:uniqueId val="{00000003-11A3-4DA3-B746-61F86C948F00}"/>
            </c:ext>
          </c:extLst>
        </c:ser>
        <c:dLbls>
          <c:showLegendKey val="0"/>
          <c:showVal val="1"/>
          <c:showCatName val="0"/>
          <c:showSerName val="0"/>
          <c:showPercent val="0"/>
          <c:showBubbleSize val="0"/>
        </c:dLbls>
        <c:marker val="1"/>
        <c:smooth val="0"/>
        <c:axId val="575132416"/>
        <c:axId val="575126528"/>
      </c:lineChart>
      <c:catAx>
        <c:axId val="575109760"/>
        <c:scaling>
          <c:orientation val="minMax"/>
        </c:scaling>
        <c:delete val="0"/>
        <c:axPos val="b"/>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75124992"/>
        <c:crosses val="autoZero"/>
        <c:auto val="1"/>
        <c:lblAlgn val="ctr"/>
        <c:lblOffset val="100"/>
        <c:noMultiLvlLbl val="0"/>
      </c:catAx>
      <c:valAx>
        <c:axId val="575124992"/>
        <c:scaling>
          <c:orientation val="minMax"/>
          <c:min val="0"/>
        </c:scaling>
        <c:delete val="0"/>
        <c:axPos val="l"/>
        <c:numFmt formatCode="0_ "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75109760"/>
        <c:crosses val="autoZero"/>
        <c:crossBetween val="between"/>
        <c:majorUnit val="25000"/>
      </c:valAx>
      <c:valAx>
        <c:axId val="575126528"/>
        <c:scaling>
          <c:orientation val="minMax"/>
          <c:max val="1"/>
          <c:min val="0"/>
        </c:scaling>
        <c:delete val="0"/>
        <c:axPos val="r"/>
        <c:numFmt formatCode="0%" sourceLinked="0"/>
        <c:majorTickMark val="none"/>
        <c:minorTickMark val="none"/>
        <c:tickLblPos val="none"/>
        <c:spPr>
          <a:ln>
            <a:noFill/>
          </a:ln>
        </c:spPr>
        <c:txPr>
          <a:bodyPr/>
          <a:lstStyle/>
          <a:p>
            <a:pPr>
              <a:defRPr sz="800">
                <a:solidFill>
                  <a:sysClr val="windowText" lastClr="000000"/>
                </a:solidFill>
              </a:defRPr>
            </a:pPr>
            <a:endParaRPr lang="zh-CN"/>
          </a:p>
        </c:txPr>
        <c:crossAx val="575132416"/>
        <c:crosses val="max"/>
        <c:crossBetween val="between"/>
        <c:majorUnit val="0.1"/>
      </c:valAx>
      <c:catAx>
        <c:axId val="575132416"/>
        <c:scaling>
          <c:orientation val="minMax"/>
        </c:scaling>
        <c:delete val="1"/>
        <c:axPos val="b"/>
        <c:numFmt formatCode="General" sourceLinked="1"/>
        <c:majorTickMark val="out"/>
        <c:minorTickMark val="none"/>
        <c:tickLblPos val="none"/>
        <c:crossAx val="575126528"/>
        <c:crosses val="autoZero"/>
        <c:auto val="1"/>
        <c:lblAlgn val="ctr"/>
        <c:lblOffset val="100"/>
        <c:noMultiLvlLbl val="0"/>
      </c:catAx>
      <c:spPr>
        <a:noFill/>
        <a:ln w="12700">
          <a:noFill/>
        </a:ln>
      </c:spPr>
    </c:plotArea>
    <c:legend>
      <c:legendPos val="b"/>
      <c:layout>
        <c:manualLayout>
          <c:xMode val="edge"/>
          <c:yMode val="edge"/>
          <c:x val="0.30830985915496262"/>
          <c:y val="0.85686742799534166"/>
          <c:w val="0.40155642023346338"/>
          <c:h val="6.582781456953643E-2"/>
        </c:manualLayout>
      </c:layout>
      <c:overlay val="0"/>
      <c:txPr>
        <a:bodyPr/>
        <a:lstStyle/>
        <a:p>
          <a:pPr>
            <a:defRPr sz="900" b="0" baseline="0">
              <a:solidFill>
                <a:sysClr val="windowText" lastClr="000000"/>
              </a:solidFill>
              <a:latin typeface="黑体" pitchFamily="49" charset="-122"/>
              <a:ea typeface="黑体" pitchFamily="49" charset="-122"/>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lgn="ct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a:t>
            </a:r>
            <a:r>
              <a:rPr lang="zh-CN" altLang="en-US" sz="1050" b="1" i="0" baseline="0">
                <a:effectLst/>
              </a:rPr>
              <a:t> 网络新闻</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layout>
        <c:manualLayout>
          <c:xMode val="edge"/>
          <c:yMode val="edge"/>
          <c:x val="0.20579505447525201"/>
          <c:y val="1.7668387478055301E-2"/>
        </c:manualLayout>
      </c:layout>
      <c:overlay val="0"/>
    </c:title>
    <c:autoTitleDeleted val="0"/>
    <c:plotArea>
      <c:layout>
        <c:manualLayout>
          <c:layoutTarget val="inner"/>
          <c:xMode val="edge"/>
          <c:yMode val="edge"/>
          <c:x val="2.5266705475045202E-2"/>
          <c:y val="0.19874189567363701"/>
          <c:w val="0.95693924446214695"/>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spPr>
              <a:noFill/>
              <a:ln>
                <a:noFill/>
              </a:ln>
              <a:effectLst/>
            </c:spPr>
            <c:txPr>
              <a:bodyPr wrap="square" lIns="38100" tIns="19050" rIns="38100" bIns="19050" anchor="ctr">
                <a:spAutoFit/>
              </a:bodyPr>
              <a:lstStyle/>
              <a:p>
                <a:pPr>
                  <a:defRPr sz="800"/>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Sheet1!$A$2:$A$7</c:f>
              <c:strCache>
                <c:ptCount val="5"/>
                <c:pt idx="0">
                  <c:v>2018.12</c:v>
                </c:pt>
                <c:pt idx="1">
                  <c:v>2020.3</c:v>
                </c:pt>
                <c:pt idx="2">
                  <c:v>2020.12</c:v>
                </c:pt>
                <c:pt idx="3">
                  <c:v>2021.12</c:v>
                </c:pt>
                <c:pt idx="4">
                  <c:v>2022.12</c:v>
                </c:pt>
              </c:strCache>
            </c:strRef>
          </c:cat>
          <c:val>
            <c:numRef>
              <c:f>Sheet1!$B$2:$B$7</c:f>
              <c:numCache>
                <c:formatCode>0</c:formatCode>
                <c:ptCount val="5"/>
                <c:pt idx="0">
                  <c:v>67473.240830731505</c:v>
                </c:pt>
                <c:pt idx="1">
                  <c:v>73071.544986408</c:v>
                </c:pt>
                <c:pt idx="2">
                  <c:v>74274.451301530877</c:v>
                </c:pt>
                <c:pt idx="3">
                  <c:v>77109.395980945003</c:v>
                </c:pt>
                <c:pt idx="4">
                  <c:v>78325</c:v>
                </c:pt>
              </c:numCache>
            </c:numRef>
          </c:val>
          <c:extLst>
            <c:ext xmlns:c16="http://schemas.microsoft.com/office/drawing/2014/chart" uri="{C3380CC4-5D6E-409C-BE32-E72D297353CC}">
              <c16:uniqueId val="{00000003-E030-4D60-9DE4-864AC97042A3}"/>
            </c:ext>
          </c:extLst>
        </c:ser>
        <c:dLbls>
          <c:showLegendKey val="0"/>
          <c:showVal val="1"/>
          <c:showCatName val="0"/>
          <c:showSerName val="0"/>
          <c:showPercent val="0"/>
          <c:showBubbleSize val="0"/>
        </c:dLbls>
        <c:gapWidth val="150"/>
        <c:axId val="582558848"/>
        <c:axId val="58261094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dLbl>
              <c:idx val="4"/>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030-4D60-9DE4-864AC97042A3}"/>
                </c:ext>
              </c:extLst>
            </c:dLbl>
            <c:spPr>
              <a:noFill/>
              <a:ln w="25392">
                <a:noFill/>
              </a:ln>
              <a:effectLst/>
            </c:spPr>
            <c:txPr>
              <a:bodyPr rot="0" spcFirstLastPara="0" vertOverflow="ellipsis" vert="horz" wrap="square" lIns="38100" tIns="19050" rIns="38100" bIns="19050" anchor="ctr" anchorCtr="0"/>
              <a:lstStyle/>
              <a:p>
                <a:pPr algn="ct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Sheet1!$C$2:$C$7</c:f>
              <c:numCache>
                <c:formatCode>0.0%</c:formatCode>
                <c:ptCount val="5"/>
                <c:pt idx="0">
                  <c:v>0.81438999999999995</c:v>
                </c:pt>
                <c:pt idx="1">
                  <c:v>0.80867880626115773</c:v>
                </c:pt>
                <c:pt idx="2">
                  <c:v>0.75101319725099291</c:v>
                </c:pt>
                <c:pt idx="3">
                  <c:v>0.74722020801734057</c:v>
                </c:pt>
                <c:pt idx="4">
                  <c:v>0.73376400106113526</c:v>
                </c:pt>
              </c:numCache>
            </c:numRef>
          </c:val>
          <c:smooth val="0"/>
          <c:extLst>
            <c:ext xmlns:c16="http://schemas.microsoft.com/office/drawing/2014/chart" uri="{C3380CC4-5D6E-409C-BE32-E72D297353CC}">
              <c16:uniqueId val="{00000005-E030-4D60-9DE4-864AC97042A3}"/>
            </c:ext>
          </c:extLst>
        </c:ser>
        <c:dLbls>
          <c:showLegendKey val="0"/>
          <c:showVal val="1"/>
          <c:showCatName val="0"/>
          <c:showSerName val="0"/>
          <c:showPercent val="0"/>
          <c:showBubbleSize val="0"/>
        </c:dLbls>
        <c:marker val="1"/>
        <c:smooth val="0"/>
        <c:axId val="582612480"/>
        <c:axId val="582614016"/>
      </c:lineChart>
      <c:catAx>
        <c:axId val="58255884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82610944"/>
        <c:crosses val="autoZero"/>
        <c:auto val="1"/>
        <c:lblAlgn val="ctr"/>
        <c:lblOffset val="100"/>
        <c:noMultiLvlLbl val="0"/>
      </c:catAx>
      <c:valAx>
        <c:axId val="582610944"/>
        <c:scaling>
          <c:orientation val="minMax"/>
          <c:max val="125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82558848"/>
        <c:crosses val="autoZero"/>
        <c:crossBetween val="between"/>
        <c:majorUnit val="25000"/>
      </c:valAx>
      <c:catAx>
        <c:axId val="582612480"/>
        <c:scaling>
          <c:orientation val="minMax"/>
        </c:scaling>
        <c:delete val="1"/>
        <c:axPos val="b"/>
        <c:numFmt formatCode="General" sourceLinked="1"/>
        <c:majorTickMark val="out"/>
        <c:minorTickMark val="none"/>
        <c:tickLblPos val="none"/>
        <c:crossAx val="582614016"/>
        <c:crosses val="autoZero"/>
        <c:auto val="1"/>
        <c:lblAlgn val="ctr"/>
        <c:lblOffset val="100"/>
        <c:noMultiLvlLbl val="0"/>
      </c:catAx>
      <c:valAx>
        <c:axId val="582614016"/>
        <c:scaling>
          <c:orientation val="minMax"/>
          <c:max val="1"/>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82612480"/>
        <c:crosses val="max"/>
        <c:crossBetween val="between"/>
        <c:majorUnit val="0.1"/>
      </c:valAx>
      <c:spPr>
        <a:noFill/>
        <a:ln w="12700">
          <a:noFill/>
        </a:ln>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2020.6-2022.12</a:t>
            </a:r>
            <a:r>
              <a:rPr lang="zh-CN" altLang="en-US" sz="1050" b="1" i="0" baseline="0">
                <a:effectLst/>
              </a:rPr>
              <a:t> </a:t>
            </a:r>
            <a:r>
              <a:rPr lang="zh-CN" altLang="zh-CN" sz="1050" b="1" i="0" u="none" strike="noStrike" kern="1200" baseline="0">
                <a:solidFill>
                  <a:sysClr val="windowText" lastClr="000000"/>
                </a:solidFill>
                <a:effectLst/>
                <a:latin typeface="微软雅黑" panose="020B0503020204020204" charset="-122"/>
                <a:ea typeface="微软雅黑" panose="020B0503020204020204" charset="-122"/>
                <a:cs typeface="Arial" panose="020B0604020202020204" pitchFamily="2" charset="0"/>
              </a:rPr>
              <a:t>线上办公</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2.5266705475045202E-2"/>
          <c:y val="6.6174439198193394E-2"/>
          <c:w val="0.95693924446214695"/>
          <c:h val="0.69144227055577401"/>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noFill/>
              <a:prstDash val="solid"/>
              <a:round/>
            </a:ln>
            <a:effectLst>
              <a:outerShdw blurRad="40005" dist="20320" dir="5400000" algn="ctr" rotWithShape="0">
                <a:sysClr val="windowText" lastClr="000000">
                  <a:alpha val="38000"/>
                </a:sysClr>
              </a:outerShdw>
            </a:effectLst>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4"/>
                <c:pt idx="0">
                  <c:v>2020.6</c:v>
                </c:pt>
                <c:pt idx="1">
                  <c:v>2020.12</c:v>
                </c:pt>
                <c:pt idx="2">
                  <c:v>2021.12</c:v>
                </c:pt>
                <c:pt idx="3">
                  <c:v>2022.12</c:v>
                </c:pt>
              </c:numCache>
            </c:numRef>
          </c:cat>
          <c:val>
            <c:numRef>
              <c:f>Sheet1!$B$2:$B$6</c:f>
              <c:numCache>
                <c:formatCode>0</c:formatCode>
                <c:ptCount val="4"/>
                <c:pt idx="0">
                  <c:v>19907.567930396759</c:v>
                </c:pt>
                <c:pt idx="1">
                  <c:v>34559.776614850547</c:v>
                </c:pt>
                <c:pt idx="2">
                  <c:v>46883.883198652162</c:v>
                </c:pt>
                <c:pt idx="3">
                  <c:v>53962.030910782589</c:v>
                </c:pt>
              </c:numCache>
            </c:numRef>
          </c:val>
          <c:extLst>
            <c:ext xmlns:c16="http://schemas.microsoft.com/office/drawing/2014/chart" uri="{C3380CC4-5D6E-409C-BE32-E72D297353CC}">
              <c16:uniqueId val="{00000000-A5DF-41A7-B94B-B20F48DA2BD8}"/>
            </c:ext>
          </c:extLst>
        </c:ser>
        <c:dLbls>
          <c:showLegendKey val="0"/>
          <c:showVal val="1"/>
          <c:showCatName val="0"/>
          <c:showSerName val="0"/>
          <c:showPercent val="0"/>
          <c:showBubbleSize val="0"/>
        </c:dLbls>
        <c:gapWidth val="150"/>
        <c:axId val="574910848"/>
        <c:axId val="574913536"/>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4"/>
                <c:pt idx="0">
                  <c:v>2020.6</c:v>
                </c:pt>
                <c:pt idx="1">
                  <c:v>2020.12</c:v>
                </c:pt>
                <c:pt idx="2">
                  <c:v>2021.12</c:v>
                </c:pt>
                <c:pt idx="3">
                  <c:v>2022.12</c:v>
                </c:pt>
              </c:numCache>
            </c:numRef>
          </c:cat>
          <c:val>
            <c:numRef>
              <c:f>Sheet1!$C$2:$C$6</c:f>
              <c:numCache>
                <c:formatCode>0.0%</c:formatCode>
                <c:ptCount val="4"/>
                <c:pt idx="0">
                  <c:v>0.21181814856452527</c:v>
                </c:pt>
                <c:pt idx="1">
                  <c:v>0.34944517094351185</c:v>
                </c:pt>
                <c:pt idx="2">
                  <c:v>0.45432316659586719</c:v>
                </c:pt>
                <c:pt idx="3">
                  <c:v>0.50552622813017067</c:v>
                </c:pt>
              </c:numCache>
            </c:numRef>
          </c:val>
          <c:smooth val="0"/>
          <c:extLst>
            <c:ext xmlns:c16="http://schemas.microsoft.com/office/drawing/2014/chart" uri="{C3380CC4-5D6E-409C-BE32-E72D297353CC}">
              <c16:uniqueId val="{00000001-A5DF-41A7-B94B-B20F48DA2BD8}"/>
            </c:ext>
          </c:extLst>
        </c:ser>
        <c:dLbls>
          <c:showLegendKey val="0"/>
          <c:showVal val="1"/>
          <c:showCatName val="0"/>
          <c:showSerName val="0"/>
          <c:showPercent val="0"/>
          <c:showBubbleSize val="0"/>
        </c:dLbls>
        <c:marker val="1"/>
        <c:smooth val="0"/>
        <c:axId val="575566592"/>
        <c:axId val="575568128"/>
      </c:lineChart>
      <c:catAx>
        <c:axId val="57491084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1300" b="0" i="0" u="none" strike="noStrike" kern="1200" baseline="3000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4913536"/>
        <c:crosses val="autoZero"/>
        <c:auto val="1"/>
        <c:lblAlgn val="ctr"/>
        <c:lblOffset val="100"/>
        <c:noMultiLvlLbl val="0"/>
      </c:catAx>
      <c:valAx>
        <c:axId val="574913536"/>
        <c:scaling>
          <c:orientation val="minMax"/>
          <c:max val="70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4910848"/>
        <c:crosses val="autoZero"/>
        <c:crossBetween val="between"/>
        <c:majorUnit val="25000"/>
      </c:valAx>
      <c:catAx>
        <c:axId val="575566592"/>
        <c:scaling>
          <c:orientation val="minMax"/>
        </c:scaling>
        <c:delete val="1"/>
        <c:axPos val="b"/>
        <c:numFmt formatCode="General" sourceLinked="1"/>
        <c:majorTickMark val="out"/>
        <c:minorTickMark val="none"/>
        <c:tickLblPos val="none"/>
        <c:crossAx val="575568128"/>
        <c:crosses val="autoZero"/>
        <c:auto val="1"/>
        <c:lblAlgn val="ctr"/>
        <c:lblOffset val="100"/>
        <c:noMultiLvlLbl val="0"/>
      </c:catAx>
      <c:valAx>
        <c:axId val="575568128"/>
        <c:scaling>
          <c:orientation val="minMax"/>
          <c:max val="1"/>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5566592"/>
        <c:crosses val="max"/>
        <c:crossBetween val="between"/>
        <c:majorUnit val="0.1"/>
      </c:valAx>
      <c:spPr>
        <a:noFill/>
        <a:ln w="12700">
          <a:noFill/>
        </a:ln>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lgn="ct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 </a:t>
            </a:r>
            <a:r>
              <a:rPr lang="zh-CN" altLang="en-US" sz="1050" b="1" i="0" baseline="0">
                <a:effectLst/>
              </a:rPr>
              <a:t>网络支付</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layout>
        <c:manualLayout>
          <c:xMode val="edge"/>
          <c:yMode val="edge"/>
          <c:x val="0.20579505447525201"/>
          <c:y val="1.7668387478055301E-2"/>
        </c:manualLayout>
      </c:layout>
      <c:overlay val="0"/>
    </c:title>
    <c:autoTitleDeleted val="0"/>
    <c:plotArea>
      <c:layout>
        <c:manualLayout>
          <c:layoutTarget val="inner"/>
          <c:xMode val="edge"/>
          <c:yMode val="edge"/>
          <c:x val="2.5266705475045202E-2"/>
          <c:y val="0.19874189567363701"/>
          <c:w val="0.95693924446214695"/>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dLbl>
              <c:idx val="3"/>
              <c:layout>
                <c:manualLayout>
                  <c:x val="2.5940337224383899E-3"/>
                  <c:y val="1.3245033112582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C2E-4550-8671-C28C7E85E86B}"/>
                </c:ext>
              </c:extLst>
            </c:dLbl>
            <c:dLbl>
              <c:idx val="4"/>
              <c:layout>
                <c:manualLayout>
                  <c:x val="0"/>
                  <c:y val="2.207505518763797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C2E-4550-8671-C28C7E85E86B}"/>
                </c:ext>
              </c:extLst>
            </c:dLbl>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5"/>
                <c:pt idx="0">
                  <c:v>2018.12</c:v>
                </c:pt>
                <c:pt idx="1">
                  <c:v>2020.3</c:v>
                </c:pt>
                <c:pt idx="2">
                  <c:v>2020.12</c:v>
                </c:pt>
                <c:pt idx="3">
                  <c:v>2021.12</c:v>
                </c:pt>
                <c:pt idx="4">
                  <c:v>2022.12</c:v>
                </c:pt>
              </c:strCache>
            </c:strRef>
          </c:cat>
          <c:val>
            <c:numRef>
              <c:f>Sheet1!$B$2:$B$10</c:f>
              <c:numCache>
                <c:formatCode>0</c:formatCode>
                <c:ptCount val="5"/>
                <c:pt idx="0">
                  <c:v>60039.908282330391</c:v>
                </c:pt>
                <c:pt idx="1">
                  <c:v>76797.642091263944</c:v>
                </c:pt>
                <c:pt idx="2">
                  <c:v>85434.071633029263</c:v>
                </c:pt>
                <c:pt idx="3" formatCode="0_ ">
                  <c:v>90362.894547326083</c:v>
                </c:pt>
                <c:pt idx="4" formatCode="General">
                  <c:v>91144</c:v>
                </c:pt>
              </c:numCache>
            </c:numRef>
          </c:val>
          <c:extLst>
            <c:ext xmlns:c16="http://schemas.microsoft.com/office/drawing/2014/chart" uri="{C3380CC4-5D6E-409C-BE32-E72D297353CC}">
              <c16:uniqueId val="{00000002-3C2E-4550-8671-C28C7E85E86B}"/>
            </c:ext>
          </c:extLst>
        </c:ser>
        <c:dLbls>
          <c:showLegendKey val="0"/>
          <c:showVal val="1"/>
          <c:showCatName val="0"/>
          <c:showSerName val="0"/>
          <c:showPercent val="0"/>
          <c:showBubbleSize val="0"/>
        </c:dLbls>
        <c:gapWidth val="150"/>
        <c:axId val="341292224"/>
        <c:axId val="34129166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dLbl>
              <c:idx val="4"/>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C2E-4550-8671-C28C7E85E86B}"/>
                </c:ext>
              </c:extLst>
            </c:dLbl>
            <c:spPr>
              <a:noFill/>
              <a:ln w="25392">
                <a:noFill/>
              </a:ln>
              <a:effectLst/>
            </c:spPr>
            <c:txPr>
              <a:bodyPr rot="0" spcFirstLastPara="0" vertOverflow="ellipsis" vert="horz" wrap="square" lIns="38100" tIns="19050" rIns="38100" bIns="19050" anchor="ctr" anchorCtr="0"/>
              <a:lstStyle/>
              <a:p>
                <a:pPr algn="ct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5"/>
                <c:pt idx="0">
                  <c:v>2018.12</c:v>
                </c:pt>
                <c:pt idx="1">
                  <c:v>2020.3</c:v>
                </c:pt>
                <c:pt idx="2">
                  <c:v>2020.12</c:v>
                </c:pt>
                <c:pt idx="3">
                  <c:v>2021.12</c:v>
                </c:pt>
                <c:pt idx="4">
                  <c:v>2022.12</c:v>
                </c:pt>
              </c:strCache>
            </c:strRef>
          </c:cat>
          <c:val>
            <c:numRef>
              <c:f>Sheet1!$C$2:$C$10</c:f>
              <c:numCache>
                <c:formatCode>0.0%</c:formatCode>
                <c:ptCount val="5"/>
                <c:pt idx="0">
                  <c:v>0.72467100000000007</c:v>
                </c:pt>
                <c:pt idx="1">
                  <c:v>0.84991531986338908</c:v>
                </c:pt>
                <c:pt idx="2">
                  <c:v>0.86385175746117171</c:v>
                </c:pt>
                <c:pt idx="3">
                  <c:v>0.87565179316652353</c:v>
                </c:pt>
                <c:pt idx="4">
                  <c:v>0.85399999999999998</c:v>
                </c:pt>
              </c:numCache>
            </c:numRef>
          </c:val>
          <c:smooth val="0"/>
          <c:extLst>
            <c:ext xmlns:c16="http://schemas.microsoft.com/office/drawing/2014/chart" uri="{C3380CC4-5D6E-409C-BE32-E72D297353CC}">
              <c16:uniqueId val="{00000004-3C2E-4550-8671-C28C7E85E86B}"/>
            </c:ext>
          </c:extLst>
        </c:ser>
        <c:dLbls>
          <c:showLegendKey val="0"/>
          <c:showVal val="1"/>
          <c:showCatName val="0"/>
          <c:showSerName val="0"/>
          <c:showPercent val="0"/>
          <c:showBubbleSize val="0"/>
        </c:dLbls>
        <c:marker val="1"/>
        <c:smooth val="0"/>
        <c:axId val="341293904"/>
        <c:axId val="341294464"/>
      </c:lineChart>
      <c:catAx>
        <c:axId val="34129222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341291664"/>
        <c:crosses val="autoZero"/>
        <c:auto val="1"/>
        <c:lblAlgn val="ctr"/>
        <c:lblOffset val="100"/>
        <c:noMultiLvlLbl val="0"/>
      </c:catAx>
      <c:valAx>
        <c:axId val="341291664"/>
        <c:scaling>
          <c:orientation val="minMax"/>
          <c:max val="120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341292224"/>
        <c:crosses val="autoZero"/>
        <c:crossBetween val="between"/>
        <c:majorUnit val="25000"/>
      </c:valAx>
      <c:catAx>
        <c:axId val="341293904"/>
        <c:scaling>
          <c:orientation val="minMax"/>
        </c:scaling>
        <c:delete val="1"/>
        <c:axPos val="b"/>
        <c:numFmt formatCode="General" sourceLinked="1"/>
        <c:majorTickMark val="out"/>
        <c:minorTickMark val="none"/>
        <c:tickLblPos val="none"/>
        <c:crossAx val="341294464"/>
        <c:crosses val="autoZero"/>
        <c:auto val="1"/>
        <c:lblAlgn val="ctr"/>
        <c:lblOffset val="100"/>
        <c:noMultiLvlLbl val="0"/>
      </c:catAx>
      <c:valAx>
        <c:axId val="341294464"/>
        <c:scaling>
          <c:orientation val="minMax"/>
          <c:max val="1"/>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341293904"/>
        <c:crosses val="max"/>
        <c:crossBetween val="between"/>
        <c:majorUnit val="0.1"/>
      </c:valAx>
      <c:spPr>
        <a:noFill/>
        <a:ln w="12700">
          <a:noFill/>
        </a:ln>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 </a:t>
            </a:r>
            <a:r>
              <a:rPr lang="zh-CN" altLang="en-US" sz="1050" b="1" i="0" baseline="0">
                <a:effectLst/>
              </a:rPr>
              <a:t>网络购物</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4628001266378697E-2"/>
          <c:y val="0.19874189567363701"/>
          <c:w val="0.90765260373581702"/>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Sheet1!$B$2:$B$8</c:f>
              <c:numCache>
                <c:formatCode>0</c:formatCode>
                <c:ptCount val="5"/>
                <c:pt idx="0">
                  <c:v>61011.339351892057</c:v>
                </c:pt>
                <c:pt idx="1">
                  <c:v>71026.809433494447</c:v>
                </c:pt>
                <c:pt idx="2">
                  <c:v>78241.490420891088</c:v>
                </c:pt>
                <c:pt idx="3">
                  <c:v>84210</c:v>
                </c:pt>
                <c:pt idx="4">
                  <c:v>84529</c:v>
                </c:pt>
              </c:numCache>
            </c:numRef>
          </c:val>
          <c:extLst>
            <c:ext xmlns:c16="http://schemas.microsoft.com/office/drawing/2014/chart" uri="{C3380CC4-5D6E-409C-BE32-E72D297353CC}">
              <c16:uniqueId val="{00000000-1709-472D-ACA7-F5F6B96E5692}"/>
            </c:ext>
          </c:extLst>
        </c:ser>
        <c:dLbls>
          <c:showLegendKey val="0"/>
          <c:showVal val="1"/>
          <c:showCatName val="0"/>
          <c:showSerName val="0"/>
          <c:showPercent val="0"/>
          <c:showBubbleSize val="0"/>
        </c:dLbls>
        <c:gapWidth val="150"/>
        <c:axId val="575266816"/>
        <c:axId val="57526950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Sheet1!$C$2:$C$8</c:f>
              <c:numCache>
                <c:formatCode>0.0%</c:formatCode>
                <c:ptCount val="5"/>
                <c:pt idx="0">
                  <c:v>0.73639600000000005</c:v>
                </c:pt>
                <c:pt idx="1">
                  <c:v>0.78604982932687439</c:v>
                </c:pt>
                <c:pt idx="2">
                  <c:v>0.79112522339785007</c:v>
                </c:pt>
                <c:pt idx="3">
                  <c:v>0.81599999999999995</c:v>
                </c:pt>
                <c:pt idx="4">
                  <c:v>0.79200000000000004</c:v>
                </c:pt>
              </c:numCache>
            </c:numRef>
          </c:val>
          <c:smooth val="0"/>
          <c:extLst>
            <c:ext xmlns:c16="http://schemas.microsoft.com/office/drawing/2014/chart" uri="{C3380CC4-5D6E-409C-BE32-E72D297353CC}">
              <c16:uniqueId val="{00000001-1709-472D-ACA7-F5F6B96E5692}"/>
            </c:ext>
          </c:extLst>
        </c:ser>
        <c:dLbls>
          <c:showLegendKey val="0"/>
          <c:showVal val="1"/>
          <c:showCatName val="0"/>
          <c:showSerName val="0"/>
          <c:showPercent val="0"/>
          <c:showBubbleSize val="0"/>
        </c:dLbls>
        <c:marker val="1"/>
        <c:smooth val="0"/>
        <c:axId val="575754624"/>
        <c:axId val="575756160"/>
      </c:lineChart>
      <c:catAx>
        <c:axId val="575266816"/>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269504"/>
        <c:crosses val="autoZero"/>
        <c:auto val="1"/>
        <c:lblAlgn val="ctr"/>
        <c:lblOffset val="100"/>
        <c:noMultiLvlLbl val="0"/>
      </c:catAx>
      <c:valAx>
        <c:axId val="575269504"/>
        <c:scaling>
          <c:orientation val="minMax"/>
          <c:max val="125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5266816"/>
        <c:crosses val="autoZero"/>
        <c:crossBetween val="between"/>
        <c:majorUnit val="20000"/>
      </c:valAx>
      <c:catAx>
        <c:axId val="575754624"/>
        <c:scaling>
          <c:orientation val="minMax"/>
        </c:scaling>
        <c:delete val="1"/>
        <c:axPos val="b"/>
        <c:numFmt formatCode="General" sourceLinked="1"/>
        <c:majorTickMark val="out"/>
        <c:minorTickMark val="none"/>
        <c:tickLblPos val="none"/>
        <c:crossAx val="575756160"/>
        <c:crosses val="autoZero"/>
        <c:auto val="1"/>
        <c:lblAlgn val="ctr"/>
        <c:lblOffset val="100"/>
        <c:noMultiLvlLbl val="0"/>
      </c:catAx>
      <c:valAx>
        <c:axId val="575756160"/>
        <c:scaling>
          <c:orientation val="minMax"/>
          <c:max val="1"/>
          <c:min val="0"/>
        </c:scaling>
        <c:delete val="0"/>
        <c:axPos val="r"/>
        <c:numFmt formatCode="0%" sourceLinked="0"/>
        <c:majorTickMark val="out"/>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5754624"/>
        <c:crosses val="max"/>
        <c:crossBetween val="between"/>
        <c:majorUnit val="0.1"/>
      </c:valAx>
      <c:spPr>
        <a:noFill/>
        <a:ln w="12700">
          <a:noFill/>
        </a:ln>
      </c:spPr>
    </c:plotArea>
    <c:legend>
      <c:legendPos val="b"/>
      <c:layout>
        <c:manualLayout>
          <c:xMode val="edge"/>
          <c:yMode val="edge"/>
          <c:x val="0.20454854621771501"/>
          <c:y val="0.85686742799534199"/>
          <c:w val="0.60907911802853498"/>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 </a:t>
            </a:r>
            <a:r>
              <a:rPr lang="zh-CN" altLang="en-US" sz="1050" b="1" i="0" baseline="0">
                <a:effectLst/>
              </a:rPr>
              <a:t>网上外卖</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4628001266378697E-2"/>
          <c:y val="0.19874189567363701"/>
          <c:w val="0.90765260373581702"/>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dLbl>
              <c:idx val="4"/>
              <c:layout>
                <c:manualLayout>
                  <c:x val="0"/>
                  <c:y val="2.070393374741200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F69-4B50-928E-4273B8296EEE}"/>
                </c:ext>
              </c:extLst>
            </c:dLbl>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Sheet1!$B$2:$B$8</c:f>
              <c:numCache>
                <c:formatCode>0</c:formatCode>
                <c:ptCount val="5"/>
                <c:pt idx="0">
                  <c:v>40601</c:v>
                </c:pt>
                <c:pt idx="1">
                  <c:v>39779.513076778414</c:v>
                </c:pt>
                <c:pt idx="2">
                  <c:v>41883</c:v>
                </c:pt>
                <c:pt idx="3">
                  <c:v>54415.582264088531</c:v>
                </c:pt>
                <c:pt idx="4">
                  <c:v>52116.164711673249</c:v>
                </c:pt>
              </c:numCache>
            </c:numRef>
          </c:val>
          <c:extLst>
            <c:ext xmlns:c16="http://schemas.microsoft.com/office/drawing/2014/chart" uri="{C3380CC4-5D6E-409C-BE32-E72D297353CC}">
              <c16:uniqueId val="{00000001-9F69-4B50-928E-4273B8296EEE}"/>
            </c:ext>
          </c:extLst>
        </c:ser>
        <c:dLbls>
          <c:showLegendKey val="0"/>
          <c:showVal val="1"/>
          <c:showCatName val="0"/>
          <c:showSerName val="0"/>
          <c:showPercent val="0"/>
          <c:showBubbleSize val="0"/>
        </c:dLbls>
        <c:gapWidth val="100"/>
        <c:axId val="575676800"/>
        <c:axId val="575679488"/>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Sheet1!$C$2:$C$8</c:f>
              <c:numCache>
                <c:formatCode>0.0%</c:formatCode>
                <c:ptCount val="5"/>
                <c:pt idx="0">
                  <c:v>0.49005100000000001</c:v>
                </c:pt>
                <c:pt idx="1">
                  <c:v>0.44023770339826529</c:v>
                </c:pt>
                <c:pt idx="2">
                  <c:v>0.42349057737470031</c:v>
                </c:pt>
                <c:pt idx="3">
                  <c:v>0.52730827652708889</c:v>
                </c:pt>
                <c:pt idx="4">
                  <c:v>0.48799999999999999</c:v>
                </c:pt>
              </c:numCache>
            </c:numRef>
          </c:val>
          <c:smooth val="0"/>
          <c:extLst>
            <c:ext xmlns:c16="http://schemas.microsoft.com/office/drawing/2014/chart" uri="{C3380CC4-5D6E-409C-BE32-E72D297353CC}">
              <c16:uniqueId val="{00000002-9F69-4B50-928E-4273B8296EEE}"/>
            </c:ext>
          </c:extLst>
        </c:ser>
        <c:dLbls>
          <c:showLegendKey val="0"/>
          <c:showVal val="1"/>
          <c:showCatName val="0"/>
          <c:showSerName val="0"/>
          <c:showPercent val="0"/>
          <c:showBubbleSize val="0"/>
        </c:dLbls>
        <c:marker val="1"/>
        <c:smooth val="0"/>
        <c:axId val="575685376"/>
        <c:axId val="575686912"/>
      </c:lineChart>
      <c:catAx>
        <c:axId val="57567680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679488"/>
        <c:crosses val="autoZero"/>
        <c:auto val="1"/>
        <c:lblAlgn val="ctr"/>
        <c:lblOffset val="100"/>
        <c:noMultiLvlLbl val="0"/>
      </c:catAx>
      <c:valAx>
        <c:axId val="575679488"/>
        <c:scaling>
          <c:orientation val="minMax"/>
          <c:max val="65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5676800"/>
        <c:crosses val="autoZero"/>
        <c:crossBetween val="between"/>
      </c:valAx>
      <c:catAx>
        <c:axId val="575685376"/>
        <c:scaling>
          <c:orientation val="minMax"/>
        </c:scaling>
        <c:delete val="1"/>
        <c:axPos val="b"/>
        <c:numFmt formatCode="General" sourceLinked="1"/>
        <c:majorTickMark val="out"/>
        <c:minorTickMark val="none"/>
        <c:tickLblPos val="none"/>
        <c:crossAx val="575686912"/>
        <c:crosses val="autoZero"/>
        <c:auto val="1"/>
        <c:lblAlgn val="ctr"/>
        <c:lblOffset val="100"/>
        <c:noMultiLvlLbl val="0"/>
      </c:catAx>
      <c:valAx>
        <c:axId val="575686912"/>
        <c:scaling>
          <c:orientation val="minMax"/>
          <c:max val="0.55000000000000004"/>
          <c:min val="0"/>
        </c:scaling>
        <c:delete val="0"/>
        <c:axPos val="r"/>
        <c:numFmt formatCode="0%" sourceLinked="0"/>
        <c:majorTickMark val="out"/>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5685376"/>
        <c:crosses val="max"/>
        <c:crossBetween val="between"/>
        <c:majorUnit val="0.1"/>
      </c:valAx>
      <c:spPr>
        <a:noFill/>
        <a:ln w="12700">
          <a:noFill/>
        </a:ln>
      </c:spPr>
    </c:plotArea>
    <c:legend>
      <c:legendPos val="b"/>
      <c:layout>
        <c:manualLayout>
          <c:xMode val="edge"/>
          <c:yMode val="edge"/>
          <c:x val="0.20454854621771501"/>
          <c:y val="0.85686742799534199"/>
          <c:w val="0.60907911802853498"/>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i="0" baseline="0">
                <a:effectLst/>
              </a:rPr>
              <a:t>2018.12-2022.12</a:t>
            </a:r>
            <a:r>
              <a:rPr lang="zh-CN" altLang="en-US" sz="1050" b="1" i="0" baseline="0">
                <a:effectLst/>
              </a:rPr>
              <a:t> 在线旅行预订</a:t>
            </a:r>
            <a:r>
              <a:rPr lang="zh-CN" altLang="zh-CN" sz="1050" b="1" i="0" baseline="0">
                <a:effectLst/>
              </a:rPr>
              <a:t>用户规模及使用</a:t>
            </a:r>
            <a:r>
              <a:rPr lang="zh-CN" altLang="en-US" sz="1050" b="1">
                <a:solidFill>
                  <a:sysClr val="windowText" lastClr="000000"/>
                </a:solidFill>
                <a:latin typeface="微软雅黑" pitchFamily="34" charset="-122"/>
                <a:ea typeface="微软雅黑" pitchFamily="34" charset="-122"/>
              </a:rPr>
              <a:t>率</a:t>
            </a:r>
          </a:p>
        </c:rich>
      </c:tx>
      <c:overlay val="0"/>
    </c:title>
    <c:autoTitleDeleted val="0"/>
    <c:plotArea>
      <c:layout>
        <c:manualLayout>
          <c:layoutTarget val="inner"/>
          <c:xMode val="edge"/>
          <c:yMode val="edge"/>
          <c:x val="2.5266705475045212E-2"/>
          <c:y val="0.19874189567363679"/>
          <c:w val="0.95693924446214662"/>
          <c:h val="0.55887504128209164"/>
        </c:manualLayout>
      </c:layout>
      <c:barChart>
        <c:barDir val="col"/>
        <c:grouping val="clustered"/>
        <c:varyColors val="0"/>
        <c:ser>
          <c:idx val="0"/>
          <c:order val="0"/>
          <c:tx>
            <c:strRef>
              <c:f>Sheet1!$B$1</c:f>
              <c:strCache>
                <c:ptCount val="1"/>
                <c:pt idx="0">
                  <c:v>用户规模</c:v>
                </c:pt>
              </c:strCache>
            </c:strRef>
          </c:tx>
          <c:spPr>
            <a:solidFill>
              <a:srgbClr val="5B9BD5"/>
            </a:solidFill>
            <a:ln w="12700">
              <a:solidFill>
                <a:schemeClr val="bg1"/>
              </a:solidFill>
            </a:ln>
          </c:spPr>
          <c:invertIfNegative val="0"/>
          <c:dLbls>
            <c:dLbl>
              <c:idx val="4"/>
              <c:layout>
                <c:manualLayout>
                  <c:x val="0"/>
                  <c:y val="1.324503311258274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551-4D3D-913E-73248ACA2D0C}"/>
                </c:ext>
              </c:extLst>
            </c:dLbl>
            <c:dLbl>
              <c:idx val="5"/>
              <c:layout>
                <c:manualLayout>
                  <c:x val="2.5940337224382016E-3"/>
                  <c:y val="1.324503311258274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551-4D3D-913E-73248ACA2D0C}"/>
                </c:ext>
              </c:extLst>
            </c:dLbl>
            <c:numFmt formatCode="0_);\(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Sheet1!$B$2:$B$7</c:f>
              <c:numCache>
                <c:formatCode>0</c:formatCode>
                <c:ptCount val="5"/>
                <c:pt idx="0">
                  <c:v>41001</c:v>
                </c:pt>
                <c:pt idx="1">
                  <c:v>37296</c:v>
                </c:pt>
                <c:pt idx="2">
                  <c:v>34244</c:v>
                </c:pt>
                <c:pt idx="3">
                  <c:v>39710</c:v>
                </c:pt>
                <c:pt idx="4">
                  <c:v>42272</c:v>
                </c:pt>
              </c:numCache>
            </c:numRef>
          </c:val>
          <c:extLst>
            <c:ext xmlns:c16="http://schemas.microsoft.com/office/drawing/2014/chart" uri="{C3380CC4-5D6E-409C-BE32-E72D297353CC}">
              <c16:uniqueId val="{00000002-1551-4D3D-913E-73248ACA2D0C}"/>
            </c:ext>
          </c:extLst>
        </c:ser>
        <c:dLbls>
          <c:showLegendKey val="0"/>
          <c:showVal val="1"/>
          <c:showCatName val="0"/>
          <c:showSerName val="0"/>
          <c:showPercent val="0"/>
          <c:showBubbleSize val="0"/>
        </c:dLbls>
        <c:gapWidth val="100"/>
        <c:axId val="530220080"/>
        <c:axId val="530220640"/>
      </c:barChart>
      <c:lineChart>
        <c:grouping val="standard"/>
        <c:varyColors val="0"/>
        <c:ser>
          <c:idx val="1"/>
          <c:order val="1"/>
          <c:tx>
            <c:strRef>
              <c:f>Sheet1!$C$1</c:f>
              <c:strCache>
                <c:ptCount val="1"/>
                <c:pt idx="0">
                  <c:v>使用率</c:v>
                </c:pt>
              </c:strCache>
            </c:strRef>
          </c:tx>
          <c:spPr>
            <a:ln w="12700" cap="sq">
              <a:solidFill>
                <a:srgbClr val="C00000"/>
              </a:solidFill>
              <a:miter lim="800000"/>
            </a:ln>
          </c:spPr>
          <c:marker>
            <c:symbol val="x"/>
            <c:size val="5"/>
            <c:spPr>
              <a:noFill/>
              <a:ln w="12700">
                <a:solidFill>
                  <a:srgbClr val="C00000"/>
                </a:solidFill>
              </a:ln>
            </c:spPr>
          </c:marker>
          <c:dLbls>
            <c:spPr>
              <a:noFill/>
              <a:ln w="25392">
                <a:noFill/>
              </a:ln>
            </c:spPr>
            <c:txPr>
              <a:bodyPr/>
              <a:lstStyle/>
              <a:p>
                <a:pPr>
                  <a:defRPr sz="800" b="0">
                    <a:solidFill>
                      <a:srgbClr val="C00000"/>
                    </a:solidFill>
                    <a:latin typeface="Arial" pitchFamily="34" charset="0"/>
                    <a:cs typeface="Arial" pitchFamily="3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Sheet1!$C$2:$C$7</c:f>
              <c:numCache>
                <c:formatCode>0.0%</c:formatCode>
                <c:ptCount val="5"/>
                <c:pt idx="0">
                  <c:v>0.495</c:v>
                </c:pt>
                <c:pt idx="1">
                  <c:v>0.41299999999999998</c:v>
                </c:pt>
                <c:pt idx="2">
                  <c:v>0.34599999999999997</c:v>
                </c:pt>
                <c:pt idx="3">
                  <c:v>0.38500000000000001</c:v>
                </c:pt>
                <c:pt idx="4">
                  <c:v>0.39600000000000002</c:v>
                </c:pt>
              </c:numCache>
            </c:numRef>
          </c:val>
          <c:smooth val="0"/>
          <c:extLst>
            <c:ext xmlns:c16="http://schemas.microsoft.com/office/drawing/2014/chart" uri="{C3380CC4-5D6E-409C-BE32-E72D297353CC}">
              <c16:uniqueId val="{00000003-1551-4D3D-913E-73248ACA2D0C}"/>
            </c:ext>
          </c:extLst>
        </c:ser>
        <c:dLbls>
          <c:showLegendKey val="0"/>
          <c:showVal val="1"/>
          <c:showCatName val="0"/>
          <c:showSerName val="0"/>
          <c:showPercent val="0"/>
          <c:showBubbleSize val="0"/>
        </c:dLbls>
        <c:marker val="1"/>
        <c:smooth val="0"/>
        <c:axId val="530221760"/>
        <c:axId val="530221200"/>
      </c:lineChart>
      <c:catAx>
        <c:axId val="530220080"/>
        <c:scaling>
          <c:orientation val="minMax"/>
        </c:scaling>
        <c:delete val="0"/>
        <c:axPos val="b"/>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30220640"/>
        <c:crosses val="autoZero"/>
        <c:auto val="1"/>
        <c:lblAlgn val="ctr"/>
        <c:lblOffset val="100"/>
        <c:noMultiLvlLbl val="0"/>
      </c:catAx>
      <c:valAx>
        <c:axId val="530220640"/>
        <c:scaling>
          <c:orientation val="minMax"/>
          <c:max val="50000"/>
          <c:min val="0"/>
        </c:scaling>
        <c:delete val="0"/>
        <c:axPos val="l"/>
        <c:numFmt formatCode="0"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30220080"/>
        <c:crosses val="autoZero"/>
        <c:crossBetween val="between"/>
        <c:majorUnit val="10000"/>
      </c:valAx>
      <c:valAx>
        <c:axId val="530221200"/>
        <c:scaling>
          <c:orientation val="minMax"/>
          <c:max val="1"/>
          <c:min val="0"/>
        </c:scaling>
        <c:delete val="0"/>
        <c:axPos val="r"/>
        <c:numFmt formatCode="0%" sourceLinked="0"/>
        <c:majorTickMark val="none"/>
        <c:minorTickMark val="none"/>
        <c:tickLblPos val="none"/>
        <c:spPr>
          <a:ln>
            <a:noFill/>
          </a:ln>
        </c:spPr>
        <c:txPr>
          <a:bodyPr/>
          <a:lstStyle/>
          <a:p>
            <a:pPr>
              <a:defRPr sz="800">
                <a:solidFill>
                  <a:sysClr val="windowText" lastClr="000000"/>
                </a:solidFill>
              </a:defRPr>
            </a:pPr>
            <a:endParaRPr lang="zh-CN"/>
          </a:p>
        </c:txPr>
        <c:crossAx val="530221760"/>
        <c:crosses val="max"/>
        <c:crossBetween val="between"/>
        <c:majorUnit val="0.1"/>
      </c:valAx>
      <c:catAx>
        <c:axId val="530221760"/>
        <c:scaling>
          <c:orientation val="minMax"/>
        </c:scaling>
        <c:delete val="1"/>
        <c:axPos val="b"/>
        <c:numFmt formatCode="General" sourceLinked="1"/>
        <c:majorTickMark val="out"/>
        <c:minorTickMark val="none"/>
        <c:tickLblPos val="none"/>
        <c:crossAx val="530221200"/>
        <c:crosses val="autoZero"/>
        <c:auto val="1"/>
        <c:lblAlgn val="ctr"/>
        <c:lblOffset val="100"/>
        <c:noMultiLvlLbl val="0"/>
      </c:catAx>
      <c:spPr>
        <a:noFill/>
        <a:ln w="12700">
          <a:noFill/>
        </a:ln>
      </c:spPr>
    </c:plotArea>
    <c:legend>
      <c:legendPos val="b"/>
      <c:layout>
        <c:manualLayout>
          <c:xMode val="edge"/>
          <c:yMode val="edge"/>
          <c:x val="0.30830985915496117"/>
          <c:y val="0.85686742799534166"/>
          <c:w val="0.40155642023346338"/>
          <c:h val="6.582781456953643E-2"/>
        </c:manualLayout>
      </c:layout>
      <c:overlay val="0"/>
      <c:txPr>
        <a:bodyPr/>
        <a:lstStyle/>
        <a:p>
          <a:pPr>
            <a:defRPr sz="900" b="0" baseline="0">
              <a:solidFill>
                <a:sysClr val="windowText" lastClr="000000"/>
              </a:solidFill>
              <a:latin typeface="黑体" pitchFamily="49" charset="-122"/>
              <a:ea typeface="黑体" pitchFamily="49" charset="-122"/>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 </a:t>
            </a:r>
            <a:r>
              <a:rPr lang="zh-CN" altLang="en-US" sz="1050" b="1" i="0" baseline="0">
                <a:effectLst/>
              </a:rPr>
              <a:t>网络视频（含短视频）</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layout>
        <c:manualLayout>
          <c:xMode val="edge"/>
          <c:yMode val="edge"/>
          <c:x val="0.14097266051860199"/>
          <c:y val="1.3245033112582801E-2"/>
        </c:manualLayout>
      </c:layout>
      <c:overlay val="0"/>
    </c:title>
    <c:autoTitleDeleted val="0"/>
    <c:plotArea>
      <c:layout>
        <c:manualLayout>
          <c:layoutTarget val="inner"/>
          <c:xMode val="edge"/>
          <c:yMode val="edge"/>
          <c:x val="2.5266705475045202E-2"/>
          <c:y val="0.19874189567363701"/>
          <c:w val="0.95693924446214695"/>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dLbl>
              <c:idx val="3"/>
              <c:layout>
                <c:manualLayout>
                  <c:x val="2.5940337224383899E-3"/>
                  <c:y val="1.3245033112582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407-4970-B53E-C727DBEE822A}"/>
                </c:ext>
              </c:extLst>
            </c:dLbl>
            <c:dLbl>
              <c:idx val="4"/>
              <c:layout>
                <c:manualLayout>
                  <c:x val="2.5940337224383916E-3"/>
                  <c:y val="1.324503311258278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407-4970-B53E-C727DBEE822A}"/>
                </c:ext>
              </c:extLst>
            </c:dLbl>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5"/>
                <c:pt idx="0">
                  <c:v>2018.12</c:v>
                </c:pt>
                <c:pt idx="1">
                  <c:v>2020.3</c:v>
                </c:pt>
                <c:pt idx="2">
                  <c:v>2020.12</c:v>
                </c:pt>
                <c:pt idx="3">
                  <c:v>2021.12</c:v>
                </c:pt>
                <c:pt idx="4">
                  <c:v>2022.12</c:v>
                </c:pt>
              </c:strCache>
            </c:strRef>
          </c:cat>
          <c:val>
            <c:numRef>
              <c:f>Sheet1!$B$2:$B$11</c:f>
              <c:numCache>
                <c:formatCode>General</c:formatCode>
                <c:ptCount val="5"/>
                <c:pt idx="0" formatCode="0_ ">
                  <c:v>72486</c:v>
                </c:pt>
                <c:pt idx="1">
                  <c:v>85044</c:v>
                </c:pt>
                <c:pt idx="2">
                  <c:v>92677</c:v>
                </c:pt>
                <c:pt idx="3" formatCode="0_ ">
                  <c:v>97471.177389321529</c:v>
                </c:pt>
                <c:pt idx="4" formatCode="0_ ">
                  <c:v>103057</c:v>
                </c:pt>
              </c:numCache>
            </c:numRef>
          </c:val>
          <c:extLst>
            <c:ext xmlns:c16="http://schemas.microsoft.com/office/drawing/2014/chart" uri="{C3380CC4-5D6E-409C-BE32-E72D297353CC}">
              <c16:uniqueId val="{00000002-2407-4970-B53E-C727DBEE822A}"/>
            </c:ext>
          </c:extLst>
        </c:ser>
        <c:dLbls>
          <c:showLegendKey val="0"/>
          <c:showVal val="1"/>
          <c:showCatName val="0"/>
          <c:showSerName val="0"/>
          <c:showPercent val="0"/>
          <c:showBubbleSize val="0"/>
        </c:dLbls>
        <c:gapWidth val="150"/>
        <c:axId val="341297824"/>
        <c:axId val="34129838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dLbl>
              <c:idx val="4"/>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407-4970-B53E-C727DBEE822A}"/>
                </c:ext>
              </c:extLst>
            </c:dLbl>
            <c:spPr>
              <a:noFill/>
              <a:ln w="25392">
                <a:noFill/>
              </a:ln>
              <a:effectLst/>
            </c:spPr>
            <c:txPr>
              <a:bodyPr rot="0" spcFirstLastPara="0" vertOverflow="ellipsis" vert="horz" wrap="square" lIns="38100" tIns="19050" rIns="38100" bIns="19050" anchor="ctr" anchorCtr="0"/>
              <a:lstStyle/>
              <a:p>
                <a:pPr algn="ct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5"/>
                <c:pt idx="0">
                  <c:v>2018.12</c:v>
                </c:pt>
                <c:pt idx="1">
                  <c:v>2020.3</c:v>
                </c:pt>
                <c:pt idx="2">
                  <c:v>2020.12</c:v>
                </c:pt>
                <c:pt idx="3">
                  <c:v>2021.12</c:v>
                </c:pt>
                <c:pt idx="4">
                  <c:v>2022.12</c:v>
                </c:pt>
              </c:strCache>
            </c:strRef>
          </c:cat>
          <c:val>
            <c:numRef>
              <c:f>Sheet1!$C$2:$C$11</c:f>
              <c:numCache>
                <c:formatCode>0.0%</c:formatCode>
                <c:ptCount val="5"/>
                <c:pt idx="0">
                  <c:v>0.875</c:v>
                </c:pt>
                <c:pt idx="1">
                  <c:v>0.94099999999999995</c:v>
                </c:pt>
                <c:pt idx="2">
                  <c:v>0.93700000000000006</c:v>
                </c:pt>
                <c:pt idx="3">
                  <c:v>0.94453383427542381</c:v>
                </c:pt>
                <c:pt idx="4">
                  <c:v>0.96499999999999997</c:v>
                </c:pt>
              </c:numCache>
            </c:numRef>
          </c:val>
          <c:smooth val="0"/>
          <c:extLst>
            <c:ext xmlns:c16="http://schemas.microsoft.com/office/drawing/2014/chart" uri="{C3380CC4-5D6E-409C-BE32-E72D297353CC}">
              <c16:uniqueId val="{00000004-2407-4970-B53E-C727DBEE822A}"/>
            </c:ext>
          </c:extLst>
        </c:ser>
        <c:dLbls>
          <c:showLegendKey val="0"/>
          <c:showVal val="1"/>
          <c:showCatName val="0"/>
          <c:showSerName val="0"/>
          <c:showPercent val="0"/>
          <c:showBubbleSize val="0"/>
        </c:dLbls>
        <c:marker val="1"/>
        <c:smooth val="0"/>
        <c:axId val="341298944"/>
        <c:axId val="341299504"/>
      </c:lineChart>
      <c:catAx>
        <c:axId val="34129782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341298384"/>
        <c:crosses val="autoZero"/>
        <c:auto val="1"/>
        <c:lblAlgn val="ctr"/>
        <c:lblOffset val="100"/>
        <c:noMultiLvlLbl val="0"/>
      </c:catAx>
      <c:valAx>
        <c:axId val="341298384"/>
        <c:scaling>
          <c:orientation val="minMax"/>
          <c:max val="120000"/>
          <c:min val="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341297824"/>
        <c:crosses val="autoZero"/>
        <c:crossBetween val="between"/>
        <c:majorUnit val="25000"/>
      </c:valAx>
      <c:catAx>
        <c:axId val="341298944"/>
        <c:scaling>
          <c:orientation val="minMax"/>
        </c:scaling>
        <c:delete val="1"/>
        <c:axPos val="b"/>
        <c:numFmt formatCode="General" sourceLinked="1"/>
        <c:majorTickMark val="out"/>
        <c:minorTickMark val="none"/>
        <c:tickLblPos val="none"/>
        <c:crossAx val="341299504"/>
        <c:crosses val="autoZero"/>
        <c:auto val="1"/>
        <c:lblAlgn val="ctr"/>
        <c:lblOffset val="100"/>
        <c:noMultiLvlLbl val="0"/>
      </c:catAx>
      <c:valAx>
        <c:axId val="341299504"/>
        <c:scaling>
          <c:orientation val="minMax"/>
          <c:max val="1"/>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341298944"/>
        <c:crosses val="max"/>
        <c:crossBetween val="between"/>
        <c:majorUnit val="0.1"/>
      </c:valAx>
      <c:spPr>
        <a:noFill/>
        <a:ln w="12700">
          <a:noFill/>
        </a:ln>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 </a:t>
            </a:r>
            <a:r>
              <a:rPr lang="zh-CN" altLang="en-US" sz="1050" b="1" i="0" baseline="0">
                <a:effectLst/>
              </a:rPr>
              <a:t>短视频</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layout>
        <c:manualLayout>
          <c:xMode val="edge"/>
          <c:yMode val="edge"/>
          <c:x val="0.245362072302411"/>
          <c:y val="0"/>
        </c:manualLayout>
      </c:layout>
      <c:overlay val="0"/>
    </c:title>
    <c:autoTitleDeleted val="0"/>
    <c:plotArea>
      <c:layout>
        <c:manualLayout>
          <c:layoutTarget val="inner"/>
          <c:xMode val="edge"/>
          <c:yMode val="edge"/>
          <c:x val="2.5266705475045202E-2"/>
          <c:y val="0.19874189567363701"/>
          <c:w val="0.95693924446214695"/>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dLbl>
              <c:idx val="3"/>
              <c:layout>
                <c:manualLayout>
                  <c:x val="0"/>
                  <c:y val="1.463414634146341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685-42A6-A1C8-68663E9B8F34}"/>
                </c:ext>
              </c:extLst>
            </c:dLbl>
            <c:dLbl>
              <c:idx val="4"/>
              <c:layout>
                <c:manualLayout>
                  <c:x val="0"/>
                  <c:y val="1.951219512195121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685-42A6-A1C8-68663E9B8F34}"/>
                </c:ext>
              </c:extLst>
            </c:dLbl>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5"/>
                <c:pt idx="0">
                  <c:v>2018.12</c:v>
                </c:pt>
                <c:pt idx="1">
                  <c:v>2020.3</c:v>
                </c:pt>
                <c:pt idx="2">
                  <c:v>2020.12</c:v>
                </c:pt>
                <c:pt idx="3">
                  <c:v>2021.12</c:v>
                </c:pt>
                <c:pt idx="4">
                  <c:v>2022.12</c:v>
                </c:pt>
              </c:strCache>
            </c:strRef>
          </c:cat>
          <c:val>
            <c:numRef>
              <c:f>Sheet1!$B$2:$B$11</c:f>
              <c:numCache>
                <c:formatCode>General</c:formatCode>
                <c:ptCount val="5"/>
                <c:pt idx="0" formatCode="0_ ">
                  <c:v>64797.767100000005</c:v>
                </c:pt>
                <c:pt idx="1">
                  <c:v>77325</c:v>
                </c:pt>
                <c:pt idx="2">
                  <c:v>87335</c:v>
                </c:pt>
                <c:pt idx="3" formatCode="0_ ">
                  <c:v>93414.994507605414</c:v>
                </c:pt>
                <c:pt idx="4">
                  <c:v>101185</c:v>
                </c:pt>
              </c:numCache>
            </c:numRef>
          </c:val>
          <c:extLst>
            <c:ext xmlns:c16="http://schemas.microsoft.com/office/drawing/2014/chart" uri="{C3380CC4-5D6E-409C-BE32-E72D297353CC}">
              <c16:uniqueId val="{00000002-8685-42A6-A1C8-68663E9B8F34}"/>
            </c:ext>
          </c:extLst>
        </c:ser>
        <c:dLbls>
          <c:showLegendKey val="0"/>
          <c:showVal val="1"/>
          <c:showCatName val="0"/>
          <c:showSerName val="0"/>
          <c:showPercent val="0"/>
          <c:showBubbleSize val="0"/>
        </c:dLbls>
        <c:gapWidth val="150"/>
        <c:axId val="341302304"/>
        <c:axId val="34130286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5"/>
                <c:pt idx="0">
                  <c:v>2018.12</c:v>
                </c:pt>
                <c:pt idx="1">
                  <c:v>2020.3</c:v>
                </c:pt>
                <c:pt idx="2">
                  <c:v>2020.12</c:v>
                </c:pt>
                <c:pt idx="3">
                  <c:v>2021.12</c:v>
                </c:pt>
                <c:pt idx="4">
                  <c:v>2022.12</c:v>
                </c:pt>
              </c:strCache>
            </c:strRef>
          </c:cat>
          <c:val>
            <c:numRef>
              <c:f>Sheet1!$C$2:$C$11</c:f>
              <c:numCache>
                <c:formatCode>0.0%</c:formatCode>
                <c:ptCount val="5"/>
                <c:pt idx="0">
                  <c:v>0.78210000000000002</c:v>
                </c:pt>
                <c:pt idx="1">
                  <c:v>0.85599999999999998</c:v>
                </c:pt>
                <c:pt idx="2">
                  <c:v>0.88300000000000001</c:v>
                </c:pt>
                <c:pt idx="3">
                  <c:v>0.90522783559555786</c:v>
                </c:pt>
                <c:pt idx="4">
                  <c:v>0.94799999999999995</c:v>
                </c:pt>
              </c:numCache>
            </c:numRef>
          </c:val>
          <c:smooth val="0"/>
          <c:extLst>
            <c:ext xmlns:c16="http://schemas.microsoft.com/office/drawing/2014/chart" uri="{C3380CC4-5D6E-409C-BE32-E72D297353CC}">
              <c16:uniqueId val="{00000003-8685-42A6-A1C8-68663E9B8F34}"/>
            </c:ext>
          </c:extLst>
        </c:ser>
        <c:dLbls>
          <c:showLegendKey val="0"/>
          <c:showVal val="1"/>
          <c:showCatName val="0"/>
          <c:showSerName val="0"/>
          <c:showPercent val="0"/>
          <c:showBubbleSize val="0"/>
        </c:dLbls>
        <c:marker val="1"/>
        <c:smooth val="0"/>
        <c:axId val="341303424"/>
        <c:axId val="341303984"/>
      </c:lineChart>
      <c:catAx>
        <c:axId val="34130230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341302864"/>
        <c:crosses val="autoZero"/>
        <c:auto val="1"/>
        <c:lblAlgn val="ctr"/>
        <c:lblOffset val="100"/>
        <c:noMultiLvlLbl val="0"/>
      </c:catAx>
      <c:valAx>
        <c:axId val="341302864"/>
        <c:scaling>
          <c:orientation val="minMax"/>
          <c:max val="120000"/>
          <c:min val="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341302304"/>
        <c:crosses val="autoZero"/>
        <c:crossBetween val="between"/>
        <c:majorUnit val="25000"/>
      </c:valAx>
      <c:catAx>
        <c:axId val="341303424"/>
        <c:scaling>
          <c:orientation val="minMax"/>
        </c:scaling>
        <c:delete val="1"/>
        <c:axPos val="b"/>
        <c:numFmt formatCode="General" sourceLinked="1"/>
        <c:majorTickMark val="out"/>
        <c:minorTickMark val="none"/>
        <c:tickLblPos val="none"/>
        <c:crossAx val="341303984"/>
        <c:crosses val="autoZero"/>
        <c:auto val="1"/>
        <c:lblAlgn val="ctr"/>
        <c:lblOffset val="100"/>
        <c:noMultiLvlLbl val="0"/>
      </c:catAx>
      <c:valAx>
        <c:axId val="341303984"/>
        <c:scaling>
          <c:orientation val="minMax"/>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341303424"/>
        <c:crosses val="max"/>
        <c:crossBetween val="between"/>
        <c:majorUnit val="0.1"/>
      </c:valAx>
      <c:spPr>
        <a:noFill/>
        <a:ln w="12700">
          <a:noFill/>
        </a:ln>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b="1">
                <a:solidFill>
                  <a:sysClr val="windowText" lastClr="000000"/>
                </a:solidFill>
                <a:latin typeface="微软雅黑" pitchFamily="34" charset="-122"/>
                <a:ea typeface="微软雅黑" pitchFamily="34" charset="-122"/>
              </a:defRPr>
            </a:pPr>
            <a:r>
              <a:rPr lang="en-US" altLang="zh-CN" sz="1050" b="1" i="0" baseline="0">
                <a:effectLst/>
              </a:rPr>
              <a:t>2018.12-2022.12</a:t>
            </a:r>
            <a:r>
              <a:rPr lang="zh-CN" altLang="en-US" sz="1050" b="1" i="0" baseline="0">
                <a:effectLst/>
              </a:rPr>
              <a:t> 网络直播</a:t>
            </a:r>
            <a:r>
              <a:rPr lang="zh-CN" altLang="zh-CN" sz="1050" b="1" i="0" baseline="0">
                <a:effectLst/>
              </a:rPr>
              <a:t>用户规模及使用</a:t>
            </a:r>
            <a:r>
              <a:rPr lang="zh-CN" altLang="en-US" sz="1050" b="1">
                <a:solidFill>
                  <a:sysClr val="windowText" lastClr="000000"/>
                </a:solidFill>
                <a:latin typeface="微软雅黑" pitchFamily="34" charset="-122"/>
                <a:ea typeface="微软雅黑" pitchFamily="34" charset="-122"/>
              </a:rPr>
              <a:t>率</a:t>
            </a:r>
          </a:p>
        </c:rich>
      </c:tx>
      <c:layout>
        <c:manualLayout>
          <c:xMode val="edge"/>
          <c:yMode val="edge"/>
          <c:x val="0.23648491307007677"/>
          <c:y val="6.1810154525386317E-2"/>
        </c:manualLayout>
      </c:layout>
      <c:overlay val="0"/>
    </c:title>
    <c:autoTitleDeleted val="0"/>
    <c:plotArea>
      <c:layout>
        <c:manualLayout>
          <c:layoutTarget val="inner"/>
          <c:xMode val="edge"/>
          <c:yMode val="edge"/>
          <c:x val="4.260651629072687E-2"/>
          <c:y val="0.19874189567363679"/>
          <c:w val="0.92840487351532464"/>
          <c:h val="0.55887504128209164"/>
        </c:manualLayout>
      </c:layout>
      <c:barChart>
        <c:barDir val="col"/>
        <c:grouping val="clustered"/>
        <c:varyColors val="0"/>
        <c:ser>
          <c:idx val="0"/>
          <c:order val="0"/>
          <c:tx>
            <c:strRef>
              <c:f>Sheet1!$B$1</c:f>
              <c:strCache>
                <c:ptCount val="1"/>
                <c:pt idx="0">
                  <c:v>用户规模</c:v>
                </c:pt>
              </c:strCache>
            </c:strRef>
          </c:tx>
          <c:spPr>
            <a:solidFill>
              <a:srgbClr val="5B9BD5"/>
            </a:solidFill>
            <a:ln w="12700">
              <a:noFill/>
            </a:ln>
            <a:effectLst>
              <a:outerShdw blurRad="40005" dist="20320" dir="5400000" algn="ctr" rotWithShape="0">
                <a:sysClr val="windowText" lastClr="000000">
                  <a:alpha val="38000"/>
                </a:sysClr>
              </a:outerShdw>
            </a:effectLst>
          </c:spPr>
          <c:invertIfNegative val="0"/>
          <c:dLbls>
            <c:dLbl>
              <c:idx val="1"/>
              <c:layout>
                <c:manualLayout>
                  <c:x val="-4.5947673051500726E-17"/>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6A9-4998-8997-7276600DE024}"/>
                </c:ext>
              </c:extLst>
            </c:dLbl>
            <c:dLbl>
              <c:idx val="2"/>
              <c:layout>
                <c:manualLayout>
                  <c:x val="2.5062656641604009E-3"/>
                  <c:y val="-4.415011037527593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6A9-4998-8997-7276600DE024}"/>
                </c:ext>
              </c:extLst>
            </c:dLbl>
            <c:dLbl>
              <c:idx val="3"/>
              <c:layout>
                <c:manualLayout>
                  <c:x val="0"/>
                  <c:y val="1.766004415011033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6A9-4998-8997-7276600DE024}"/>
                </c:ext>
              </c:extLst>
            </c:dLbl>
            <c:dLbl>
              <c:idx val="4"/>
              <c:layout>
                <c:manualLayout>
                  <c:x val="-2.5062656641604009E-3"/>
                  <c:y val="1.766004415011033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6A9-4998-8997-7276600DE024}"/>
                </c:ext>
              </c:extLst>
            </c:dLbl>
            <c:dLbl>
              <c:idx val="5"/>
              <c:layout>
                <c:manualLayout>
                  <c:x val="0"/>
                  <c:y val="2.64900662251655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6A9-4998-8997-7276600DE024}"/>
                </c:ext>
              </c:extLst>
            </c:dLbl>
            <c:dLbl>
              <c:idx val="6"/>
              <c:layout>
                <c:manualLayout>
                  <c:x val="-2.5062656641605847E-3"/>
                  <c:y val="2.64900662251655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6A9-4998-8997-7276600DE024}"/>
                </c:ext>
              </c:extLst>
            </c:dLbl>
            <c:numFmt formatCode="0_);\(0\)" sourceLinked="0"/>
            <c:spPr>
              <a:noFill/>
              <a:ln w="25392">
                <a:noFill/>
              </a:ln>
            </c:spPr>
            <c:txPr>
              <a:bodyPr/>
              <a:lstStyle/>
              <a:p>
                <a:pPr>
                  <a:defRPr sz="800" b="0">
                    <a:solidFill>
                      <a:sysClr val="windowText" lastClr="000000"/>
                    </a:solidFill>
                    <a:latin typeface="Arial" pitchFamily="34" charset="0"/>
                    <a:cs typeface="Arial"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2018.12</c:v>
                </c:pt>
                <c:pt idx="1">
                  <c:v>2020.3</c:v>
                </c:pt>
                <c:pt idx="2">
                  <c:v>2020.12</c:v>
                </c:pt>
                <c:pt idx="3">
                  <c:v>2021.12</c:v>
                </c:pt>
                <c:pt idx="4">
                  <c:v>2022.12</c:v>
                </c:pt>
              </c:strCache>
            </c:strRef>
          </c:cat>
          <c:val>
            <c:numRef>
              <c:f>Sheet1!$B$2:$B$6</c:f>
              <c:numCache>
                <c:formatCode>0_ </c:formatCode>
                <c:ptCount val="5"/>
                <c:pt idx="0">
                  <c:v>39675.564716288536</c:v>
                </c:pt>
                <c:pt idx="1">
                  <c:v>55981.708829153606</c:v>
                </c:pt>
                <c:pt idx="2">
                  <c:v>61685.078825006691</c:v>
                </c:pt>
                <c:pt idx="3">
                  <c:v>70337.008156248165</c:v>
                </c:pt>
                <c:pt idx="4">
                  <c:v>75064.832433602322</c:v>
                </c:pt>
              </c:numCache>
            </c:numRef>
          </c:val>
          <c:extLst>
            <c:ext xmlns:c16="http://schemas.microsoft.com/office/drawing/2014/chart" uri="{C3380CC4-5D6E-409C-BE32-E72D297353CC}">
              <c16:uniqueId val="{00000006-06A9-4998-8997-7276600DE024}"/>
            </c:ext>
          </c:extLst>
        </c:ser>
        <c:dLbls>
          <c:showLegendKey val="0"/>
          <c:showVal val="1"/>
          <c:showCatName val="0"/>
          <c:showSerName val="0"/>
          <c:showPercent val="0"/>
          <c:showBubbleSize val="0"/>
        </c:dLbls>
        <c:gapWidth val="150"/>
        <c:axId val="576394752"/>
        <c:axId val="576405888"/>
      </c:barChart>
      <c:lineChart>
        <c:grouping val="standard"/>
        <c:varyColors val="0"/>
        <c:ser>
          <c:idx val="1"/>
          <c:order val="1"/>
          <c:tx>
            <c:strRef>
              <c:f>Sheet1!$C$1</c:f>
              <c:strCache>
                <c:ptCount val="1"/>
                <c:pt idx="0">
                  <c:v>使用率</c:v>
                </c:pt>
              </c:strCache>
            </c:strRef>
          </c:tx>
          <c:spPr>
            <a:ln w="12700" cap="sq">
              <a:solidFill>
                <a:srgbClr val="C00000"/>
              </a:solidFill>
              <a:miter lim="800000"/>
            </a:ln>
          </c:spPr>
          <c:marker>
            <c:symbol val="x"/>
            <c:size val="5"/>
            <c:spPr>
              <a:noFill/>
              <a:ln w="12700">
                <a:solidFill>
                  <a:srgbClr val="C00000"/>
                </a:solidFill>
              </a:ln>
            </c:spPr>
          </c:marker>
          <c:dLbls>
            <c:dLbl>
              <c:idx val="0"/>
              <c:layout>
                <c:manualLayout>
                  <c:x val="-5.7255737769620917E-2"/>
                  <c:y val="2.826719507743643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6A9-4998-8997-7276600DE024}"/>
                </c:ext>
              </c:extLst>
            </c:dLbl>
            <c:dLbl>
              <c:idx val="1"/>
              <c:layout>
                <c:manualLayout>
                  <c:x val="-4.97369407771397E-2"/>
                  <c:y val="3.709721715249161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6A9-4998-8997-7276600DE024}"/>
                </c:ext>
              </c:extLst>
            </c:dLbl>
            <c:dLbl>
              <c:idx val="2"/>
              <c:layout>
                <c:manualLayout>
                  <c:x val="-4.97369407771397E-2"/>
                  <c:y val="5.034225026507448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6A9-4998-8997-7276600DE024}"/>
                </c:ext>
              </c:extLst>
            </c:dLbl>
            <c:dLbl>
              <c:idx val="3"/>
              <c:layout>
                <c:manualLayout>
                  <c:x val="-5.2243206441300101E-2"/>
                  <c:y val="4.151222819001929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6A9-4998-8997-7276600DE024}"/>
                </c:ext>
              </c:extLst>
            </c:dLbl>
            <c:dLbl>
              <c:idx val="4"/>
              <c:layout>
                <c:manualLayout>
                  <c:x val="-4.97369407771397E-2"/>
                  <c:y val="5.475726130260203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06A9-4998-8997-7276600DE024}"/>
                </c:ext>
              </c:extLst>
            </c:dLbl>
            <c:dLbl>
              <c:idx val="6"/>
              <c:layout>
                <c:manualLayout>
                  <c:x val="-4.9736940777139721E-2"/>
                  <c:y val="-6.003302567311541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06A9-4998-8997-7276600DE024}"/>
                </c:ext>
              </c:extLst>
            </c:dLbl>
            <c:spPr>
              <a:noFill/>
              <a:ln w="25392">
                <a:noFill/>
              </a:ln>
            </c:spPr>
            <c:txPr>
              <a:bodyPr/>
              <a:lstStyle/>
              <a:p>
                <a:pPr>
                  <a:defRPr sz="800" b="0">
                    <a:solidFill>
                      <a:srgbClr val="C00000"/>
                    </a:solidFill>
                    <a:latin typeface="Arial" pitchFamily="34" charset="0"/>
                    <a:cs typeface="Arial" pitchFamily="3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2018.12</c:v>
                </c:pt>
                <c:pt idx="1">
                  <c:v>2020.3</c:v>
                </c:pt>
                <c:pt idx="2">
                  <c:v>2020.12</c:v>
                </c:pt>
                <c:pt idx="3">
                  <c:v>2021.12</c:v>
                </c:pt>
                <c:pt idx="4">
                  <c:v>2022.12</c:v>
                </c:pt>
              </c:strCache>
            </c:strRef>
          </c:cat>
          <c:val>
            <c:numRef>
              <c:f>Sheet1!$C$2:$C$6</c:f>
              <c:numCache>
                <c:formatCode>0.0%</c:formatCode>
                <c:ptCount val="5"/>
                <c:pt idx="0">
                  <c:v>0.478877</c:v>
                </c:pt>
                <c:pt idx="1">
                  <c:v>0.61954652083571704</c:v>
                </c:pt>
                <c:pt idx="2">
                  <c:v>0.62371794687486248</c:v>
                </c:pt>
                <c:pt idx="3">
                  <c:v>0.68159312100975211</c:v>
                </c:pt>
                <c:pt idx="4">
                  <c:v>0.70322115318680001</c:v>
                </c:pt>
              </c:numCache>
            </c:numRef>
          </c:val>
          <c:smooth val="0"/>
          <c:extLst>
            <c:ext xmlns:c16="http://schemas.microsoft.com/office/drawing/2014/chart" uri="{C3380CC4-5D6E-409C-BE32-E72D297353CC}">
              <c16:uniqueId val="{0000000D-06A9-4998-8997-7276600DE024}"/>
            </c:ext>
          </c:extLst>
        </c:ser>
        <c:dLbls>
          <c:showLegendKey val="0"/>
          <c:showVal val="1"/>
          <c:showCatName val="0"/>
          <c:showSerName val="0"/>
          <c:showPercent val="0"/>
          <c:showBubbleSize val="0"/>
        </c:dLbls>
        <c:marker val="1"/>
        <c:smooth val="0"/>
        <c:axId val="576408960"/>
        <c:axId val="576407424"/>
      </c:lineChart>
      <c:catAx>
        <c:axId val="576394752"/>
        <c:scaling>
          <c:orientation val="minMax"/>
        </c:scaling>
        <c:delete val="0"/>
        <c:axPos val="b"/>
        <c:numFmt formatCode="General" sourceLinked="1"/>
        <c:majorTickMark val="in"/>
        <c:minorTickMark val="none"/>
        <c:tickLblPos val="nextTo"/>
        <c:txPr>
          <a:bodyPr rot="0" vert="horz"/>
          <a:lstStyle/>
          <a:p>
            <a:pPr>
              <a:defRPr sz="900" baseline="0">
                <a:latin typeface="黑体" pitchFamily="49" charset="-122"/>
                <a:ea typeface="黑体" pitchFamily="49" charset="-122"/>
                <a:cs typeface="Arial" pitchFamily="34" charset="0"/>
              </a:defRPr>
            </a:pPr>
            <a:endParaRPr lang="zh-CN"/>
          </a:p>
        </c:txPr>
        <c:crossAx val="576405888"/>
        <c:crosses val="autoZero"/>
        <c:auto val="1"/>
        <c:lblAlgn val="ctr"/>
        <c:lblOffset val="100"/>
        <c:noMultiLvlLbl val="0"/>
      </c:catAx>
      <c:valAx>
        <c:axId val="576405888"/>
        <c:scaling>
          <c:orientation val="minMax"/>
          <c:max val="80000"/>
          <c:min val="0"/>
        </c:scaling>
        <c:delete val="0"/>
        <c:axPos val="l"/>
        <c:numFmt formatCode="0_ " sourceLinked="1"/>
        <c:majorTickMark val="none"/>
        <c:minorTickMark val="none"/>
        <c:tickLblPos val="none"/>
        <c:spPr>
          <a:ln>
            <a:noFill/>
          </a:ln>
        </c:spPr>
        <c:txPr>
          <a:bodyPr/>
          <a:lstStyle/>
          <a:p>
            <a:pPr>
              <a:defRPr sz="800">
                <a:latin typeface="Arial" pitchFamily="34" charset="0"/>
                <a:cs typeface="Arial" pitchFamily="34" charset="0"/>
              </a:defRPr>
            </a:pPr>
            <a:endParaRPr lang="zh-CN"/>
          </a:p>
        </c:txPr>
        <c:crossAx val="576394752"/>
        <c:crosses val="autoZero"/>
        <c:crossBetween val="between"/>
        <c:majorUnit val="25000"/>
      </c:valAx>
      <c:valAx>
        <c:axId val="576407424"/>
        <c:scaling>
          <c:orientation val="minMax"/>
          <c:max val="1"/>
          <c:min val="0"/>
        </c:scaling>
        <c:delete val="0"/>
        <c:axPos val="r"/>
        <c:numFmt formatCode="0%" sourceLinked="0"/>
        <c:majorTickMark val="none"/>
        <c:minorTickMark val="none"/>
        <c:tickLblPos val="none"/>
        <c:spPr>
          <a:ln>
            <a:noFill/>
          </a:ln>
        </c:spPr>
        <c:txPr>
          <a:bodyPr/>
          <a:lstStyle/>
          <a:p>
            <a:pPr>
              <a:defRPr sz="800">
                <a:solidFill>
                  <a:sysClr val="windowText" lastClr="000000"/>
                </a:solidFill>
              </a:defRPr>
            </a:pPr>
            <a:endParaRPr lang="zh-CN"/>
          </a:p>
        </c:txPr>
        <c:crossAx val="576408960"/>
        <c:crosses val="max"/>
        <c:crossBetween val="between"/>
        <c:majorUnit val="0.1"/>
      </c:valAx>
      <c:catAx>
        <c:axId val="576408960"/>
        <c:scaling>
          <c:orientation val="minMax"/>
        </c:scaling>
        <c:delete val="1"/>
        <c:axPos val="b"/>
        <c:numFmt formatCode="General" sourceLinked="1"/>
        <c:majorTickMark val="out"/>
        <c:minorTickMark val="none"/>
        <c:tickLblPos val="none"/>
        <c:crossAx val="576407424"/>
        <c:crosses val="autoZero"/>
        <c:auto val="1"/>
        <c:lblAlgn val="ctr"/>
        <c:lblOffset val="100"/>
        <c:noMultiLvlLbl val="0"/>
      </c:catAx>
      <c:spPr>
        <a:noFill/>
        <a:ln w="12700">
          <a:noFill/>
        </a:ln>
      </c:spPr>
    </c:plotArea>
    <c:legend>
      <c:legendPos val="b"/>
      <c:layout>
        <c:manualLayout>
          <c:xMode val="edge"/>
          <c:yMode val="edge"/>
          <c:x val="0.30830985915496145"/>
          <c:y val="0.85686742799534166"/>
          <c:w val="0.40155642023346338"/>
          <c:h val="6.582781456953643E-2"/>
        </c:manualLayout>
      </c:layout>
      <c:overlay val="0"/>
      <c:txPr>
        <a:bodyPr/>
        <a:lstStyle/>
        <a:p>
          <a:pPr>
            <a:defRPr sz="900" b="0" baseline="0">
              <a:solidFill>
                <a:sysClr val="windowText" lastClr="000000"/>
              </a:solidFill>
              <a:latin typeface="黑体" pitchFamily="49" charset="-122"/>
              <a:ea typeface="黑体" pitchFamily="49" charset="-122"/>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a:no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a:t>
            </a:r>
            <a:r>
              <a:rPr lang="zh-CN" altLang="en-US" sz="1050" b="1" i="0" baseline="0">
                <a:effectLst/>
              </a:rPr>
              <a:t> 网络游戏</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4628001266378697E-2"/>
          <c:y val="0.19874189567363701"/>
          <c:w val="0.90765260373581702"/>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Sheet1!$B$2:$B$8</c:f>
              <c:numCache>
                <c:formatCode>0</c:formatCode>
                <c:ptCount val="5"/>
                <c:pt idx="0">
                  <c:v>48384.392472868931</c:v>
                </c:pt>
                <c:pt idx="1">
                  <c:v>53182.023047553688</c:v>
                </c:pt>
                <c:pt idx="2">
                  <c:v>51793.293942973265</c:v>
                </c:pt>
                <c:pt idx="3">
                  <c:v>55353.799041407619</c:v>
                </c:pt>
                <c:pt idx="4">
                  <c:v>52168</c:v>
                </c:pt>
              </c:numCache>
            </c:numRef>
          </c:val>
          <c:extLst>
            <c:ext xmlns:c16="http://schemas.microsoft.com/office/drawing/2014/chart" uri="{C3380CC4-5D6E-409C-BE32-E72D297353CC}">
              <c16:uniqueId val="{00000000-C4BA-46B6-B725-49B6B384CC97}"/>
            </c:ext>
          </c:extLst>
        </c:ser>
        <c:dLbls>
          <c:showLegendKey val="0"/>
          <c:showVal val="1"/>
          <c:showCatName val="0"/>
          <c:showSerName val="0"/>
          <c:showPercent val="0"/>
          <c:showBubbleSize val="0"/>
        </c:dLbls>
        <c:gapWidth val="150"/>
        <c:axId val="582954368"/>
        <c:axId val="58302694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5"/>
                <c:pt idx="0">
                  <c:v>2018.12</c:v>
                </c:pt>
                <c:pt idx="1">
                  <c:v>2020.3</c:v>
                </c:pt>
                <c:pt idx="2">
                  <c:v>2020.12</c:v>
                </c:pt>
                <c:pt idx="3">
                  <c:v>2021.12</c:v>
                </c:pt>
                <c:pt idx="4">
                  <c:v>2022.12</c:v>
                </c:pt>
              </c:strCache>
            </c:strRef>
          </c:cat>
          <c:val>
            <c:numRef>
              <c:f>Sheet1!$C$2:$C$8</c:f>
              <c:numCache>
                <c:formatCode>0.0%</c:formatCode>
                <c:ptCount val="5"/>
                <c:pt idx="0">
                  <c:v>0.58399099999999993</c:v>
                </c:pt>
                <c:pt idx="1">
                  <c:v>0.58856255086229314</c:v>
                </c:pt>
                <c:pt idx="2">
                  <c:v>0.52369888432243616</c:v>
                </c:pt>
                <c:pt idx="3">
                  <c:v>0.5363999640782009</c:v>
                </c:pt>
                <c:pt idx="4">
                  <c:v>0.48871877986119233</c:v>
                </c:pt>
              </c:numCache>
            </c:numRef>
          </c:val>
          <c:smooth val="0"/>
          <c:extLst>
            <c:ext xmlns:c16="http://schemas.microsoft.com/office/drawing/2014/chart" uri="{C3380CC4-5D6E-409C-BE32-E72D297353CC}">
              <c16:uniqueId val="{00000001-C4BA-46B6-B725-49B6B384CC97}"/>
            </c:ext>
          </c:extLst>
        </c:ser>
        <c:dLbls>
          <c:showLegendKey val="0"/>
          <c:showVal val="1"/>
          <c:showCatName val="0"/>
          <c:showSerName val="0"/>
          <c:showPercent val="0"/>
          <c:showBubbleSize val="0"/>
        </c:dLbls>
        <c:marker val="1"/>
        <c:smooth val="0"/>
        <c:axId val="583438336"/>
        <c:axId val="583439872"/>
      </c:lineChart>
      <c:catAx>
        <c:axId val="58295436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83026944"/>
        <c:crosses val="autoZero"/>
        <c:auto val="1"/>
        <c:lblAlgn val="ctr"/>
        <c:lblOffset val="100"/>
        <c:noMultiLvlLbl val="0"/>
      </c:catAx>
      <c:valAx>
        <c:axId val="583026944"/>
        <c:scaling>
          <c:orientation val="minMax"/>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82954368"/>
        <c:crosses val="autoZero"/>
        <c:crossBetween val="between"/>
      </c:valAx>
      <c:catAx>
        <c:axId val="583438336"/>
        <c:scaling>
          <c:orientation val="minMax"/>
        </c:scaling>
        <c:delete val="1"/>
        <c:axPos val="b"/>
        <c:numFmt formatCode="General" sourceLinked="1"/>
        <c:majorTickMark val="out"/>
        <c:minorTickMark val="none"/>
        <c:tickLblPos val="none"/>
        <c:crossAx val="583439872"/>
        <c:crosses val="autoZero"/>
        <c:auto val="1"/>
        <c:lblAlgn val="ctr"/>
        <c:lblOffset val="100"/>
        <c:noMultiLvlLbl val="0"/>
      </c:catAx>
      <c:valAx>
        <c:axId val="583439872"/>
        <c:scaling>
          <c:orientation val="minMax"/>
          <c:max val="1"/>
          <c:min val="0"/>
        </c:scaling>
        <c:delete val="0"/>
        <c:axPos val="r"/>
        <c:numFmt formatCode="0%" sourceLinked="0"/>
        <c:majorTickMark val="out"/>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83438336"/>
        <c:crosses val="max"/>
        <c:crossBetween val="between"/>
        <c:majorUnit val="0.1"/>
      </c:valAx>
      <c:spPr>
        <a:noFill/>
        <a:ln w="12700">
          <a:noFill/>
        </a:ln>
      </c:spPr>
    </c:plotArea>
    <c:legend>
      <c:legendPos val="b"/>
      <c:layout>
        <c:manualLayout>
          <c:xMode val="edge"/>
          <c:yMode val="edge"/>
          <c:x val="0.20454854621771501"/>
          <c:y val="0.85686742799534199"/>
          <c:w val="0.60907911802853498"/>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a:t>
            </a:r>
            <a:r>
              <a:rPr lang="zh-CN" altLang="en-US" sz="1050" b="1" i="0" baseline="0">
                <a:effectLst/>
              </a:rPr>
              <a:t> 网络音乐</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layout>
        <c:manualLayout>
          <c:xMode val="edge"/>
          <c:yMode val="edge"/>
          <c:x val="0.214286589662673"/>
          <c:y val="4.8565121412803502E-2"/>
        </c:manualLayout>
      </c:layout>
      <c:overlay val="0"/>
    </c:title>
    <c:autoTitleDeleted val="0"/>
    <c:plotArea>
      <c:layout>
        <c:manualLayout>
          <c:layoutTarget val="inner"/>
          <c:xMode val="edge"/>
          <c:yMode val="edge"/>
          <c:x val="2.5266705475045202E-2"/>
          <c:y val="0.19874189567363701"/>
          <c:w val="0.95693924446214695"/>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Sheet1!$B$2:$B$7</c:f>
              <c:numCache>
                <c:formatCode>0_ </c:formatCode>
                <c:ptCount val="5"/>
                <c:pt idx="0">
                  <c:v>57559.838547894644</c:v>
                </c:pt>
                <c:pt idx="1">
                  <c:v>63513.437735311774</c:v>
                </c:pt>
                <c:pt idx="2">
                  <c:v>65824.653495922641</c:v>
                </c:pt>
                <c:pt idx="3">
                  <c:v>72945.849553905791</c:v>
                </c:pt>
                <c:pt idx="4">
                  <c:v>68419.686138553952</c:v>
                </c:pt>
              </c:numCache>
            </c:numRef>
          </c:val>
          <c:extLst>
            <c:ext xmlns:c16="http://schemas.microsoft.com/office/drawing/2014/chart" uri="{C3380CC4-5D6E-409C-BE32-E72D297353CC}">
              <c16:uniqueId val="{00000000-7790-4028-BB2A-88811BCB66D9}"/>
            </c:ext>
          </c:extLst>
        </c:ser>
        <c:dLbls>
          <c:showLegendKey val="0"/>
          <c:showVal val="1"/>
          <c:showCatName val="0"/>
          <c:showSerName val="0"/>
          <c:showPercent val="0"/>
          <c:showBubbleSize val="0"/>
        </c:dLbls>
        <c:gapWidth val="150"/>
        <c:axId val="576359424"/>
        <c:axId val="576378752"/>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5"/>
                <c:pt idx="0">
                  <c:v>2018.12</c:v>
                </c:pt>
                <c:pt idx="1">
                  <c:v>2020.3</c:v>
                </c:pt>
                <c:pt idx="2">
                  <c:v>2020.12</c:v>
                </c:pt>
                <c:pt idx="3">
                  <c:v>2021.12</c:v>
                </c:pt>
                <c:pt idx="4">
                  <c:v>2022.12</c:v>
                </c:pt>
              </c:strCache>
            </c:strRef>
          </c:cat>
          <c:val>
            <c:numRef>
              <c:f>Sheet1!$C$2:$C$7</c:f>
              <c:numCache>
                <c:formatCode>0.0%</c:formatCode>
                <c:ptCount val="5"/>
                <c:pt idx="0">
                  <c:v>0.69473699999999994</c:v>
                </c:pt>
                <c:pt idx="1">
                  <c:v>0.70289975419143136</c:v>
                </c:pt>
                <c:pt idx="2">
                  <c:v>0.66557453624558383</c:v>
                </c:pt>
                <c:pt idx="3">
                  <c:v>0.70687381458856968</c:v>
                </c:pt>
                <c:pt idx="4">
                  <c:v>0.64096820078285832</c:v>
                </c:pt>
              </c:numCache>
            </c:numRef>
          </c:val>
          <c:smooth val="0"/>
          <c:extLst>
            <c:ext xmlns:c16="http://schemas.microsoft.com/office/drawing/2014/chart" uri="{C3380CC4-5D6E-409C-BE32-E72D297353CC}">
              <c16:uniqueId val="{00000001-7790-4028-BB2A-88811BCB66D9}"/>
            </c:ext>
          </c:extLst>
        </c:ser>
        <c:dLbls>
          <c:showLegendKey val="0"/>
          <c:showVal val="1"/>
          <c:showCatName val="0"/>
          <c:showSerName val="0"/>
          <c:showPercent val="0"/>
          <c:showBubbleSize val="0"/>
        </c:dLbls>
        <c:marker val="1"/>
        <c:smooth val="0"/>
        <c:axId val="576380288"/>
        <c:axId val="576386176"/>
      </c:lineChart>
      <c:catAx>
        <c:axId val="57635942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6378752"/>
        <c:crosses val="autoZero"/>
        <c:auto val="1"/>
        <c:lblAlgn val="ctr"/>
        <c:lblOffset val="100"/>
        <c:noMultiLvlLbl val="0"/>
      </c:catAx>
      <c:valAx>
        <c:axId val="576378752"/>
        <c:scaling>
          <c:orientation val="minMax"/>
          <c:min val="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6359424"/>
        <c:crosses val="autoZero"/>
        <c:crossBetween val="between"/>
        <c:majorUnit val="10000"/>
      </c:valAx>
      <c:catAx>
        <c:axId val="576380288"/>
        <c:scaling>
          <c:orientation val="minMax"/>
        </c:scaling>
        <c:delete val="1"/>
        <c:axPos val="b"/>
        <c:numFmt formatCode="General" sourceLinked="1"/>
        <c:majorTickMark val="out"/>
        <c:minorTickMark val="none"/>
        <c:tickLblPos val="none"/>
        <c:crossAx val="576386176"/>
        <c:crosses val="autoZero"/>
        <c:auto val="1"/>
        <c:lblAlgn val="ctr"/>
        <c:lblOffset val="100"/>
        <c:noMultiLvlLbl val="0"/>
      </c:catAx>
      <c:valAx>
        <c:axId val="576386176"/>
        <c:scaling>
          <c:orientation val="minMax"/>
          <c:max val="1"/>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6380288"/>
        <c:crosses val="max"/>
        <c:crossBetween val="between"/>
        <c:majorUnit val="0.1"/>
      </c:valAx>
      <c:spPr>
        <a:noFill/>
        <a:ln w="12700">
          <a:noFill/>
        </a:ln>
      </c:spPr>
    </c:plotArea>
    <c:legend>
      <c:legendPos val="b"/>
      <c:layout>
        <c:manualLayout>
          <c:xMode val="edge"/>
          <c:yMode val="edge"/>
          <c:x val="0.308309859154963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a:t>
            </a:r>
            <a:r>
              <a:rPr lang="zh-CN" altLang="en-US" sz="1050" b="1" i="0" baseline="0">
                <a:effectLst/>
              </a:rPr>
              <a:t> 网络文学</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4628001266378697E-2"/>
          <c:y val="0.19874189567363701"/>
          <c:w val="0.90765260373581702"/>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solidFill>
                <a:schemeClr val="bg1"/>
              </a:solid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Sheet1!$A$4:$A$8</c:f>
              <c:strCache>
                <c:ptCount val="5"/>
                <c:pt idx="0">
                  <c:v>2018.12</c:v>
                </c:pt>
                <c:pt idx="1">
                  <c:v>2020.3</c:v>
                </c:pt>
                <c:pt idx="2">
                  <c:v>2020.12</c:v>
                </c:pt>
                <c:pt idx="3">
                  <c:v>2021.12</c:v>
                </c:pt>
                <c:pt idx="4">
                  <c:v>2022.12</c:v>
                </c:pt>
              </c:strCache>
            </c:strRef>
          </c:cat>
          <c:val>
            <c:numRef>
              <c:f>Sheet1!$B$4:$B$8</c:f>
              <c:numCache>
                <c:formatCode>General</c:formatCode>
                <c:ptCount val="5"/>
                <c:pt idx="0">
                  <c:v>43201</c:v>
                </c:pt>
                <c:pt idx="1">
                  <c:v>45538</c:v>
                </c:pt>
                <c:pt idx="2">
                  <c:v>46013</c:v>
                </c:pt>
                <c:pt idx="3">
                  <c:v>50159</c:v>
                </c:pt>
                <c:pt idx="4" formatCode="0">
                  <c:v>49233</c:v>
                </c:pt>
              </c:numCache>
            </c:numRef>
          </c:val>
          <c:extLst>
            <c:ext xmlns:c16="http://schemas.microsoft.com/office/drawing/2014/chart" uri="{C3380CC4-5D6E-409C-BE32-E72D297353CC}">
              <c16:uniqueId val="{00000000-708B-4F6C-8FDA-5C15A2299305}"/>
            </c:ext>
          </c:extLst>
        </c:ser>
        <c:dLbls>
          <c:showLegendKey val="0"/>
          <c:showVal val="1"/>
          <c:showCatName val="0"/>
          <c:showSerName val="0"/>
          <c:showPercent val="0"/>
          <c:showBubbleSize val="0"/>
        </c:dLbls>
        <c:gapWidth val="150"/>
        <c:axId val="576527744"/>
        <c:axId val="576547072"/>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0"/>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Sheet1!$A$4:$A$8</c:f>
              <c:strCache>
                <c:ptCount val="5"/>
                <c:pt idx="0">
                  <c:v>2018.12</c:v>
                </c:pt>
                <c:pt idx="1">
                  <c:v>2020.3</c:v>
                </c:pt>
                <c:pt idx="2">
                  <c:v>2020.12</c:v>
                </c:pt>
                <c:pt idx="3">
                  <c:v>2021.12</c:v>
                </c:pt>
                <c:pt idx="4">
                  <c:v>2022.12</c:v>
                </c:pt>
              </c:strCache>
            </c:strRef>
          </c:cat>
          <c:val>
            <c:numRef>
              <c:f>Sheet1!$C$4:$C$8</c:f>
              <c:numCache>
                <c:formatCode>0.0%</c:formatCode>
                <c:ptCount val="5"/>
                <c:pt idx="0">
                  <c:v>0.52100000000000002</c:v>
                </c:pt>
                <c:pt idx="1">
                  <c:v>0.504</c:v>
                </c:pt>
                <c:pt idx="2">
                  <c:v>0.46500000000000002</c:v>
                </c:pt>
                <c:pt idx="3">
                  <c:v>0.48599999999999999</c:v>
                </c:pt>
                <c:pt idx="4">
                  <c:v>0.46122789588652902</c:v>
                </c:pt>
              </c:numCache>
            </c:numRef>
          </c:val>
          <c:smooth val="0"/>
          <c:extLst>
            <c:ext xmlns:c16="http://schemas.microsoft.com/office/drawing/2014/chart" uri="{C3380CC4-5D6E-409C-BE32-E72D297353CC}">
              <c16:uniqueId val="{00000001-708B-4F6C-8FDA-5C15A2299305}"/>
            </c:ext>
          </c:extLst>
        </c:ser>
        <c:dLbls>
          <c:showLegendKey val="0"/>
          <c:showVal val="1"/>
          <c:showCatName val="0"/>
          <c:showSerName val="0"/>
          <c:showPercent val="0"/>
          <c:showBubbleSize val="0"/>
        </c:dLbls>
        <c:marker val="1"/>
        <c:smooth val="0"/>
        <c:axId val="576262144"/>
        <c:axId val="576263680"/>
      </c:lineChart>
      <c:catAx>
        <c:axId val="57652774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6547072"/>
        <c:crosses val="autoZero"/>
        <c:auto val="1"/>
        <c:lblAlgn val="ctr"/>
        <c:lblOffset val="100"/>
        <c:noMultiLvlLbl val="0"/>
      </c:catAx>
      <c:valAx>
        <c:axId val="576547072"/>
        <c:scaling>
          <c:orientation val="minMax"/>
          <c:min val="0"/>
        </c:scaling>
        <c:delete val="0"/>
        <c:axPos val="l"/>
        <c:numFmt formatCode="General"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6527744"/>
        <c:crosses val="autoZero"/>
        <c:crossBetween val="between"/>
      </c:valAx>
      <c:catAx>
        <c:axId val="576262144"/>
        <c:scaling>
          <c:orientation val="minMax"/>
        </c:scaling>
        <c:delete val="1"/>
        <c:axPos val="b"/>
        <c:numFmt formatCode="General" sourceLinked="1"/>
        <c:majorTickMark val="out"/>
        <c:minorTickMark val="none"/>
        <c:tickLblPos val="none"/>
        <c:crossAx val="576263680"/>
        <c:crosses val="autoZero"/>
        <c:auto val="1"/>
        <c:lblAlgn val="ctr"/>
        <c:lblOffset val="100"/>
        <c:noMultiLvlLbl val="0"/>
      </c:catAx>
      <c:valAx>
        <c:axId val="576263680"/>
        <c:scaling>
          <c:orientation val="minMax"/>
          <c:max val="1"/>
          <c:min val="0"/>
        </c:scaling>
        <c:delete val="0"/>
        <c:axPos val="r"/>
        <c:numFmt formatCode="0%" sourceLinked="0"/>
        <c:majorTickMark val="out"/>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6262144"/>
        <c:crosses val="max"/>
        <c:crossBetween val="between"/>
        <c:majorUnit val="0.1"/>
      </c:valAx>
      <c:spPr>
        <a:noFill/>
        <a:ln w="12700">
          <a:noFill/>
        </a:ln>
      </c:spPr>
    </c:plotArea>
    <c:legend>
      <c:legendPos val="b"/>
      <c:layout>
        <c:manualLayout>
          <c:xMode val="edge"/>
          <c:yMode val="edge"/>
          <c:x val="0.20454854621771501"/>
          <c:y val="0.85686742799534199"/>
          <c:w val="0.60907911802853498"/>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2018.12-2022.12</a:t>
            </a:r>
            <a:r>
              <a:rPr lang="zh-CN" altLang="en-US" sz="1050" b="1" i="0" baseline="0">
                <a:effectLst/>
              </a:rPr>
              <a:t> 网约车</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4628001266378697E-2"/>
          <c:y val="0.23041880634485901"/>
          <c:w val="0.894682435123625"/>
          <c:h val="0.52574884661156496"/>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Sheet1!$A$4:$A$8</c:f>
              <c:numCache>
                <c:formatCode>General</c:formatCode>
                <c:ptCount val="5"/>
                <c:pt idx="0">
                  <c:v>2018.12</c:v>
                </c:pt>
                <c:pt idx="1">
                  <c:v>2020.3</c:v>
                </c:pt>
                <c:pt idx="2" formatCode="@">
                  <c:v>2020.12</c:v>
                </c:pt>
                <c:pt idx="3" formatCode="@">
                  <c:v>2021.12</c:v>
                </c:pt>
                <c:pt idx="4" formatCode="@">
                  <c:v>2022.12</c:v>
                </c:pt>
              </c:numCache>
            </c:numRef>
          </c:cat>
          <c:val>
            <c:numRef>
              <c:f>Sheet1!$B$4:$B$8</c:f>
              <c:numCache>
                <c:formatCode>0</c:formatCode>
                <c:ptCount val="5"/>
                <c:pt idx="0">
                  <c:v>38947</c:v>
                </c:pt>
                <c:pt idx="1">
                  <c:v>36230</c:v>
                </c:pt>
                <c:pt idx="2">
                  <c:v>36528</c:v>
                </c:pt>
                <c:pt idx="3">
                  <c:v>45261</c:v>
                </c:pt>
                <c:pt idx="4">
                  <c:v>43708</c:v>
                </c:pt>
              </c:numCache>
            </c:numRef>
          </c:val>
          <c:extLst>
            <c:ext xmlns:c16="http://schemas.microsoft.com/office/drawing/2014/chart" uri="{C3380CC4-5D6E-409C-BE32-E72D297353CC}">
              <c16:uniqueId val="{00000000-642C-47DB-A6B0-3C666F54D4A7}"/>
            </c:ext>
          </c:extLst>
        </c:ser>
        <c:dLbls>
          <c:showLegendKey val="0"/>
          <c:showVal val="1"/>
          <c:showCatName val="0"/>
          <c:showSerName val="0"/>
          <c:showPercent val="0"/>
          <c:showBubbleSize val="0"/>
        </c:dLbls>
        <c:gapWidth val="150"/>
        <c:axId val="576733184"/>
        <c:axId val="576735872"/>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Sheet1!$A$4:$A$8</c:f>
              <c:numCache>
                <c:formatCode>General</c:formatCode>
                <c:ptCount val="5"/>
                <c:pt idx="0">
                  <c:v>2018.12</c:v>
                </c:pt>
                <c:pt idx="1">
                  <c:v>2020.3</c:v>
                </c:pt>
                <c:pt idx="2" formatCode="@">
                  <c:v>2020.12</c:v>
                </c:pt>
                <c:pt idx="3" formatCode="@">
                  <c:v>2021.12</c:v>
                </c:pt>
                <c:pt idx="4" formatCode="@">
                  <c:v>2022.12</c:v>
                </c:pt>
              </c:numCache>
            </c:numRef>
          </c:cat>
          <c:val>
            <c:numRef>
              <c:f>Sheet1!$C$4:$C$8</c:f>
              <c:numCache>
                <c:formatCode>0.0%</c:formatCode>
                <c:ptCount val="5"/>
                <c:pt idx="0">
                  <c:v>0.47</c:v>
                </c:pt>
                <c:pt idx="1">
                  <c:v>0.40100000000000002</c:v>
                </c:pt>
                <c:pt idx="2">
                  <c:v>0.36899999999999999</c:v>
                </c:pt>
                <c:pt idx="3">
                  <c:v>0.439</c:v>
                </c:pt>
                <c:pt idx="4">
                  <c:v>0.40946184622286003</c:v>
                </c:pt>
              </c:numCache>
            </c:numRef>
          </c:val>
          <c:smooth val="0"/>
          <c:extLst>
            <c:ext xmlns:c16="http://schemas.microsoft.com/office/drawing/2014/chart" uri="{C3380CC4-5D6E-409C-BE32-E72D297353CC}">
              <c16:uniqueId val="{00000001-642C-47DB-A6B0-3C666F54D4A7}"/>
            </c:ext>
          </c:extLst>
        </c:ser>
        <c:dLbls>
          <c:showLegendKey val="0"/>
          <c:showVal val="1"/>
          <c:showCatName val="0"/>
          <c:showSerName val="0"/>
          <c:showPercent val="0"/>
          <c:showBubbleSize val="0"/>
        </c:dLbls>
        <c:marker val="1"/>
        <c:smooth val="0"/>
        <c:axId val="576741760"/>
        <c:axId val="576743296"/>
      </c:lineChart>
      <c:catAx>
        <c:axId val="57673318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6735872"/>
        <c:crosses val="autoZero"/>
        <c:auto val="1"/>
        <c:lblAlgn val="ctr"/>
        <c:lblOffset val="100"/>
        <c:noMultiLvlLbl val="0"/>
      </c:catAx>
      <c:valAx>
        <c:axId val="576735872"/>
        <c:scaling>
          <c:orientation val="minMax"/>
          <c:max val="60000"/>
          <c:min val="0"/>
        </c:scaling>
        <c:delete val="0"/>
        <c:axPos val="l"/>
        <c:numFmt formatCode="0"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6733184"/>
        <c:crosses val="autoZero"/>
        <c:crossBetween val="between"/>
        <c:majorUnit val="8000"/>
      </c:valAx>
      <c:catAx>
        <c:axId val="576741760"/>
        <c:scaling>
          <c:orientation val="minMax"/>
        </c:scaling>
        <c:delete val="1"/>
        <c:axPos val="b"/>
        <c:numFmt formatCode="General" sourceLinked="1"/>
        <c:majorTickMark val="out"/>
        <c:minorTickMark val="none"/>
        <c:tickLblPos val="none"/>
        <c:crossAx val="576743296"/>
        <c:crosses val="autoZero"/>
        <c:auto val="1"/>
        <c:lblAlgn val="ctr"/>
        <c:lblOffset val="100"/>
        <c:noMultiLvlLbl val="0"/>
      </c:catAx>
      <c:valAx>
        <c:axId val="576743296"/>
        <c:scaling>
          <c:orientation val="minMax"/>
          <c:max val="1"/>
          <c:min val="0"/>
        </c:scaling>
        <c:delete val="0"/>
        <c:axPos val="r"/>
        <c:numFmt formatCode="0%" sourceLinked="0"/>
        <c:majorTickMark val="out"/>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6741760"/>
        <c:crosses val="max"/>
        <c:crossBetween val="between"/>
        <c:majorUnit val="0.1"/>
      </c:valAx>
      <c:spPr>
        <a:noFill/>
        <a:ln w="12700">
          <a:noFill/>
        </a:ln>
      </c:spPr>
    </c:plotArea>
    <c:legend>
      <c:legendPos val="b"/>
      <c:layout>
        <c:manualLayout>
          <c:xMode val="edge"/>
          <c:yMode val="edge"/>
          <c:x val="0.20454854621771501"/>
          <c:y val="0.85686742799534199"/>
          <c:w val="0.60907911802853498"/>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41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2020.12-2022.12</a:t>
            </a:r>
            <a:r>
              <a:rPr lang="zh-CN" altLang="en-US" sz="1050" b="1" i="0" baseline="0">
                <a:effectLst/>
              </a:rPr>
              <a:t> </a:t>
            </a:r>
            <a:r>
              <a:rPr lang="zh-CN" altLang="zh-CN" sz="1050" b="1" i="0" u="none" strike="noStrike" kern="1200" baseline="0">
                <a:solidFill>
                  <a:sysClr val="windowText" lastClr="000000"/>
                </a:solidFill>
                <a:effectLst/>
                <a:latin typeface="微软雅黑" panose="020B0503020204020204" charset="-122"/>
                <a:ea typeface="微软雅黑" panose="020B0503020204020204" charset="-122"/>
                <a:cs typeface="Arial" panose="020B0604020202020204" pitchFamily="2" charset="0"/>
              </a:rPr>
              <a:t>互联网医疗</a:t>
            </a:r>
            <a:r>
              <a:rPr lang="zh-CN" altLang="zh-CN" sz="1050" b="1" i="0" baseline="0">
                <a:effectLst/>
              </a:rPr>
              <a:t>用户规模及使用</a:t>
            </a:r>
            <a:r>
              <a:rPr lang="zh-CN" altLang="en-US" sz="1050" b="1">
                <a:solidFill>
                  <a:sysClr val="windowText" lastClr="000000"/>
                </a:solidFill>
                <a:latin typeface="微软雅黑" panose="020B0503020204020204" charset="-122"/>
                <a:ea typeface="微软雅黑" panose="020B0503020204020204" charset="-122"/>
              </a:rPr>
              <a:t>率</a:t>
            </a:r>
          </a:p>
        </c:rich>
      </c:tx>
      <c:overlay val="0"/>
    </c:title>
    <c:autoTitleDeleted val="0"/>
    <c:plotArea>
      <c:layout>
        <c:manualLayout>
          <c:layoutTarget val="inner"/>
          <c:xMode val="edge"/>
          <c:yMode val="edge"/>
          <c:x val="4.2606516290726801E-2"/>
          <c:y val="0.16357615894039701"/>
          <c:w val="0.92844611528822096"/>
          <c:h val="0.59412803532008795"/>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noFill/>
              <a:prstDash val="solid"/>
              <a:round/>
            </a:ln>
            <a:effectLst/>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Sheet1!$A$3:$A$7</c:f>
              <c:strCache>
                <c:ptCount val="5"/>
                <c:pt idx="0">
                  <c:v>2020.12</c:v>
                </c:pt>
                <c:pt idx="1">
                  <c:v>2021.6</c:v>
                </c:pt>
                <c:pt idx="2">
                  <c:v>2021.12</c:v>
                </c:pt>
                <c:pt idx="3">
                  <c:v>2022.6</c:v>
                </c:pt>
                <c:pt idx="4">
                  <c:v>2022.12</c:v>
                </c:pt>
              </c:strCache>
            </c:strRef>
          </c:cat>
          <c:val>
            <c:numRef>
              <c:f>Sheet1!$B$3:$B$7</c:f>
              <c:numCache>
                <c:formatCode>0.0_ </c:formatCode>
                <c:ptCount val="5"/>
                <c:pt idx="0">
                  <c:v>21480.250611710901</c:v>
                </c:pt>
                <c:pt idx="1">
                  <c:v>23933</c:v>
                </c:pt>
                <c:pt idx="2">
                  <c:v>29787.809422115301</c:v>
                </c:pt>
                <c:pt idx="3" formatCode="General">
                  <c:v>29984</c:v>
                </c:pt>
                <c:pt idx="4" formatCode="General">
                  <c:v>36254</c:v>
                </c:pt>
              </c:numCache>
            </c:numRef>
          </c:val>
          <c:extLst>
            <c:ext xmlns:c16="http://schemas.microsoft.com/office/drawing/2014/chart" uri="{C3380CC4-5D6E-409C-BE32-E72D297353CC}">
              <c16:uniqueId val="{00000003-9D41-4A63-8766-7D3A1BCAA3D5}"/>
            </c:ext>
          </c:extLst>
        </c:ser>
        <c:dLbls>
          <c:showLegendKey val="0"/>
          <c:showVal val="1"/>
          <c:showCatName val="0"/>
          <c:showSerName val="0"/>
          <c:showPercent val="0"/>
          <c:showBubbleSize val="0"/>
        </c:dLbls>
        <c:gapWidth val="150"/>
        <c:axId val="574857600"/>
        <c:axId val="574860288"/>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Sheet1!$A$3:$A$7</c:f>
              <c:strCache>
                <c:ptCount val="5"/>
                <c:pt idx="0">
                  <c:v>2020.12</c:v>
                </c:pt>
                <c:pt idx="1">
                  <c:v>2021.6</c:v>
                </c:pt>
                <c:pt idx="2">
                  <c:v>2021.12</c:v>
                </c:pt>
                <c:pt idx="3">
                  <c:v>2022.6</c:v>
                </c:pt>
                <c:pt idx="4">
                  <c:v>2022.12</c:v>
                </c:pt>
              </c:strCache>
            </c:strRef>
          </c:cat>
          <c:val>
            <c:numRef>
              <c:f>Sheet1!$C$3:$C$7</c:f>
              <c:numCache>
                <c:formatCode>0.0%</c:formatCode>
                <c:ptCount val="5"/>
                <c:pt idx="0">
                  <c:v>0.21719381842570501</c:v>
                </c:pt>
                <c:pt idx="1">
                  <c:v>0.23699999999999999</c:v>
                </c:pt>
                <c:pt idx="2">
                  <c:v>0.288655524655831</c:v>
                </c:pt>
                <c:pt idx="3">
                  <c:v>0.28499999999999998</c:v>
                </c:pt>
                <c:pt idx="4">
                  <c:v>0.33963355338280499</c:v>
                </c:pt>
              </c:numCache>
            </c:numRef>
          </c:val>
          <c:smooth val="0"/>
          <c:extLst>
            <c:ext xmlns:c16="http://schemas.microsoft.com/office/drawing/2014/chart" uri="{C3380CC4-5D6E-409C-BE32-E72D297353CC}">
              <c16:uniqueId val="{00000005-9D41-4A63-8766-7D3A1BCAA3D5}"/>
            </c:ext>
          </c:extLst>
        </c:ser>
        <c:dLbls>
          <c:showLegendKey val="0"/>
          <c:showVal val="1"/>
          <c:showCatName val="0"/>
          <c:showSerName val="0"/>
          <c:showPercent val="0"/>
          <c:showBubbleSize val="0"/>
        </c:dLbls>
        <c:marker val="1"/>
        <c:smooth val="0"/>
        <c:axId val="576279296"/>
        <c:axId val="576280832"/>
      </c:lineChart>
      <c:catAx>
        <c:axId val="57485760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4860288"/>
        <c:crosses val="autoZero"/>
        <c:auto val="1"/>
        <c:lblAlgn val="ctr"/>
        <c:lblOffset val="100"/>
        <c:noMultiLvlLbl val="0"/>
      </c:catAx>
      <c:valAx>
        <c:axId val="574860288"/>
        <c:scaling>
          <c:orientation val="minMax"/>
          <c:min val="0"/>
        </c:scaling>
        <c:delete val="0"/>
        <c:axPos val="l"/>
        <c:numFmt formatCode="0.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4857600"/>
        <c:crosses val="autoZero"/>
        <c:crossBetween val="between"/>
        <c:majorUnit val="25000"/>
      </c:valAx>
      <c:catAx>
        <c:axId val="576279296"/>
        <c:scaling>
          <c:orientation val="minMax"/>
        </c:scaling>
        <c:delete val="1"/>
        <c:axPos val="b"/>
        <c:numFmt formatCode="General" sourceLinked="1"/>
        <c:majorTickMark val="out"/>
        <c:minorTickMark val="none"/>
        <c:tickLblPos val="none"/>
        <c:crossAx val="576280832"/>
        <c:crosses val="autoZero"/>
        <c:auto val="1"/>
        <c:lblAlgn val="ctr"/>
        <c:lblOffset val="100"/>
        <c:noMultiLvlLbl val="0"/>
      </c:catAx>
      <c:valAx>
        <c:axId val="576280832"/>
        <c:scaling>
          <c:orientation val="minMax"/>
          <c:max val="0.8"/>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6279296"/>
        <c:crosses val="max"/>
        <c:crossBetween val="between"/>
        <c:majorUnit val="0.1"/>
      </c:valAx>
      <c:spPr>
        <a:noFill/>
        <a:ln w="25400">
          <a:noFill/>
        </a:ln>
        <a:effectLst/>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nchor="ctr" anchorCtr="0"/>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en-US" altLang="zh-CN" sz="1050" b="1" i="0" baseline="0">
                <a:effectLst/>
              </a:rPr>
              <a:t>2022.12</a:t>
            </a:r>
            <a:r>
              <a:rPr lang="zh-CN" altLang="en-US" sz="1050" b="1" i="0" baseline="0">
                <a:effectLst/>
              </a:rPr>
              <a:t> 使用各类方式线上健身用户规模及使用率</a:t>
            </a:r>
            <a:endParaRPr lang="zh-CN" altLang="en-US" sz="1050" b="1">
              <a:solidFill>
                <a:sysClr val="windowText" lastClr="000000"/>
              </a:solidFill>
              <a:latin typeface="微软雅黑" panose="020B0503020204020204" charset="-122"/>
              <a:ea typeface="微软雅黑" panose="020B0503020204020204" charset="-122"/>
            </a:endParaRPr>
          </a:p>
        </c:rich>
      </c:tx>
      <c:overlay val="0"/>
    </c:title>
    <c:autoTitleDeleted val="0"/>
    <c:plotArea>
      <c:layout>
        <c:manualLayout>
          <c:layoutTarget val="inner"/>
          <c:xMode val="edge"/>
          <c:yMode val="edge"/>
          <c:x val="4.2606516290726898E-2"/>
          <c:y val="0.19874189567363701"/>
          <c:w val="0.92840487351532497"/>
          <c:h val="0.55887504128209198"/>
        </c:manualLayout>
      </c:layout>
      <c:barChart>
        <c:barDir val="col"/>
        <c:grouping val="clustered"/>
        <c:varyColors val="0"/>
        <c:ser>
          <c:idx val="0"/>
          <c:order val="0"/>
          <c:tx>
            <c:strRef>
              <c:f>Sheet1!$B$1</c:f>
              <c:strCache>
                <c:ptCount val="1"/>
                <c:pt idx="0">
                  <c:v>用户规模</c:v>
                </c:pt>
              </c:strCache>
            </c:strRef>
          </c:tx>
          <c:spPr>
            <a:solidFill>
              <a:srgbClr val="5B9BD5"/>
            </a:solidFill>
            <a:ln w="12700" cap="flat" cmpd="sng" algn="ctr">
              <a:noFill/>
              <a:prstDash val="solid"/>
              <a:round/>
            </a:ln>
            <a:effectLst/>
          </c:spPr>
          <c:invertIfNegative val="0"/>
          <c:dLbls>
            <c:dLbl>
              <c:idx val="2"/>
              <c:layout>
                <c:manualLayout>
                  <c:x val="0"/>
                  <c:y val="1.324503311258280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030-4EE1-8EA5-E568C2CE1820}"/>
                </c:ext>
              </c:extLst>
            </c:dLbl>
            <c:dLbl>
              <c:idx val="3"/>
              <c:layout>
                <c:manualLayout>
                  <c:x val="0"/>
                  <c:y val="1.766004415011029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030-4EE1-8EA5-E568C2CE1820}"/>
                </c:ext>
              </c:extLst>
            </c:dLbl>
            <c:dLbl>
              <c:idx val="4"/>
              <c:layout>
                <c:manualLayout>
                  <c:x val="2.5062656641604E-3"/>
                  <c:y val="1.766004415011029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030-4EE1-8EA5-E568C2CE1820}"/>
                </c:ext>
              </c:extLst>
            </c:dLbl>
            <c:numFmt formatCode="0_);\(0\)" sourceLinked="0"/>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使用移动应用</c:v>
                </c:pt>
                <c:pt idx="1">
                  <c:v>使用智能设备</c:v>
                </c:pt>
                <c:pt idx="2">
                  <c:v>在线跟练</c:v>
                </c:pt>
              </c:strCache>
            </c:strRef>
          </c:cat>
          <c:val>
            <c:numRef>
              <c:f>Sheet1!$B$2:$B$4</c:f>
              <c:numCache>
                <c:formatCode>0_ </c:formatCode>
                <c:ptCount val="3"/>
                <c:pt idx="0">
                  <c:v>20158.471543706284</c:v>
                </c:pt>
                <c:pt idx="1">
                  <c:v>18592.956585453659</c:v>
                </c:pt>
                <c:pt idx="2">
                  <c:v>15621.090384932726</c:v>
                </c:pt>
              </c:numCache>
            </c:numRef>
          </c:val>
          <c:extLst>
            <c:ext xmlns:c16="http://schemas.microsoft.com/office/drawing/2014/chart" uri="{C3380CC4-5D6E-409C-BE32-E72D297353CC}">
              <c16:uniqueId val="{00000003-A030-4EE1-8EA5-E568C2CE1820}"/>
            </c:ext>
          </c:extLst>
        </c:ser>
        <c:dLbls>
          <c:showLegendKey val="0"/>
          <c:showVal val="1"/>
          <c:showCatName val="0"/>
          <c:showSerName val="0"/>
          <c:showPercent val="0"/>
          <c:showBubbleSize val="0"/>
        </c:dLbls>
        <c:gapWidth val="150"/>
        <c:axId val="576666624"/>
        <c:axId val="576673664"/>
      </c:barChart>
      <c:lineChart>
        <c:grouping val="standard"/>
        <c:varyColors val="0"/>
        <c:ser>
          <c:idx val="1"/>
          <c:order val="1"/>
          <c:tx>
            <c:strRef>
              <c:f>Sheet1!$C$1</c:f>
              <c:strCache>
                <c:ptCount val="1"/>
                <c:pt idx="0">
                  <c:v>使用率</c:v>
                </c:pt>
              </c:strCache>
            </c:strRef>
          </c:tx>
          <c:spPr>
            <a:ln w="12700" cap="sq" cmpd="sng" algn="ctr">
              <a:solidFill>
                <a:srgbClr val="C00000"/>
              </a:solidFill>
              <a:prstDash val="solid"/>
              <a:miter lim="800000"/>
            </a:ln>
          </c:spPr>
          <c:marker>
            <c:symbol val="x"/>
            <c:size val="5"/>
            <c:spPr>
              <a:noFill/>
              <a:ln w="12700" cap="flat" cmpd="sng" algn="ctr">
                <a:solidFill>
                  <a:srgbClr val="C00000"/>
                </a:solidFill>
                <a:prstDash val="solid"/>
                <a:round/>
              </a:ln>
            </c:spPr>
          </c:marker>
          <c:dLbls>
            <c:dLbl>
              <c:idx val="4"/>
              <c:layout>
                <c:manualLayout>
                  <c:x val="-4.97369407771397E-2"/>
                  <c:y val="-8.210808086075330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030-4EE1-8EA5-E568C2CE1820}"/>
                </c:ext>
              </c:extLst>
            </c:dLbl>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rgbClr val="C00000"/>
                    </a:solidFill>
                    <a:latin typeface="Arial" panose="020B0604020202020204" pitchFamily="2" charset="0"/>
                    <a:ea typeface="+mn-ea"/>
                    <a:cs typeface="Arial" panose="020B0604020202020204" pitchFamily="2"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使用移动应用</c:v>
                </c:pt>
                <c:pt idx="1">
                  <c:v>使用智能设备</c:v>
                </c:pt>
                <c:pt idx="2">
                  <c:v>在线跟练</c:v>
                </c:pt>
              </c:strCache>
            </c:strRef>
          </c:cat>
          <c:val>
            <c:numRef>
              <c:f>Sheet1!$C$2:$C$4</c:f>
              <c:numCache>
                <c:formatCode>0.0%</c:formatCode>
                <c:ptCount val="3"/>
                <c:pt idx="0">
                  <c:v>0.18884826816855299</c:v>
                </c:pt>
                <c:pt idx="1">
                  <c:v>0.1741822361721799</c:v>
                </c:pt>
                <c:pt idx="2">
                  <c:v>0.14634124713785707</c:v>
                </c:pt>
              </c:numCache>
            </c:numRef>
          </c:val>
          <c:smooth val="0"/>
          <c:extLst>
            <c:ext xmlns:c16="http://schemas.microsoft.com/office/drawing/2014/chart" uri="{C3380CC4-5D6E-409C-BE32-E72D297353CC}">
              <c16:uniqueId val="{00000005-A030-4EE1-8EA5-E568C2CE1820}"/>
            </c:ext>
          </c:extLst>
        </c:ser>
        <c:dLbls>
          <c:showLegendKey val="0"/>
          <c:showVal val="1"/>
          <c:showCatName val="0"/>
          <c:showSerName val="0"/>
          <c:showPercent val="0"/>
          <c:showBubbleSize val="0"/>
        </c:dLbls>
        <c:marker val="1"/>
        <c:smooth val="0"/>
        <c:axId val="576675200"/>
        <c:axId val="576685184"/>
      </c:lineChart>
      <c:catAx>
        <c:axId val="57666662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6673664"/>
        <c:crosses val="autoZero"/>
        <c:auto val="1"/>
        <c:lblAlgn val="ctr"/>
        <c:lblOffset val="100"/>
        <c:noMultiLvlLbl val="0"/>
      </c:catAx>
      <c:valAx>
        <c:axId val="576673664"/>
        <c:scaling>
          <c:orientation val="minMax"/>
          <c:max val="35000"/>
          <c:min val="0"/>
        </c:scaling>
        <c:delete val="0"/>
        <c:axPos val="l"/>
        <c:numFmt formatCode="0_ " sourceLinked="1"/>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6666624"/>
        <c:crosses val="autoZero"/>
        <c:crossBetween val="between"/>
        <c:majorUnit val="25000"/>
      </c:valAx>
      <c:catAx>
        <c:axId val="576675200"/>
        <c:scaling>
          <c:orientation val="minMax"/>
        </c:scaling>
        <c:delete val="1"/>
        <c:axPos val="b"/>
        <c:numFmt formatCode="General" sourceLinked="1"/>
        <c:majorTickMark val="out"/>
        <c:minorTickMark val="none"/>
        <c:tickLblPos val="none"/>
        <c:crossAx val="576685184"/>
        <c:crosses val="autoZero"/>
        <c:auto val="1"/>
        <c:lblAlgn val="ctr"/>
        <c:lblOffset val="100"/>
        <c:noMultiLvlLbl val="0"/>
      </c:catAx>
      <c:valAx>
        <c:axId val="576685184"/>
        <c:scaling>
          <c:orientation val="minMax"/>
          <c:max val="0.8"/>
          <c:min val="0"/>
        </c:scaling>
        <c:delete val="0"/>
        <c:axPos val="r"/>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crossAx val="576675200"/>
        <c:crosses val="max"/>
        <c:crossBetween val="between"/>
        <c:majorUnit val="0.1"/>
      </c:valAx>
      <c:spPr>
        <a:noFill/>
        <a:ln w="25400">
          <a:noFill/>
        </a:ln>
        <a:effectLst/>
      </c:spPr>
    </c:plotArea>
    <c:legend>
      <c:legendPos val="b"/>
      <c:layout>
        <c:manualLayout>
          <c:xMode val="edge"/>
          <c:yMode val="edge"/>
          <c:x val="0.30830985915496101"/>
          <c:y val="0.85686742799534199"/>
          <c:w val="0.401556420233463"/>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互联网上市企业数量分布</a:t>
            </a:r>
          </a:p>
        </c:rich>
      </c:tx>
      <c:layout>
        <c:manualLayout>
          <c:xMode val="edge"/>
          <c:yMode val="edge"/>
          <c:x val="0.33505855246355098"/>
          <c:y val="2.6666666666666752E-2"/>
        </c:manualLayout>
      </c:layout>
      <c:overlay val="0"/>
    </c:title>
    <c:autoTitleDeleted val="0"/>
    <c:plotArea>
      <c:layout>
        <c:manualLayout>
          <c:layoutTarget val="inner"/>
          <c:xMode val="edge"/>
          <c:yMode val="edge"/>
          <c:x val="0.36058163797602238"/>
          <c:y val="0.26051713415341199"/>
          <c:w val="0.30411573553305798"/>
          <c:h val="0.56350856878180156"/>
        </c:manualLayout>
      </c:layout>
      <c:pieChart>
        <c:varyColors val="1"/>
        <c:ser>
          <c:idx val="0"/>
          <c:order val="0"/>
          <c:tx>
            <c:strRef>
              <c:f>Sheet1!$B$1</c:f>
              <c:strCache>
                <c:ptCount val="1"/>
                <c:pt idx="0">
                  <c:v>列2</c:v>
                </c:pt>
              </c:strCache>
            </c:strRef>
          </c:tx>
          <c:spPr>
            <a:solidFill>
              <a:srgbClr val="558ED5"/>
            </a:solidFill>
            <a:ln w="9525" cap="flat" cmpd="sng" algn="ctr">
              <a:solidFill>
                <a:srgbClr val="FFFFFF"/>
              </a:solidFill>
              <a:prstDash val="solid"/>
              <a:round/>
            </a:ln>
          </c:spPr>
          <c:dPt>
            <c:idx val="1"/>
            <c:bubble3D val="0"/>
            <c:spPr>
              <a:solidFill>
                <a:srgbClr val="C6D9F1"/>
              </a:solidFill>
              <a:ln w="9525" cap="flat" cmpd="sng" algn="ctr">
                <a:solidFill>
                  <a:srgbClr val="FFFFFF"/>
                </a:solidFill>
                <a:prstDash val="solid"/>
                <a:round/>
              </a:ln>
            </c:spPr>
            <c:extLst>
              <c:ext xmlns:c16="http://schemas.microsoft.com/office/drawing/2014/chart" uri="{C3380CC4-5D6E-409C-BE32-E72D297353CC}">
                <c16:uniqueId val="{00000001-39D5-4692-BD44-03A64B5DF584}"/>
              </c:ext>
            </c:extLst>
          </c:dPt>
          <c:dPt>
            <c:idx val="2"/>
            <c:bubble3D val="0"/>
            <c:spPr>
              <a:solidFill>
                <a:srgbClr val="4F81BD">
                  <a:lumMod val="60000"/>
                  <a:lumOff val="40000"/>
                </a:srgbClr>
              </a:solidFill>
              <a:ln w="9525" cap="flat" cmpd="sng" algn="ctr">
                <a:solidFill>
                  <a:srgbClr val="FFFFFF"/>
                </a:solidFill>
                <a:prstDash val="solid"/>
                <a:round/>
              </a:ln>
            </c:spPr>
            <c:extLst>
              <c:ext xmlns:c16="http://schemas.microsoft.com/office/drawing/2014/chart" uri="{C3380CC4-5D6E-409C-BE32-E72D297353CC}">
                <c16:uniqueId val="{00000003-39D5-4692-BD44-03A64B5DF584}"/>
              </c:ext>
            </c:extLst>
          </c:dPt>
          <c:dLbls>
            <c:dLbl>
              <c:idx val="0"/>
              <c:layout>
                <c:manualLayout>
                  <c:x val="-0.15169408171804613"/>
                  <c:y val="0.12494572178477691"/>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60248447205"/>
                      <c:h val="0.20319999999999999"/>
                    </c:manualLayout>
                  </c15:layout>
                </c:ext>
                <c:ext xmlns:c16="http://schemas.microsoft.com/office/drawing/2014/chart" uri="{C3380CC4-5D6E-409C-BE32-E72D297353CC}">
                  <c16:uniqueId val="{00000004-39D5-4692-BD44-03A64B5DF584}"/>
                </c:ext>
              </c:extLst>
            </c:dLbl>
            <c:dLbl>
              <c:idx val="1"/>
              <c:layout>
                <c:manualLayout>
                  <c:x val="8.2607065421170748E-3"/>
                  <c:y val="-4.9738582677165801E-3"/>
                </c:manualLayout>
              </c:layout>
              <c:tx>
                <c:rich>
                  <a:bodyPr/>
                  <a:lstStyle/>
                  <a:p>
                    <a:fld id="{0D2C91D4-DF1C-46B6-97CB-51F27BD09A29}" type="CATEGORYNAME">
                      <a:rPr lang="zh-CN" altLang="en-US"/>
                      <a:pPr/>
                      <a:t>[类别名称]</a:t>
                    </a:fld>
                    <a:r>
                      <a:rPr lang="zh-CN" altLang="en-US" baseline="0"/>
                      <a:t>
</a:t>
                    </a:r>
                    <a:fld id="{E25A9AB2-28E9-4FFE-9790-1ECC2F8D77E9}" type="PERCENTAGE">
                      <a:rPr lang="en-US" altLang="zh-CN" baseline="0"/>
                      <a:pPr/>
                      <a:t>[百分比]</a:t>
                    </a:fld>
                    <a:endParaRPr lang="zh-CN" altLang="en-US" baseline="0"/>
                  </a:p>
                </c:rich>
              </c:tx>
              <c:dLblPos val="bestFit"/>
              <c:showLegendKey val="0"/>
              <c:showVal val="0"/>
              <c:showCatName val="1"/>
              <c:showSerName val="0"/>
              <c:showPercent val="1"/>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1-39D5-4692-BD44-03A64B5DF584}"/>
                </c:ext>
              </c:extLst>
            </c:dLbl>
            <c:dLbl>
              <c:idx val="2"/>
              <c:layout>
                <c:manualLayout>
                  <c:x val="-0.15179211294240538"/>
                  <c:y val="-0.19245690288714004"/>
                </c:manualLayout>
              </c:layout>
              <c:dLblPos val="bestFit"/>
              <c:showLegendKey val="0"/>
              <c:showVal val="1"/>
              <c:showCatName val="1"/>
              <c:showSerName val="0"/>
              <c:showPercent val="0"/>
              <c:showBubbleSize val="0"/>
              <c:extLst>
                <c:ext xmlns:c15="http://schemas.microsoft.com/office/drawing/2012/chart" uri="{CE6537A1-D6FC-4f65-9D91-7224C49458BB}">
                  <c15:layout>
                    <c:manualLayout>
                      <c:w val="0.22360248447205"/>
                      <c:h val="0.20319999999999999"/>
                    </c:manualLayout>
                  </c15:layout>
                </c:ext>
                <c:ext xmlns:c16="http://schemas.microsoft.com/office/drawing/2014/chart" uri="{C3380CC4-5D6E-409C-BE32-E72D297353CC}">
                  <c16:uniqueId val="{00000003-39D5-4692-BD44-03A64B5DF584}"/>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2" charset="0"/>
                  </a:defRPr>
                </a:pPr>
                <a:endParaRPr lang="zh-CN"/>
              </a:p>
            </c:txPr>
            <c:dLblPos val="outEnd"/>
            <c:showLegendKey val="0"/>
            <c:showVal val="0"/>
            <c:showCatName val="1"/>
            <c:showSerName val="0"/>
            <c:showPercent val="1"/>
            <c:showBubbleSize val="0"/>
            <c:showLeaderLines val="1"/>
            <c:extLst>
              <c:ext xmlns:c15="http://schemas.microsoft.com/office/drawing/2012/chart" uri="{CE6537A1-D6FC-4f65-9D91-7224C49458BB}"/>
            </c:extLst>
          </c:dLbls>
          <c:cat>
            <c:strRef>
              <c:f>Sheet1!$A$2:$A$4</c:f>
              <c:strCache>
                <c:ptCount val="3"/>
                <c:pt idx="0">
                  <c:v>在美国上市互联网企业</c:v>
                </c:pt>
                <c:pt idx="1">
                  <c:v>在香港上市互联网企业</c:v>
                </c:pt>
                <c:pt idx="2">
                  <c:v>在沪深上市互联网企业</c:v>
                </c:pt>
              </c:strCache>
            </c:strRef>
          </c:cat>
          <c:val>
            <c:numRef>
              <c:f>Sheet1!$B$2:$B$4</c:f>
              <c:numCache>
                <c:formatCode>0.0%</c:formatCode>
                <c:ptCount val="3"/>
                <c:pt idx="0">
                  <c:v>0.40300000000000002</c:v>
                </c:pt>
                <c:pt idx="1">
                  <c:v>0.29599999999999999</c:v>
                </c:pt>
                <c:pt idx="2">
                  <c:v>0.30199999999999999</c:v>
                </c:pt>
              </c:numCache>
            </c:numRef>
          </c:val>
          <c:extLst>
            <c:ext xmlns:c16="http://schemas.microsoft.com/office/drawing/2014/chart" uri="{C3380CC4-5D6E-409C-BE32-E72D297353CC}">
              <c16:uniqueId val="{00000005-39D5-4692-BD44-03A64B5DF584}"/>
            </c:ext>
          </c:extLst>
        </c:ser>
        <c:dLbls>
          <c:showLegendKey val="0"/>
          <c:showVal val="0"/>
          <c:showCatName val="0"/>
          <c:showSerName val="0"/>
          <c:showPercent val="0"/>
          <c:showBubbleSize val="0"/>
          <c:showLeaderLines val="1"/>
        </c:dLbls>
        <c:firstSliceAng val="273"/>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互联网上市企业市值分布</a:t>
            </a:r>
          </a:p>
        </c:rich>
      </c:tx>
      <c:layout>
        <c:manualLayout>
          <c:xMode val="edge"/>
          <c:yMode val="edge"/>
          <c:x val="0.33229802796389712"/>
          <c:y val="1.0666666666666701E-2"/>
        </c:manualLayout>
      </c:layout>
      <c:overlay val="0"/>
    </c:title>
    <c:autoTitleDeleted val="0"/>
    <c:plotArea>
      <c:layout>
        <c:manualLayout>
          <c:layoutTarget val="inner"/>
          <c:xMode val="edge"/>
          <c:yMode val="edge"/>
          <c:x val="0.36058163797602211"/>
          <c:y val="0.26051713415341199"/>
          <c:w val="0.30411573553305798"/>
          <c:h val="0.56350856878180178"/>
        </c:manualLayout>
      </c:layout>
      <c:pieChart>
        <c:varyColors val="1"/>
        <c:ser>
          <c:idx val="0"/>
          <c:order val="0"/>
          <c:tx>
            <c:strRef>
              <c:f>Sheet1!$B$1</c:f>
              <c:strCache>
                <c:ptCount val="1"/>
                <c:pt idx="0">
                  <c:v>列2</c:v>
                </c:pt>
              </c:strCache>
            </c:strRef>
          </c:tx>
          <c:spPr>
            <a:solidFill>
              <a:srgbClr val="558ED5"/>
            </a:solidFill>
            <a:ln w="9525" cap="flat" cmpd="sng" algn="ctr">
              <a:solidFill>
                <a:srgbClr val="FFFFFF"/>
              </a:solidFill>
              <a:prstDash val="solid"/>
              <a:round/>
            </a:ln>
          </c:spPr>
          <c:dPt>
            <c:idx val="1"/>
            <c:bubble3D val="0"/>
            <c:spPr>
              <a:solidFill>
                <a:srgbClr val="C6D9F1"/>
              </a:solidFill>
              <a:ln w="9525" cap="flat" cmpd="sng" algn="ctr">
                <a:solidFill>
                  <a:srgbClr val="FFFFFF"/>
                </a:solidFill>
                <a:prstDash val="solid"/>
                <a:round/>
              </a:ln>
            </c:spPr>
            <c:extLst>
              <c:ext xmlns:c16="http://schemas.microsoft.com/office/drawing/2014/chart" uri="{C3380CC4-5D6E-409C-BE32-E72D297353CC}">
                <c16:uniqueId val="{00000001-68C9-414B-9660-4330794DEF75}"/>
              </c:ext>
            </c:extLst>
          </c:dPt>
          <c:dPt>
            <c:idx val="2"/>
            <c:bubble3D val="0"/>
            <c:spPr>
              <a:solidFill>
                <a:srgbClr val="4F81BD">
                  <a:lumMod val="60000"/>
                  <a:lumOff val="40000"/>
                </a:srgbClr>
              </a:solidFill>
              <a:ln w="9525" cap="flat" cmpd="sng" algn="ctr">
                <a:solidFill>
                  <a:srgbClr val="FFFFFF"/>
                </a:solidFill>
                <a:prstDash val="solid"/>
                <a:round/>
              </a:ln>
            </c:spPr>
            <c:extLst>
              <c:ext xmlns:c16="http://schemas.microsoft.com/office/drawing/2014/chart" uri="{C3380CC4-5D6E-409C-BE32-E72D297353CC}">
                <c16:uniqueId val="{00000003-68C9-414B-9660-4330794DEF75}"/>
              </c:ext>
            </c:extLst>
          </c:dPt>
          <c:dLbls>
            <c:dLbl>
              <c:idx val="0"/>
              <c:layout>
                <c:manualLayout>
                  <c:x val="1.6559669171788301E-2"/>
                  <c:y val="-0.111742992125984"/>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4016563146997899"/>
                      <c:h val="0.20319999999999999"/>
                    </c:manualLayout>
                  </c15:layout>
                </c:ext>
                <c:ext xmlns:c16="http://schemas.microsoft.com/office/drawing/2014/chart" uri="{C3380CC4-5D6E-409C-BE32-E72D297353CC}">
                  <c16:uniqueId val="{00000004-68C9-414B-9660-4330794DEF75}"/>
                </c:ext>
              </c:extLst>
            </c:dLbl>
            <c:dLbl>
              <c:idx val="1"/>
              <c:layout>
                <c:manualLayout>
                  <c:x val="-4.9685093711112197E-2"/>
                  <c:y val="0.14939464566929134"/>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68C9-414B-9660-4330794DEF75}"/>
                </c:ext>
              </c:extLst>
            </c:dLbl>
            <c:dLbl>
              <c:idx val="2"/>
              <c:layout>
                <c:manualLayout>
                  <c:x val="-0.10068354452382203"/>
                  <c:y val="0.106114311589646"/>
                </c:manualLayout>
              </c:layout>
              <c:dLblPos val="bestFit"/>
              <c:showLegendKey val="0"/>
              <c:showVal val="1"/>
              <c:showCatName val="1"/>
              <c:showSerName val="0"/>
              <c:showPercent val="0"/>
              <c:showBubbleSize val="0"/>
              <c:extLst>
                <c:ext xmlns:c15="http://schemas.microsoft.com/office/drawing/2012/chart" uri="{CE6537A1-D6FC-4f65-9D91-7224C49458BB}">
                  <c15:layout>
                    <c:manualLayout>
                      <c:w val="0.265010351966874"/>
                      <c:h val="0.20319999999999999"/>
                    </c:manualLayout>
                  </c15:layout>
                </c:ext>
                <c:ext xmlns:c16="http://schemas.microsoft.com/office/drawing/2014/chart" uri="{C3380CC4-5D6E-409C-BE32-E72D297353CC}">
                  <c16:uniqueId val="{00000003-68C9-414B-9660-4330794DEF75}"/>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2" charset="0"/>
                  </a:defRPr>
                </a:pPr>
                <a:endParaRPr lang="zh-CN"/>
              </a:p>
            </c:txPr>
            <c:dLblPos val="outEnd"/>
            <c:showLegendKey val="0"/>
            <c:showVal val="0"/>
            <c:showCatName val="1"/>
            <c:showSerName val="0"/>
            <c:showPercent val="1"/>
            <c:showBubbleSize val="0"/>
            <c:showLeaderLines val="1"/>
            <c:extLst>
              <c:ext xmlns:c15="http://schemas.microsoft.com/office/drawing/2012/chart" uri="{CE6537A1-D6FC-4f65-9D91-7224C49458BB}"/>
            </c:extLst>
          </c:dLbls>
          <c:cat>
            <c:strRef>
              <c:f>Sheet1!$A$2:$A$4</c:f>
              <c:strCache>
                <c:ptCount val="3"/>
                <c:pt idx="0">
                  <c:v>在香港上市互联网企业市值</c:v>
                </c:pt>
                <c:pt idx="1">
                  <c:v>在美国上市互联网企业市值</c:v>
                </c:pt>
                <c:pt idx="2">
                  <c:v>在沪深上市互联网企业市值</c:v>
                </c:pt>
              </c:strCache>
            </c:strRef>
          </c:cat>
          <c:val>
            <c:numRef>
              <c:f>Sheet1!$B$2:$B$4</c:f>
              <c:numCache>
                <c:formatCode>0.0%</c:formatCode>
                <c:ptCount val="3"/>
                <c:pt idx="0">
                  <c:v>0.58899999999999997</c:v>
                </c:pt>
                <c:pt idx="1">
                  <c:v>0.34899999999999998</c:v>
                </c:pt>
                <c:pt idx="2">
                  <c:v>6.2E-2</c:v>
                </c:pt>
              </c:numCache>
            </c:numRef>
          </c:val>
          <c:extLst>
            <c:ext xmlns:c16="http://schemas.microsoft.com/office/drawing/2014/chart" uri="{C3380CC4-5D6E-409C-BE32-E72D297353CC}">
              <c16:uniqueId val="{00000005-68C9-414B-9660-4330794DEF75}"/>
            </c:ext>
          </c:extLst>
        </c:ser>
        <c:dLbls>
          <c:showLegendKey val="0"/>
          <c:showVal val="0"/>
          <c:showCatName val="0"/>
          <c:showSerName val="0"/>
          <c:showPercent val="0"/>
          <c:showBubbleSize val="0"/>
          <c:showLeaderLines val="1"/>
        </c:dLbls>
        <c:firstSliceAng val="360"/>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互联网上市企业城市分布</a:t>
            </a:r>
          </a:p>
        </c:rich>
      </c:tx>
      <c:layout>
        <c:manualLayout>
          <c:xMode val="edge"/>
          <c:yMode val="edge"/>
          <c:x val="0.33505855246355098"/>
          <c:y val="2.6666666666666752E-2"/>
        </c:manualLayout>
      </c:layout>
      <c:overlay val="0"/>
    </c:title>
    <c:autoTitleDeleted val="0"/>
    <c:plotArea>
      <c:layout>
        <c:manualLayout>
          <c:layoutTarget val="inner"/>
          <c:xMode val="edge"/>
          <c:yMode val="edge"/>
          <c:x val="0.36058163797602238"/>
          <c:y val="0.26051713415341199"/>
          <c:w val="0.30411573553305798"/>
          <c:h val="0.56350856878180156"/>
        </c:manualLayout>
      </c:layout>
      <c:pieChart>
        <c:varyColors val="1"/>
        <c:ser>
          <c:idx val="0"/>
          <c:order val="0"/>
          <c:tx>
            <c:strRef>
              <c:f>Sheet1!$B$1</c:f>
              <c:strCache>
                <c:ptCount val="1"/>
                <c:pt idx="0">
                  <c:v>列2</c:v>
                </c:pt>
              </c:strCache>
            </c:strRef>
          </c:tx>
          <c:spPr>
            <a:solidFill>
              <a:srgbClr val="558ED5"/>
            </a:solidFill>
            <a:ln w="9525" cap="flat" cmpd="sng" algn="ctr">
              <a:solidFill>
                <a:srgbClr val="FFFFFF"/>
              </a:solidFill>
              <a:prstDash val="solid"/>
              <a:round/>
            </a:ln>
          </c:spPr>
          <c:dPt>
            <c:idx val="1"/>
            <c:bubble3D val="0"/>
            <c:spPr>
              <a:solidFill>
                <a:srgbClr val="C6D9F1"/>
              </a:solidFill>
              <a:ln w="9525" cap="flat" cmpd="sng" algn="ctr">
                <a:solidFill>
                  <a:srgbClr val="FFFFFF"/>
                </a:solidFill>
                <a:prstDash val="solid"/>
                <a:round/>
              </a:ln>
            </c:spPr>
            <c:extLst>
              <c:ext xmlns:c16="http://schemas.microsoft.com/office/drawing/2014/chart" uri="{C3380CC4-5D6E-409C-BE32-E72D297353CC}">
                <c16:uniqueId val="{00000001-CD20-4730-BE2E-270F272834D2}"/>
              </c:ext>
            </c:extLst>
          </c:dPt>
          <c:dPt>
            <c:idx val="2"/>
            <c:bubble3D val="0"/>
            <c:spPr>
              <a:solidFill>
                <a:srgbClr val="4F81BD">
                  <a:lumMod val="60000"/>
                  <a:lumOff val="40000"/>
                </a:srgbClr>
              </a:solidFill>
              <a:ln w="9525" cap="flat" cmpd="sng" algn="ctr">
                <a:solidFill>
                  <a:srgbClr val="FFFFFF"/>
                </a:solidFill>
                <a:prstDash val="solid"/>
                <a:round/>
              </a:ln>
            </c:spPr>
            <c:extLst>
              <c:ext xmlns:c16="http://schemas.microsoft.com/office/drawing/2014/chart" uri="{C3380CC4-5D6E-409C-BE32-E72D297353CC}">
                <c16:uniqueId val="{00000003-CD20-4730-BE2E-270F272834D2}"/>
              </c:ext>
            </c:extLst>
          </c:dPt>
          <c:dLbls>
            <c:dLbl>
              <c:idx val="0"/>
              <c:layout>
                <c:manualLayout>
                  <c:x val="-9.6436049582560704E-2"/>
                  <c:y val="8.820564439664103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4-CD20-4730-BE2E-270F272834D2}"/>
                </c:ext>
              </c:extLst>
            </c:dLbl>
            <c:dLbl>
              <c:idx val="1"/>
              <c:layout>
                <c:manualLayout>
                  <c:x val="3.3122192414803311E-2"/>
                  <c:y val="-7.750936840987360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CD20-4730-BE2E-270F272834D2}"/>
                </c:ext>
              </c:extLst>
            </c:dLbl>
            <c:dLbl>
              <c:idx val="2"/>
              <c:layout>
                <c:manualLayout>
                  <c:x val="5.8082311248174513E-2"/>
                  <c:y val="-7.2260972797475453E-2"/>
                </c:manualLayout>
              </c:layout>
              <c:dLblPos val="bestFit"/>
              <c:showLegendKey val="0"/>
              <c:showVal val="1"/>
              <c:showCatName val="1"/>
              <c:showSerName val="0"/>
              <c:showPercent val="0"/>
              <c:showBubbleSize val="0"/>
              <c:extLst>
                <c:ext xmlns:c15="http://schemas.microsoft.com/office/drawing/2012/chart" uri="{CE6537A1-D6FC-4f65-9D91-7224C49458BB}">
                  <c15:layout>
                    <c:manualLayout>
                      <c:w val="0.107596397156611"/>
                      <c:h val="0.15984745042707799"/>
                    </c:manualLayout>
                  </c15:layout>
                </c:ext>
                <c:ext xmlns:c16="http://schemas.microsoft.com/office/drawing/2014/chart" uri="{C3380CC4-5D6E-409C-BE32-E72D297353CC}">
                  <c16:uniqueId val="{00000003-CD20-4730-BE2E-270F272834D2}"/>
                </c:ext>
              </c:extLst>
            </c:dLbl>
            <c:dLbl>
              <c:idx val="3"/>
              <c:layout>
                <c:manualLayout>
                  <c:x val="0.11880857801212909"/>
                  <c:y val="-7.9695962860133994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CD20-4730-BE2E-270F272834D2}"/>
                </c:ext>
              </c:extLst>
            </c:dLbl>
            <c:dLbl>
              <c:idx val="4"/>
              <c:layout>
                <c:manualLayout>
                  <c:x val="1.6561422433713644E-2"/>
                  <c:y val="1.1790921366043195E-2"/>
                </c:manualLayout>
              </c:layout>
              <c:tx>
                <c:rich>
                  <a:bodyPr/>
                  <a:lstStyle/>
                  <a:p>
                    <a:fld id="{A686AF30-2896-4A42-B2CD-8034A3212741}" type="CATEGORYNAME">
                      <a:rPr lang="zh-CN" altLang="en-US"/>
                      <a:pPr/>
                      <a:t>[类别名称]</a:t>
                    </a:fld>
                    <a:fld id="{F170C462-1E5E-4A99-B1D9-B27E7A212B12}" type="VALUE">
                      <a:rPr lang="en-US" altLang="zh-CN"/>
                      <a:pPr/>
                      <a:t>[值]</a:t>
                    </a:fld>
                    <a:endParaRPr lang="zh-CN" altLang="en-US"/>
                  </a:p>
                </c:rich>
              </c:tx>
              <c:dLblPos val="bestFit"/>
              <c:showLegendKey val="0"/>
              <c:showVal val="0"/>
              <c:showCatName val="1"/>
              <c:showSerName val="0"/>
              <c:showPercent val="1"/>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6-CD20-4730-BE2E-270F272834D2}"/>
                </c:ext>
              </c:extLst>
            </c:dLbl>
            <c:dLbl>
              <c:idx val="5"/>
              <c:layout>
                <c:manualLayout>
                  <c:x val="-5.5233805350416113E-3"/>
                  <c:y val="0"/>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7-CD20-4730-BE2E-270F272834D2}"/>
                </c:ext>
              </c:extLst>
            </c:dLbl>
            <c:numFmt formatCode="0.0%" sourceLinked="0"/>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2" charset="0"/>
                  </a:defRPr>
                </a:pPr>
                <a:endParaRPr lang="zh-CN"/>
              </a:p>
            </c:txPr>
            <c:dLblPos val="outEnd"/>
            <c:showLegendKey val="0"/>
            <c:showVal val="0"/>
            <c:showCatName val="1"/>
            <c:showSerName val="0"/>
            <c:showPercent val="1"/>
            <c:showBubbleSize val="0"/>
            <c:showLeaderLines val="1"/>
            <c:extLst>
              <c:ext xmlns:c15="http://schemas.microsoft.com/office/drawing/2012/chart" uri="{CE6537A1-D6FC-4f65-9D91-7224C49458BB}"/>
            </c:extLst>
          </c:dLbls>
          <c:cat>
            <c:strRef>
              <c:f>Sheet1!$A$2:$A$7</c:f>
              <c:strCache>
                <c:ptCount val="6"/>
                <c:pt idx="0">
                  <c:v>北京</c:v>
                </c:pt>
                <c:pt idx="1">
                  <c:v>上海</c:v>
                </c:pt>
                <c:pt idx="2">
                  <c:v>深圳</c:v>
                </c:pt>
                <c:pt idx="3">
                  <c:v>杭州</c:v>
                </c:pt>
                <c:pt idx="4">
                  <c:v>广州</c:v>
                </c:pt>
                <c:pt idx="5">
                  <c:v>其它</c:v>
                </c:pt>
              </c:strCache>
            </c:strRef>
          </c:cat>
          <c:val>
            <c:numRef>
              <c:f>Sheet1!$B$2:$B$7</c:f>
              <c:numCache>
                <c:formatCode>0.0%</c:formatCode>
                <c:ptCount val="6"/>
                <c:pt idx="0">
                  <c:v>0.33300000000000002</c:v>
                </c:pt>
                <c:pt idx="1">
                  <c:v>0.19500000000000001</c:v>
                </c:pt>
                <c:pt idx="2">
                  <c:v>0.107</c:v>
                </c:pt>
                <c:pt idx="3">
                  <c:v>0.107</c:v>
                </c:pt>
                <c:pt idx="4">
                  <c:v>0.05</c:v>
                </c:pt>
                <c:pt idx="5">
                  <c:v>0.20799999999999999</c:v>
                </c:pt>
              </c:numCache>
            </c:numRef>
          </c:val>
          <c:extLst>
            <c:ext xmlns:c16="http://schemas.microsoft.com/office/drawing/2014/chart" uri="{C3380CC4-5D6E-409C-BE32-E72D297353CC}">
              <c16:uniqueId val="{00000008-CD20-4730-BE2E-270F272834D2}"/>
            </c:ext>
          </c:extLst>
        </c:ser>
        <c:ser>
          <c:idx val="1"/>
          <c:order val="1"/>
          <c:tx>
            <c:strRef>
              <c:f>Sheet1!$C$1</c:f>
              <c:strCache>
                <c:ptCount val="1"/>
                <c:pt idx="0">
                  <c:v>列3</c:v>
                </c:pt>
              </c:strCache>
            </c:strRef>
          </c:tx>
          <c:cat>
            <c:strRef>
              <c:f>Sheet1!$A$2:$A$7</c:f>
              <c:strCache>
                <c:ptCount val="6"/>
                <c:pt idx="0">
                  <c:v>北京</c:v>
                </c:pt>
                <c:pt idx="1">
                  <c:v>上海</c:v>
                </c:pt>
                <c:pt idx="2">
                  <c:v>深圳</c:v>
                </c:pt>
                <c:pt idx="3">
                  <c:v>杭州</c:v>
                </c:pt>
                <c:pt idx="4">
                  <c:v>广州</c:v>
                </c:pt>
                <c:pt idx="5">
                  <c:v>其它</c:v>
                </c:pt>
              </c:strCache>
            </c:strRef>
          </c:cat>
          <c:val>
            <c:numRef>
              <c:f>Sheet1!$C$2:$C$7</c:f>
              <c:numCache>
                <c:formatCode>General</c:formatCode>
                <c:ptCount val="6"/>
              </c:numCache>
            </c:numRef>
          </c:val>
          <c:extLst>
            <c:ext xmlns:c16="http://schemas.microsoft.com/office/drawing/2014/chart" uri="{C3380CC4-5D6E-409C-BE32-E72D297353CC}">
              <c16:uniqueId val="{00000009-CD20-4730-BE2E-270F272834D2}"/>
            </c:ext>
          </c:extLst>
        </c:ser>
        <c:dLbls>
          <c:showLegendKey val="0"/>
          <c:showVal val="0"/>
          <c:showCatName val="0"/>
          <c:showSerName val="0"/>
          <c:showPercent val="0"/>
          <c:showBubbleSize val="0"/>
          <c:showLeaderLines val="1"/>
        </c:dLbls>
        <c:firstSliceAng val="273"/>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互联网上市企业类型分布</a:t>
            </a:r>
          </a:p>
        </c:rich>
      </c:tx>
      <c:layout>
        <c:manualLayout>
          <c:xMode val="edge"/>
          <c:yMode val="edge"/>
          <c:x val="0.33505855246355098"/>
          <c:y val="2.6666666666666752E-2"/>
        </c:manualLayout>
      </c:layout>
      <c:overlay val="0"/>
    </c:title>
    <c:autoTitleDeleted val="0"/>
    <c:plotArea>
      <c:layout>
        <c:manualLayout>
          <c:layoutTarget val="inner"/>
          <c:xMode val="edge"/>
          <c:yMode val="edge"/>
          <c:x val="0.36058163797602238"/>
          <c:y val="0.26051713415341199"/>
          <c:w val="0.30411573553305798"/>
          <c:h val="0.56350856878180156"/>
        </c:manualLayout>
      </c:layout>
      <c:pieChart>
        <c:varyColors val="1"/>
        <c:ser>
          <c:idx val="0"/>
          <c:order val="0"/>
          <c:tx>
            <c:strRef>
              <c:f>Sheet1!$B$1</c:f>
              <c:strCache>
                <c:ptCount val="1"/>
                <c:pt idx="0">
                  <c:v>列2</c:v>
                </c:pt>
              </c:strCache>
            </c:strRef>
          </c:tx>
          <c:spPr>
            <a:solidFill>
              <a:srgbClr val="558ED5"/>
            </a:solidFill>
            <a:ln w="9525" cap="flat" cmpd="sng" algn="ctr">
              <a:solidFill>
                <a:srgbClr val="FFFFFF"/>
              </a:solidFill>
              <a:prstDash val="solid"/>
              <a:round/>
            </a:ln>
          </c:spPr>
          <c:dPt>
            <c:idx val="1"/>
            <c:bubble3D val="0"/>
            <c:spPr>
              <a:solidFill>
                <a:srgbClr val="C6D9F1"/>
              </a:solidFill>
              <a:ln w="9525" cap="flat" cmpd="sng" algn="ctr">
                <a:solidFill>
                  <a:srgbClr val="FFFFFF"/>
                </a:solidFill>
                <a:prstDash val="solid"/>
                <a:round/>
              </a:ln>
            </c:spPr>
            <c:extLst>
              <c:ext xmlns:c16="http://schemas.microsoft.com/office/drawing/2014/chart" uri="{C3380CC4-5D6E-409C-BE32-E72D297353CC}">
                <c16:uniqueId val="{00000001-8686-4642-982A-16EB7A6046DA}"/>
              </c:ext>
            </c:extLst>
          </c:dPt>
          <c:dPt>
            <c:idx val="2"/>
            <c:bubble3D val="0"/>
            <c:spPr>
              <a:solidFill>
                <a:srgbClr val="4F81BD">
                  <a:lumMod val="60000"/>
                  <a:lumOff val="40000"/>
                </a:srgbClr>
              </a:solidFill>
              <a:ln w="9525" cap="flat" cmpd="sng" algn="ctr">
                <a:solidFill>
                  <a:srgbClr val="FFFFFF"/>
                </a:solidFill>
                <a:prstDash val="solid"/>
                <a:round/>
              </a:ln>
            </c:spPr>
            <c:extLst>
              <c:ext xmlns:c16="http://schemas.microsoft.com/office/drawing/2014/chart" uri="{C3380CC4-5D6E-409C-BE32-E72D297353CC}">
                <c16:uniqueId val="{00000003-8686-4642-982A-16EB7A6046DA}"/>
              </c:ext>
            </c:extLst>
          </c:dPt>
          <c:dLbls>
            <c:dLbl>
              <c:idx val="0"/>
              <c:layout>
                <c:manualLayout>
                  <c:x val="-6.6144992745472003E-2"/>
                  <c:y val="-8.3288188976378442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4-8686-4642-982A-16EB7A6046DA}"/>
                </c:ext>
              </c:extLst>
            </c:dLbl>
            <c:dLbl>
              <c:idx val="1"/>
              <c:layout>
                <c:manualLayout>
                  <c:x val="6.0750009839881151E-2"/>
                  <c:y val="5.541323503760783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8686-4642-982A-16EB7A6046DA}"/>
                </c:ext>
              </c:extLst>
            </c:dLbl>
            <c:dLbl>
              <c:idx val="2"/>
              <c:layout>
                <c:manualLayout>
                  <c:x val="1.2376713780342698E-2"/>
                  <c:y val="-4.8841574803149712E-2"/>
                </c:manualLayout>
              </c:layout>
              <c:dLblPos val="bestFit"/>
              <c:showLegendKey val="0"/>
              <c:showVal val="1"/>
              <c:showCatName val="1"/>
              <c:showSerName val="0"/>
              <c:showPercent val="0"/>
              <c:showBubbleSize val="0"/>
              <c:extLst>
                <c:ext xmlns:c15="http://schemas.microsoft.com/office/drawing/2012/chart" uri="{CE6537A1-D6FC-4f65-9D91-7224C49458BB}">
                  <c15:layout>
                    <c:manualLayout>
                      <c:w val="0.126984126984127"/>
                      <c:h val="0.20319999999999999"/>
                    </c:manualLayout>
                  </c15:layout>
                </c:ext>
                <c:ext xmlns:c16="http://schemas.microsoft.com/office/drawing/2014/chart" uri="{C3380CC4-5D6E-409C-BE32-E72D297353CC}">
                  <c16:uniqueId val="{00000003-8686-4642-982A-16EB7A6046DA}"/>
                </c:ext>
              </c:extLst>
            </c:dLbl>
            <c:dLbl>
              <c:idx val="3"/>
              <c:layout>
                <c:manualLayout>
                  <c:x val="4.7062246541527117E-2"/>
                  <c:y val="-0.1166044262498350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8686-4642-982A-16EB7A6046DA}"/>
                </c:ext>
              </c:extLst>
            </c:dLbl>
            <c:dLbl>
              <c:idx val="4"/>
              <c:layout>
                <c:manualLayout>
                  <c:x val="8.2858773088146584E-2"/>
                  <c:y val="-8.533081364829396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6-8686-4642-982A-16EB7A6046DA}"/>
                </c:ext>
              </c:extLst>
            </c:dLbl>
            <c:dLbl>
              <c:idx val="5"/>
              <c:layout>
                <c:manualLayout>
                  <c:x val="8.2778348358629086E-2"/>
                  <c:y val="-3.2055433070866238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7-8686-4642-982A-16EB7A6046DA}"/>
                </c:ext>
              </c:extLst>
            </c:dLbl>
            <c:dLbl>
              <c:idx val="6"/>
              <c:layout>
                <c:manualLayout>
                  <c:x val="-6.6252587991718431E-2"/>
                  <c:y val="-4.2666666666666762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8-8686-4642-982A-16EB7A6046DA}"/>
                </c:ext>
              </c:extLst>
            </c:dLbl>
            <c:dLbl>
              <c:idx val="7"/>
              <c:layout>
                <c:manualLayout>
                  <c:x val="-0.1048999309868875"/>
                  <c:y val="-5.8666666666666666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8686-4642-982A-16EB7A6046DA}"/>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2" charset="0"/>
                  </a:defRPr>
                </a:pPr>
                <a:endParaRPr lang="zh-CN"/>
              </a:p>
            </c:txPr>
            <c:dLblPos val="outEnd"/>
            <c:showLegendKey val="0"/>
            <c:showVal val="0"/>
            <c:showCatName val="1"/>
            <c:showSerName val="0"/>
            <c:showPercent val="1"/>
            <c:showBubbleSize val="0"/>
            <c:showLeaderLines val="1"/>
            <c:extLst>
              <c:ext xmlns:c15="http://schemas.microsoft.com/office/drawing/2012/chart" uri="{CE6537A1-D6FC-4f65-9D91-7224C49458BB}"/>
            </c:extLst>
          </c:dLbls>
          <c:cat>
            <c:strRef>
              <c:f>Sheet1!$A$2:$A$9</c:f>
              <c:strCache>
                <c:ptCount val="8"/>
                <c:pt idx="0">
                  <c:v>网络游戏</c:v>
                </c:pt>
                <c:pt idx="1">
                  <c:v>电子商务</c:v>
                </c:pt>
                <c:pt idx="2">
                  <c:v>文化娱乐</c:v>
                </c:pt>
                <c:pt idx="3">
                  <c:v>网络金融</c:v>
                </c:pt>
                <c:pt idx="4">
                  <c:v>工具软件</c:v>
                </c:pt>
                <c:pt idx="5">
                  <c:v>网络媒体</c:v>
                </c:pt>
                <c:pt idx="6">
                  <c:v>生活服务</c:v>
                </c:pt>
                <c:pt idx="7">
                  <c:v>其他</c:v>
                </c:pt>
              </c:strCache>
            </c:strRef>
          </c:cat>
          <c:val>
            <c:numRef>
              <c:f>Sheet1!$B$2:$B$9</c:f>
              <c:numCache>
                <c:formatCode>0.0%</c:formatCode>
                <c:ptCount val="8"/>
                <c:pt idx="0">
                  <c:v>0.20799999999999999</c:v>
                </c:pt>
                <c:pt idx="1">
                  <c:v>0.151</c:v>
                </c:pt>
                <c:pt idx="2">
                  <c:v>0.151</c:v>
                </c:pt>
                <c:pt idx="3">
                  <c:v>0.113</c:v>
                </c:pt>
                <c:pt idx="4">
                  <c:v>6.9000000000000006E-2</c:v>
                </c:pt>
                <c:pt idx="5">
                  <c:v>6.3E-2</c:v>
                </c:pt>
                <c:pt idx="6">
                  <c:v>0.05</c:v>
                </c:pt>
                <c:pt idx="7">
                  <c:v>0.19500000000000001</c:v>
                </c:pt>
              </c:numCache>
            </c:numRef>
          </c:val>
          <c:extLst>
            <c:ext xmlns:c16="http://schemas.microsoft.com/office/drawing/2014/chart" uri="{C3380CC4-5D6E-409C-BE32-E72D297353CC}">
              <c16:uniqueId val="{0000000A-8686-4642-982A-16EB7A6046DA}"/>
            </c:ext>
          </c:extLst>
        </c:ser>
        <c:dLbls>
          <c:showLegendKey val="0"/>
          <c:showVal val="0"/>
          <c:showCatName val="0"/>
          <c:showSerName val="0"/>
          <c:showPercent val="0"/>
          <c:showBubbleSize val="0"/>
          <c:showLeaderLines val="1"/>
        </c:dLbls>
        <c:firstSliceAng val="273"/>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互联网相关领域投融资事件数占比</a:t>
            </a:r>
          </a:p>
        </c:rich>
      </c:tx>
      <c:layout>
        <c:manualLayout>
          <c:xMode val="edge"/>
          <c:yMode val="edge"/>
          <c:x val="0.311184605423447"/>
          <c:y val="2.08307657195025E-2"/>
        </c:manualLayout>
      </c:layout>
      <c:overlay val="0"/>
      <c:spPr>
        <a:noFill/>
        <a:ln>
          <a:noFill/>
        </a:ln>
        <a:effectLst/>
      </c:spPr>
    </c:title>
    <c:autoTitleDeleted val="0"/>
    <c:plotArea>
      <c:layout>
        <c:manualLayout>
          <c:layoutTarget val="inner"/>
          <c:xMode val="edge"/>
          <c:yMode val="edge"/>
          <c:x val="0.37565392116537799"/>
          <c:y val="0.28950245349766102"/>
          <c:w val="0.30411573553305798"/>
          <c:h val="0.563508568781802"/>
        </c:manualLayout>
      </c:layout>
      <c:pieChart>
        <c:varyColors val="1"/>
        <c:ser>
          <c:idx val="0"/>
          <c:order val="0"/>
          <c:tx>
            <c:strRef>
              <c:f>Sheet1!$B$1</c:f>
              <c:strCache>
                <c:ptCount val="1"/>
                <c:pt idx="0">
                  <c:v>事件数占比</c:v>
                </c:pt>
              </c:strCache>
            </c:strRef>
          </c:tx>
          <c:dPt>
            <c:idx val="0"/>
            <c:bubble3D val="0"/>
            <c:spPr>
              <a:solidFill>
                <a:schemeClr val="accent1">
                  <a:shade val="42000"/>
                </a:schemeClr>
              </a:solidFill>
              <a:ln w="6350" cap="flat" cmpd="sng" algn="ctr">
                <a:solidFill>
                  <a:schemeClr val="lt1"/>
                </a:solidFill>
                <a:prstDash val="solid"/>
                <a:round/>
              </a:ln>
              <a:effectLst/>
            </c:spPr>
            <c:extLst>
              <c:ext xmlns:c16="http://schemas.microsoft.com/office/drawing/2014/chart" uri="{C3380CC4-5D6E-409C-BE32-E72D297353CC}">
                <c16:uniqueId val="{00000001-8617-467B-8F3D-AF8B3DC6333A}"/>
              </c:ext>
            </c:extLst>
          </c:dPt>
          <c:dPt>
            <c:idx val="1"/>
            <c:bubble3D val="0"/>
            <c:spPr>
              <a:solidFill>
                <a:schemeClr val="accent1">
                  <a:shade val="55000"/>
                </a:schemeClr>
              </a:solidFill>
              <a:ln w="6350" cap="flat" cmpd="sng" algn="ctr">
                <a:solidFill>
                  <a:schemeClr val="lt1"/>
                </a:solidFill>
                <a:prstDash val="solid"/>
                <a:round/>
              </a:ln>
              <a:effectLst/>
            </c:spPr>
            <c:extLst>
              <c:ext xmlns:c16="http://schemas.microsoft.com/office/drawing/2014/chart" uri="{C3380CC4-5D6E-409C-BE32-E72D297353CC}">
                <c16:uniqueId val="{00000003-8617-467B-8F3D-AF8B3DC6333A}"/>
              </c:ext>
            </c:extLst>
          </c:dPt>
          <c:dPt>
            <c:idx val="2"/>
            <c:bubble3D val="0"/>
            <c:spPr>
              <a:solidFill>
                <a:schemeClr val="accent1">
                  <a:shade val="68000"/>
                </a:schemeClr>
              </a:solidFill>
              <a:ln w="6350" cap="flat" cmpd="sng" algn="ctr">
                <a:solidFill>
                  <a:schemeClr val="lt1"/>
                </a:solidFill>
                <a:prstDash val="solid"/>
                <a:round/>
              </a:ln>
              <a:effectLst/>
            </c:spPr>
            <c:extLst>
              <c:ext xmlns:c16="http://schemas.microsoft.com/office/drawing/2014/chart" uri="{C3380CC4-5D6E-409C-BE32-E72D297353CC}">
                <c16:uniqueId val="{00000005-8617-467B-8F3D-AF8B3DC6333A}"/>
              </c:ext>
            </c:extLst>
          </c:dPt>
          <c:dPt>
            <c:idx val="3"/>
            <c:bubble3D val="0"/>
            <c:spPr>
              <a:solidFill>
                <a:schemeClr val="accent1">
                  <a:shade val="80000"/>
                </a:schemeClr>
              </a:solidFill>
              <a:ln w="6350" cap="flat" cmpd="sng" algn="ctr">
                <a:solidFill>
                  <a:schemeClr val="lt1"/>
                </a:solidFill>
                <a:prstDash val="solid"/>
                <a:round/>
              </a:ln>
              <a:effectLst/>
            </c:spPr>
            <c:extLst>
              <c:ext xmlns:c16="http://schemas.microsoft.com/office/drawing/2014/chart" uri="{C3380CC4-5D6E-409C-BE32-E72D297353CC}">
                <c16:uniqueId val="{00000007-8617-467B-8F3D-AF8B3DC6333A}"/>
              </c:ext>
            </c:extLst>
          </c:dPt>
          <c:dPt>
            <c:idx val="4"/>
            <c:bubble3D val="0"/>
            <c:spPr>
              <a:solidFill>
                <a:schemeClr val="accent1">
                  <a:shade val="93000"/>
                </a:schemeClr>
              </a:solidFill>
              <a:ln w="6350" cap="flat" cmpd="sng" algn="ctr">
                <a:solidFill>
                  <a:schemeClr val="lt1"/>
                </a:solidFill>
                <a:prstDash val="solid"/>
                <a:round/>
              </a:ln>
              <a:effectLst/>
            </c:spPr>
            <c:extLst>
              <c:ext xmlns:c16="http://schemas.microsoft.com/office/drawing/2014/chart" uri="{C3380CC4-5D6E-409C-BE32-E72D297353CC}">
                <c16:uniqueId val="{00000009-8617-467B-8F3D-AF8B3DC6333A}"/>
              </c:ext>
            </c:extLst>
          </c:dPt>
          <c:dPt>
            <c:idx val="5"/>
            <c:bubble3D val="0"/>
            <c:spPr>
              <a:solidFill>
                <a:schemeClr val="accent1">
                  <a:tint val="94000"/>
                </a:schemeClr>
              </a:solidFill>
              <a:ln w="6350" cap="flat" cmpd="sng" algn="ctr">
                <a:solidFill>
                  <a:schemeClr val="lt1"/>
                </a:solidFill>
                <a:prstDash val="solid"/>
                <a:round/>
              </a:ln>
              <a:effectLst/>
            </c:spPr>
            <c:extLst>
              <c:ext xmlns:c16="http://schemas.microsoft.com/office/drawing/2014/chart" uri="{C3380CC4-5D6E-409C-BE32-E72D297353CC}">
                <c16:uniqueId val="{0000000B-8617-467B-8F3D-AF8B3DC6333A}"/>
              </c:ext>
            </c:extLst>
          </c:dPt>
          <c:dPt>
            <c:idx val="6"/>
            <c:bubble3D val="0"/>
            <c:spPr>
              <a:solidFill>
                <a:schemeClr val="accent1">
                  <a:tint val="81000"/>
                </a:schemeClr>
              </a:solidFill>
              <a:ln w="6350" cap="flat" cmpd="sng" algn="ctr">
                <a:solidFill>
                  <a:schemeClr val="lt1"/>
                </a:solidFill>
                <a:prstDash val="solid"/>
                <a:round/>
              </a:ln>
              <a:effectLst/>
            </c:spPr>
            <c:extLst>
              <c:ext xmlns:c16="http://schemas.microsoft.com/office/drawing/2014/chart" uri="{C3380CC4-5D6E-409C-BE32-E72D297353CC}">
                <c16:uniqueId val="{0000000D-8617-467B-8F3D-AF8B3DC6333A}"/>
              </c:ext>
            </c:extLst>
          </c:dPt>
          <c:dPt>
            <c:idx val="7"/>
            <c:bubble3D val="0"/>
            <c:spPr>
              <a:solidFill>
                <a:schemeClr val="accent1">
                  <a:tint val="69000"/>
                </a:schemeClr>
              </a:solidFill>
              <a:ln w="6350" cap="flat" cmpd="sng" algn="ctr">
                <a:solidFill>
                  <a:schemeClr val="lt1"/>
                </a:solidFill>
                <a:prstDash val="solid"/>
                <a:round/>
              </a:ln>
              <a:effectLst/>
            </c:spPr>
            <c:extLst>
              <c:ext xmlns:c16="http://schemas.microsoft.com/office/drawing/2014/chart" uri="{C3380CC4-5D6E-409C-BE32-E72D297353CC}">
                <c16:uniqueId val="{0000000F-8617-467B-8F3D-AF8B3DC6333A}"/>
              </c:ext>
            </c:extLst>
          </c:dPt>
          <c:dPt>
            <c:idx val="8"/>
            <c:bubble3D val="0"/>
            <c:spPr>
              <a:solidFill>
                <a:schemeClr val="accent1">
                  <a:tint val="56000"/>
                </a:schemeClr>
              </a:solidFill>
              <a:ln w="6350" cap="flat" cmpd="sng" algn="ctr">
                <a:solidFill>
                  <a:schemeClr val="lt1"/>
                </a:solidFill>
                <a:prstDash val="solid"/>
                <a:round/>
              </a:ln>
              <a:effectLst/>
            </c:spPr>
            <c:extLst>
              <c:ext xmlns:c16="http://schemas.microsoft.com/office/drawing/2014/chart" uri="{C3380CC4-5D6E-409C-BE32-E72D297353CC}">
                <c16:uniqueId val="{00000011-8617-467B-8F3D-AF8B3DC6333A}"/>
              </c:ext>
            </c:extLst>
          </c:dPt>
          <c:dPt>
            <c:idx val="9"/>
            <c:bubble3D val="0"/>
            <c:spPr>
              <a:solidFill>
                <a:schemeClr val="accent1">
                  <a:tint val="43000"/>
                </a:schemeClr>
              </a:solidFill>
              <a:ln w="6350" cap="flat" cmpd="sng" algn="ctr">
                <a:solidFill>
                  <a:schemeClr val="lt1"/>
                </a:solidFill>
                <a:prstDash val="solid"/>
                <a:round/>
              </a:ln>
              <a:effectLst/>
            </c:spPr>
            <c:extLst>
              <c:ext xmlns:c16="http://schemas.microsoft.com/office/drawing/2014/chart" uri="{C3380CC4-5D6E-409C-BE32-E72D297353CC}">
                <c16:uniqueId val="{00000013-8617-467B-8F3D-AF8B3DC6333A}"/>
              </c:ext>
            </c:extLst>
          </c:dPt>
          <c:dPt>
            <c:idx val="10"/>
            <c:bubble3D val="0"/>
            <c:spPr>
              <a:solidFill>
                <a:schemeClr val="accent1">
                  <a:tint val="42000"/>
                </a:schemeClr>
              </a:solidFill>
              <a:ln w="6350" cap="flat" cmpd="sng" algn="ctr">
                <a:solidFill>
                  <a:schemeClr val="lt1"/>
                </a:solidFill>
                <a:prstDash val="solid"/>
                <a:round/>
              </a:ln>
              <a:effectLst/>
            </c:spPr>
            <c:extLst>
              <c:ext xmlns:c16="http://schemas.microsoft.com/office/drawing/2014/chart" uri="{C3380CC4-5D6E-409C-BE32-E72D297353CC}">
                <c16:uniqueId val="{00000015-8617-467B-8F3D-AF8B3DC6333A}"/>
              </c:ext>
            </c:extLst>
          </c:dPt>
          <c:dLbls>
            <c:dLbl>
              <c:idx val="0"/>
              <c:layout>
                <c:manualLayout>
                  <c:x val="2.5588779970361648E-2"/>
                  <c:y val="-1.156795617939061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132505175983437"/>
                      <c:h val="0.20319999999999999"/>
                    </c:manualLayout>
                  </c15:layout>
                </c:ext>
                <c:ext xmlns:c16="http://schemas.microsoft.com/office/drawing/2014/chart" uri="{C3380CC4-5D6E-409C-BE32-E72D297353CC}">
                  <c16:uniqueId val="{00000001-8617-467B-8F3D-AF8B3DC6333A}"/>
                </c:ext>
              </c:extLst>
            </c:dLbl>
            <c:dLbl>
              <c:idx val="1"/>
              <c:layout>
                <c:manualLayout>
                  <c:x val="0.1249164086931023"/>
                  <c:y val="-0.15376202974628173"/>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6743314171457133"/>
                      <c:h val="0.15939632545931756"/>
                    </c:manualLayout>
                  </c15:layout>
                </c:ext>
                <c:ext xmlns:c16="http://schemas.microsoft.com/office/drawing/2014/chart" uri="{C3380CC4-5D6E-409C-BE32-E72D297353CC}">
                  <c16:uniqueId val="{00000003-8617-467B-8F3D-AF8B3DC6333A}"/>
                </c:ext>
              </c:extLst>
            </c:dLbl>
            <c:dLbl>
              <c:idx val="2"/>
              <c:layout>
                <c:manualLayout>
                  <c:x val="0.11426277288945463"/>
                  <c:y val="-5.8136863326866794E-2"/>
                </c:manualLayout>
              </c:layout>
              <c:tx>
                <c:rich>
                  <a:bodyPr/>
                  <a:lstStyle/>
                  <a:p>
                    <a:fld id="{7AA6C5EE-077C-4387-9FA7-D9DD7FF53510}" type="CATEGORYNAME">
                      <a:rPr lang="zh-CN" altLang="en-US"/>
                      <a:pPr/>
                      <a:t>[类别名称]</a:t>
                    </a:fld>
                    <a:endParaRPr lang="zh-CN" altLang="en-US"/>
                  </a:p>
                  <a:p>
                    <a:fld id="{87A7BC39-1F59-4DD6-ABE9-45FCA17ED50A}" type="VALUE">
                      <a:rPr lang="en-US" altLang="zh-CN"/>
                      <a:pPr/>
                      <a:t>[值]</a:t>
                    </a:fld>
                    <a:endParaRPr lang="zh-CN" altLang="en-US"/>
                  </a:p>
                </c:rich>
              </c:tx>
              <c:dLblPos val="bestFit"/>
              <c:showLegendKey val="0"/>
              <c:showVal val="1"/>
              <c:showCatName val="1"/>
              <c:showSerName val="0"/>
              <c:showPercent val="0"/>
              <c:showBubbleSize val="0"/>
              <c:extLst>
                <c:ext xmlns:c15="http://schemas.microsoft.com/office/drawing/2012/chart" uri="{CE6537A1-D6FC-4f65-9D91-7224C49458BB}">
                  <c15:layout>
                    <c:manualLayout>
                      <c:w val="0.15503781534931227"/>
                      <c:h val="0.18387614591654303"/>
                    </c:manualLayout>
                  </c15:layout>
                  <c15:dlblFieldTable/>
                  <c15:showDataLabelsRange val="0"/>
                </c:ext>
                <c:ext xmlns:c16="http://schemas.microsoft.com/office/drawing/2014/chart" uri="{C3380CC4-5D6E-409C-BE32-E72D297353CC}">
                  <c16:uniqueId val="{00000005-8617-467B-8F3D-AF8B3DC6333A}"/>
                </c:ext>
              </c:extLst>
            </c:dLbl>
            <c:dLbl>
              <c:idx val="3"/>
              <c:layout>
                <c:manualLayout>
                  <c:x val="-4.9987503124218902E-2"/>
                  <c:y val="-1.932367149758449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7-8617-467B-8F3D-AF8B3DC6333A}"/>
                </c:ext>
              </c:extLst>
            </c:dLbl>
            <c:dLbl>
              <c:idx val="4"/>
              <c:layout>
                <c:manualLayout>
                  <c:x val="-0.16995751062234443"/>
                  <c:y val="2.8985697439993914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12496875781054737"/>
                      <c:h val="0.15939632545931756"/>
                    </c:manualLayout>
                  </c15:layout>
                </c:ext>
                <c:ext xmlns:c16="http://schemas.microsoft.com/office/drawing/2014/chart" uri="{C3380CC4-5D6E-409C-BE32-E72D297353CC}">
                  <c16:uniqueId val="{00000009-8617-467B-8F3D-AF8B3DC6333A}"/>
                </c:ext>
              </c:extLst>
            </c:dLbl>
            <c:dLbl>
              <c:idx val="5"/>
              <c:layout>
                <c:manualLayout>
                  <c:x val="-5.6235941014746341E-2"/>
                  <c:y val="4.8309178743960761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744313921519621"/>
                      <c:h val="0.15939632545931756"/>
                    </c:manualLayout>
                  </c15:layout>
                </c:ext>
                <c:ext xmlns:c16="http://schemas.microsoft.com/office/drawing/2014/chart" uri="{C3380CC4-5D6E-409C-BE32-E72D297353CC}">
                  <c16:uniqueId val="{0000000B-8617-467B-8F3D-AF8B3DC6333A}"/>
                </c:ext>
              </c:extLst>
            </c:dLbl>
            <c:dLbl>
              <c:idx val="6"/>
              <c:layout>
                <c:manualLayout>
                  <c:x val="-8.7478130467383203E-2"/>
                  <c:y val="-4.347826086956520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D-8617-467B-8F3D-AF8B3DC6333A}"/>
                </c:ext>
              </c:extLst>
            </c:dLbl>
            <c:dLbl>
              <c:idx val="7"/>
              <c:layout>
                <c:manualLayout>
                  <c:x val="-0.12746813296675799"/>
                  <c:y val="-0.101449275362319"/>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F-8617-467B-8F3D-AF8B3DC6333A}"/>
                </c:ext>
              </c:extLst>
            </c:dLbl>
            <c:dLbl>
              <c:idx val="8"/>
              <c:layout>
                <c:manualLayout>
                  <c:x val="-5.2486878280429902E-2"/>
                  <c:y val="-0.12077294685990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11-8617-467B-8F3D-AF8B3DC6333A}"/>
                </c:ext>
              </c:extLst>
            </c:dLbl>
            <c:dLbl>
              <c:idx val="9"/>
              <c:layout>
                <c:manualLayout>
                  <c:x val="6.74831292176956E-2"/>
                  <c:y val="-0.12560386473429999"/>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13-8617-467B-8F3D-AF8B3DC6333A}"/>
                </c:ext>
              </c:extLst>
            </c:dLbl>
            <c:dLbl>
              <c:idx val="10"/>
              <c:layout>
                <c:manualLayout>
                  <c:x val="0.162459385153712"/>
                  <c:y val="-3.3816425120772903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15-8617-467B-8F3D-AF8B3DC6333A}"/>
                </c:ext>
              </c:extLst>
            </c:dLbl>
            <c:numFmt formatCode="0.0%" sourceLinked="0"/>
            <c:spPr>
              <a:noFill/>
              <a:ln>
                <a:noFill/>
              </a:ln>
              <a:effectLst/>
            </c:spPr>
            <c:txPr>
              <a:bodyPr rot="0" spcFirstLastPara="0" vertOverflow="ellipsis" vert="horz" wrap="square" lIns="38100" tIns="19050" rIns="38100" bIns="19050" anchor="ctr" anchorCtr="1"/>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2" charset="0"/>
                  </a:defRPr>
                </a:pPr>
                <a:endParaRPr lang="zh-CN"/>
              </a:p>
            </c:txPr>
            <c:dLblPos val="outEnd"/>
            <c:showLegendKey val="0"/>
            <c:showVal val="0"/>
            <c:showCatName val="1"/>
            <c:showSerName val="0"/>
            <c:showPercent val="1"/>
            <c:showBubbleSize val="0"/>
            <c:showLeaderLines val="1"/>
            <c:leaderLines>
              <c:spPr>
                <a:ln w="6350" cap="flat" cmpd="sng" algn="ctr">
                  <a:solidFill>
                    <a:schemeClr val="tx1"/>
                  </a:solidFill>
                  <a:prstDash val="solid"/>
                  <a:round/>
                </a:ln>
                <a:effectLst/>
              </c:spPr>
            </c:leaderLines>
            <c:extLst>
              <c:ext xmlns:c15="http://schemas.microsoft.com/office/drawing/2012/chart" uri="{CE6537A1-D6FC-4f65-9D91-7224C49458BB}"/>
            </c:extLst>
          </c:dLbls>
          <c:cat>
            <c:strRef>
              <c:f>Sheet1!$A$2:$A$12</c:f>
              <c:strCache>
                <c:ptCount val="11"/>
                <c:pt idx="0">
                  <c:v>企业服务</c:v>
                </c:pt>
                <c:pt idx="1">
                  <c:v>工业互联网及网络设备制造</c:v>
                </c:pt>
                <c:pt idx="2">
                  <c:v>电商零售</c:v>
                </c:pt>
                <c:pt idx="3">
                  <c:v>智能硬件</c:v>
                </c:pt>
                <c:pt idx="4">
                  <c:v>智慧交通</c:v>
                </c:pt>
                <c:pt idx="5">
                  <c:v>互联网文体娱乐及传媒</c:v>
                </c:pt>
                <c:pt idx="6">
                  <c:v>元宇宙</c:v>
                </c:pt>
                <c:pt idx="7">
                  <c:v>智慧物流</c:v>
                </c:pt>
                <c:pt idx="8">
                  <c:v>互联网医疗</c:v>
                </c:pt>
                <c:pt idx="9">
                  <c:v>互联网金融</c:v>
                </c:pt>
                <c:pt idx="10">
                  <c:v>其他</c:v>
                </c:pt>
              </c:strCache>
            </c:strRef>
          </c:cat>
          <c:val>
            <c:numRef>
              <c:f>Sheet1!$B$2:$B$12</c:f>
              <c:numCache>
                <c:formatCode>0.0%</c:formatCode>
                <c:ptCount val="11"/>
                <c:pt idx="0">
                  <c:v>0.3421474358974359</c:v>
                </c:pt>
                <c:pt idx="1">
                  <c:v>0.10176282051282051</c:v>
                </c:pt>
                <c:pt idx="2">
                  <c:v>9.0544871794871792E-2</c:v>
                </c:pt>
                <c:pt idx="3">
                  <c:v>8.8942307692307696E-2</c:v>
                </c:pt>
                <c:pt idx="4">
                  <c:v>7.8525641025641024E-2</c:v>
                </c:pt>
                <c:pt idx="5">
                  <c:v>7.8525641025641024E-2</c:v>
                </c:pt>
                <c:pt idx="6">
                  <c:v>4.3269230769230768E-2</c:v>
                </c:pt>
                <c:pt idx="7">
                  <c:v>2.3237179487179488E-2</c:v>
                </c:pt>
                <c:pt idx="8">
                  <c:v>2.2435897435897436E-2</c:v>
                </c:pt>
                <c:pt idx="9">
                  <c:v>2.2435897435897436E-2</c:v>
                </c:pt>
                <c:pt idx="10">
                  <c:v>0.10817307692307693</c:v>
                </c:pt>
              </c:numCache>
            </c:numRef>
          </c:val>
          <c:extLst>
            <c:ext xmlns:c16="http://schemas.microsoft.com/office/drawing/2014/chart" uri="{C3380CC4-5D6E-409C-BE32-E72D297353CC}">
              <c16:uniqueId val="{00000016-8617-467B-8F3D-AF8B3DC6333A}"/>
            </c:ext>
          </c:extLst>
        </c:ser>
        <c:dLbls>
          <c:showLegendKey val="0"/>
          <c:showVal val="0"/>
          <c:showCatName val="0"/>
          <c:showSerName val="0"/>
          <c:showPercent val="0"/>
          <c:showBubbleSize val="0"/>
          <c:showLeaderLines val="1"/>
        </c:dLbls>
        <c:firstSliceAng val="360"/>
      </c:pieChart>
      <c:spPr>
        <a:noFill/>
        <a:ln w="12700">
          <a:noFill/>
        </a:ln>
        <a:effectLst/>
      </c:spPr>
    </c:plotArea>
    <c:plotVisOnly val="1"/>
    <c:dispBlanksAs val="zero"/>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a:effectLst/>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Arial" panose="020B0604020202020204" pitchFamily="2" charset="0"/>
              </a:defRPr>
            </a:pPr>
            <a:r>
              <a:rPr lang="zh-CN" altLang="en-US"/>
              <a:t>互联网相关领域投融资金额占比</a:t>
            </a:r>
          </a:p>
        </c:rich>
      </c:tx>
      <c:layout>
        <c:manualLayout>
          <c:xMode val="edge"/>
          <c:yMode val="edge"/>
          <c:x val="0.311184605423447"/>
          <c:y val="2.08307657195025E-2"/>
        </c:manualLayout>
      </c:layout>
      <c:overlay val="0"/>
      <c:spPr>
        <a:noFill/>
        <a:ln>
          <a:noFill/>
        </a:ln>
        <a:effectLst/>
      </c:spPr>
    </c:title>
    <c:autoTitleDeleted val="0"/>
    <c:plotArea>
      <c:layout>
        <c:manualLayout>
          <c:layoutTarget val="inner"/>
          <c:xMode val="edge"/>
          <c:yMode val="edge"/>
          <c:x val="0.37565392116537799"/>
          <c:y val="0.28950245349766102"/>
          <c:w val="0.30411573553305798"/>
          <c:h val="0.563508568781802"/>
        </c:manualLayout>
      </c:layout>
      <c:pieChart>
        <c:varyColors val="1"/>
        <c:ser>
          <c:idx val="0"/>
          <c:order val="0"/>
          <c:tx>
            <c:strRef>
              <c:f>Sheet1!$B$1</c:f>
              <c:strCache>
                <c:ptCount val="1"/>
                <c:pt idx="0">
                  <c:v>金额数占比</c:v>
                </c:pt>
              </c:strCache>
            </c:strRef>
          </c:tx>
          <c:dPt>
            <c:idx val="0"/>
            <c:bubble3D val="0"/>
            <c:spPr>
              <a:solidFill>
                <a:schemeClr val="accent1">
                  <a:shade val="42000"/>
                </a:schemeClr>
              </a:solidFill>
              <a:ln w="6350" cap="flat" cmpd="sng" algn="ctr">
                <a:solidFill>
                  <a:schemeClr val="lt1"/>
                </a:solidFill>
                <a:prstDash val="solid"/>
                <a:round/>
              </a:ln>
              <a:effectLst/>
            </c:spPr>
            <c:extLst>
              <c:ext xmlns:c16="http://schemas.microsoft.com/office/drawing/2014/chart" uri="{C3380CC4-5D6E-409C-BE32-E72D297353CC}">
                <c16:uniqueId val="{00000001-2BB2-454F-B78C-7495BCBB19F6}"/>
              </c:ext>
            </c:extLst>
          </c:dPt>
          <c:dPt>
            <c:idx val="1"/>
            <c:bubble3D val="0"/>
            <c:spPr>
              <a:solidFill>
                <a:schemeClr val="accent1">
                  <a:shade val="55000"/>
                </a:schemeClr>
              </a:solidFill>
              <a:ln w="6350" cap="flat" cmpd="sng" algn="ctr">
                <a:solidFill>
                  <a:schemeClr val="lt1"/>
                </a:solidFill>
                <a:prstDash val="solid"/>
                <a:round/>
              </a:ln>
              <a:effectLst/>
            </c:spPr>
            <c:extLst>
              <c:ext xmlns:c16="http://schemas.microsoft.com/office/drawing/2014/chart" uri="{C3380CC4-5D6E-409C-BE32-E72D297353CC}">
                <c16:uniqueId val="{00000003-2BB2-454F-B78C-7495BCBB19F6}"/>
              </c:ext>
            </c:extLst>
          </c:dPt>
          <c:dPt>
            <c:idx val="2"/>
            <c:bubble3D val="0"/>
            <c:spPr>
              <a:solidFill>
                <a:schemeClr val="accent1">
                  <a:shade val="68000"/>
                </a:schemeClr>
              </a:solidFill>
              <a:ln w="6350" cap="flat" cmpd="sng" algn="ctr">
                <a:solidFill>
                  <a:schemeClr val="lt1"/>
                </a:solidFill>
                <a:prstDash val="solid"/>
                <a:round/>
              </a:ln>
              <a:effectLst/>
            </c:spPr>
            <c:extLst>
              <c:ext xmlns:c16="http://schemas.microsoft.com/office/drawing/2014/chart" uri="{C3380CC4-5D6E-409C-BE32-E72D297353CC}">
                <c16:uniqueId val="{00000005-2BB2-454F-B78C-7495BCBB19F6}"/>
              </c:ext>
            </c:extLst>
          </c:dPt>
          <c:dPt>
            <c:idx val="3"/>
            <c:bubble3D val="0"/>
            <c:spPr>
              <a:solidFill>
                <a:schemeClr val="accent1">
                  <a:shade val="80000"/>
                </a:schemeClr>
              </a:solidFill>
              <a:ln w="6350" cap="flat" cmpd="sng" algn="ctr">
                <a:solidFill>
                  <a:schemeClr val="lt1"/>
                </a:solidFill>
                <a:prstDash val="solid"/>
                <a:round/>
              </a:ln>
              <a:effectLst/>
            </c:spPr>
            <c:extLst>
              <c:ext xmlns:c16="http://schemas.microsoft.com/office/drawing/2014/chart" uri="{C3380CC4-5D6E-409C-BE32-E72D297353CC}">
                <c16:uniqueId val="{00000007-2BB2-454F-B78C-7495BCBB19F6}"/>
              </c:ext>
            </c:extLst>
          </c:dPt>
          <c:dPt>
            <c:idx val="4"/>
            <c:bubble3D val="0"/>
            <c:spPr>
              <a:solidFill>
                <a:schemeClr val="accent1">
                  <a:shade val="93000"/>
                </a:schemeClr>
              </a:solidFill>
              <a:ln w="6350" cap="flat" cmpd="sng" algn="ctr">
                <a:solidFill>
                  <a:schemeClr val="lt1"/>
                </a:solidFill>
                <a:prstDash val="solid"/>
                <a:round/>
              </a:ln>
              <a:effectLst/>
            </c:spPr>
            <c:extLst>
              <c:ext xmlns:c16="http://schemas.microsoft.com/office/drawing/2014/chart" uri="{C3380CC4-5D6E-409C-BE32-E72D297353CC}">
                <c16:uniqueId val="{00000009-2BB2-454F-B78C-7495BCBB19F6}"/>
              </c:ext>
            </c:extLst>
          </c:dPt>
          <c:dPt>
            <c:idx val="5"/>
            <c:bubble3D val="0"/>
            <c:spPr>
              <a:solidFill>
                <a:schemeClr val="accent1">
                  <a:tint val="94000"/>
                </a:schemeClr>
              </a:solidFill>
              <a:ln w="6350" cap="flat" cmpd="sng" algn="ctr">
                <a:solidFill>
                  <a:schemeClr val="lt1"/>
                </a:solidFill>
                <a:prstDash val="solid"/>
                <a:round/>
              </a:ln>
              <a:effectLst/>
            </c:spPr>
            <c:extLst>
              <c:ext xmlns:c16="http://schemas.microsoft.com/office/drawing/2014/chart" uri="{C3380CC4-5D6E-409C-BE32-E72D297353CC}">
                <c16:uniqueId val="{0000000B-2BB2-454F-B78C-7495BCBB19F6}"/>
              </c:ext>
            </c:extLst>
          </c:dPt>
          <c:dPt>
            <c:idx val="6"/>
            <c:bubble3D val="0"/>
            <c:spPr>
              <a:solidFill>
                <a:schemeClr val="accent1">
                  <a:tint val="81000"/>
                </a:schemeClr>
              </a:solidFill>
              <a:ln w="6350" cap="flat" cmpd="sng" algn="ctr">
                <a:solidFill>
                  <a:schemeClr val="lt1"/>
                </a:solidFill>
                <a:prstDash val="solid"/>
                <a:round/>
              </a:ln>
              <a:effectLst/>
            </c:spPr>
            <c:extLst>
              <c:ext xmlns:c16="http://schemas.microsoft.com/office/drawing/2014/chart" uri="{C3380CC4-5D6E-409C-BE32-E72D297353CC}">
                <c16:uniqueId val="{0000000D-2BB2-454F-B78C-7495BCBB19F6}"/>
              </c:ext>
            </c:extLst>
          </c:dPt>
          <c:dPt>
            <c:idx val="7"/>
            <c:bubble3D val="0"/>
            <c:spPr>
              <a:solidFill>
                <a:schemeClr val="accent1">
                  <a:tint val="69000"/>
                </a:schemeClr>
              </a:solidFill>
              <a:ln w="6350" cap="flat" cmpd="sng" algn="ctr">
                <a:solidFill>
                  <a:schemeClr val="lt1"/>
                </a:solidFill>
                <a:prstDash val="solid"/>
                <a:round/>
              </a:ln>
              <a:effectLst/>
            </c:spPr>
            <c:extLst>
              <c:ext xmlns:c16="http://schemas.microsoft.com/office/drawing/2014/chart" uri="{C3380CC4-5D6E-409C-BE32-E72D297353CC}">
                <c16:uniqueId val="{0000000F-2BB2-454F-B78C-7495BCBB19F6}"/>
              </c:ext>
            </c:extLst>
          </c:dPt>
          <c:dPt>
            <c:idx val="8"/>
            <c:bubble3D val="0"/>
            <c:spPr>
              <a:solidFill>
                <a:schemeClr val="accent1">
                  <a:tint val="56000"/>
                </a:schemeClr>
              </a:solidFill>
              <a:ln w="6350" cap="flat" cmpd="sng" algn="ctr">
                <a:solidFill>
                  <a:schemeClr val="lt1"/>
                </a:solidFill>
                <a:prstDash val="solid"/>
                <a:round/>
              </a:ln>
              <a:effectLst/>
            </c:spPr>
            <c:extLst>
              <c:ext xmlns:c16="http://schemas.microsoft.com/office/drawing/2014/chart" uri="{C3380CC4-5D6E-409C-BE32-E72D297353CC}">
                <c16:uniqueId val="{00000011-2BB2-454F-B78C-7495BCBB19F6}"/>
              </c:ext>
            </c:extLst>
          </c:dPt>
          <c:dPt>
            <c:idx val="9"/>
            <c:bubble3D val="0"/>
            <c:spPr>
              <a:solidFill>
                <a:schemeClr val="accent1">
                  <a:tint val="43000"/>
                </a:schemeClr>
              </a:solidFill>
              <a:ln w="6350" cap="flat" cmpd="sng" algn="ctr">
                <a:solidFill>
                  <a:schemeClr val="lt1"/>
                </a:solidFill>
                <a:prstDash val="solid"/>
                <a:round/>
              </a:ln>
              <a:effectLst/>
            </c:spPr>
            <c:extLst>
              <c:ext xmlns:c16="http://schemas.microsoft.com/office/drawing/2014/chart" uri="{C3380CC4-5D6E-409C-BE32-E72D297353CC}">
                <c16:uniqueId val="{00000013-2BB2-454F-B78C-7495BCBB19F6}"/>
              </c:ext>
            </c:extLst>
          </c:dPt>
          <c:dPt>
            <c:idx val="10"/>
            <c:bubble3D val="0"/>
            <c:spPr>
              <a:solidFill>
                <a:schemeClr val="accent1">
                  <a:tint val="42000"/>
                </a:schemeClr>
              </a:solidFill>
              <a:ln w="6350" cap="flat" cmpd="sng" algn="ctr">
                <a:solidFill>
                  <a:schemeClr val="lt1"/>
                </a:solidFill>
                <a:prstDash val="solid"/>
                <a:round/>
              </a:ln>
              <a:effectLst/>
            </c:spPr>
            <c:extLst>
              <c:ext xmlns:c16="http://schemas.microsoft.com/office/drawing/2014/chart" uri="{C3380CC4-5D6E-409C-BE32-E72D297353CC}">
                <c16:uniqueId val="{00000015-2BB2-454F-B78C-7495BCBB19F6}"/>
              </c:ext>
            </c:extLst>
          </c:dPt>
          <c:dLbls>
            <c:dLbl>
              <c:idx val="0"/>
              <c:layout>
                <c:manualLayout>
                  <c:x val="2.6962452300310656E-2"/>
                  <c:y val="4.5231085244779139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4611347163209196"/>
                      <c:h val="0.12753623188405797"/>
                    </c:manualLayout>
                  </c15:layout>
                </c:ext>
                <c:ext xmlns:c16="http://schemas.microsoft.com/office/drawing/2014/chart" uri="{C3380CC4-5D6E-409C-BE32-E72D297353CC}">
                  <c16:uniqueId val="{00000001-2BB2-454F-B78C-7495BCBB19F6}"/>
                </c:ext>
              </c:extLst>
            </c:dLbl>
            <c:dLbl>
              <c:idx val="1"/>
              <c:layout>
                <c:manualLayout>
                  <c:x val="6.167906842187082E-2"/>
                  <c:y val="-0.16740594925634306"/>
                </c:manualLayout>
              </c:layout>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26493376655836043"/>
                      <c:h val="0.114975845410628"/>
                    </c:manualLayout>
                  </c15:layout>
                </c:ext>
                <c:ext xmlns:c16="http://schemas.microsoft.com/office/drawing/2014/chart" uri="{C3380CC4-5D6E-409C-BE32-E72D297353CC}">
                  <c16:uniqueId val="{00000003-2BB2-454F-B78C-7495BCBB19F6}"/>
                </c:ext>
              </c:extLst>
            </c:dLbl>
            <c:dLbl>
              <c:idx val="2"/>
              <c:layout>
                <c:manualLayout>
                  <c:x val="0.29973392478651983"/>
                  <c:y val="-6.8562706835558596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23494126468382903"/>
                      <c:h val="0.114975845410628"/>
                    </c:manualLayout>
                  </c15:layout>
                </c:ext>
                <c:ext xmlns:c16="http://schemas.microsoft.com/office/drawing/2014/chart" uri="{C3380CC4-5D6E-409C-BE32-E72D297353CC}">
                  <c16:uniqueId val="{00000005-2BB2-454F-B78C-7495BCBB19F6}"/>
                </c:ext>
              </c:extLst>
            </c:dLbl>
            <c:dLbl>
              <c:idx val="3"/>
              <c:layout>
                <c:manualLayout>
                  <c:x val="-5.4943941180059318E-2"/>
                  <c:y val="3.0799954353531896E-2"/>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2225703416665519"/>
                      <c:h val="0.13719806763285025"/>
                    </c:manualLayout>
                  </c15:layout>
                </c:ext>
                <c:ext xmlns:c16="http://schemas.microsoft.com/office/drawing/2014/chart" uri="{C3380CC4-5D6E-409C-BE32-E72D297353CC}">
                  <c16:uniqueId val="{00000007-2BB2-454F-B78C-7495BCBB19F6}"/>
                </c:ext>
              </c:extLst>
            </c:dLbl>
            <c:dLbl>
              <c:idx val="4"/>
              <c:layout>
                <c:manualLayout>
                  <c:x val="-0.12644417635748542"/>
                  <c:y val="0.15547700559169245"/>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1613336823274496"/>
                      <c:h val="0.18067632850241544"/>
                    </c:manualLayout>
                  </c15:layout>
                </c:ext>
                <c:ext xmlns:c16="http://schemas.microsoft.com/office/drawing/2014/chart" uri="{C3380CC4-5D6E-409C-BE32-E72D297353CC}">
                  <c16:uniqueId val="{00000009-2BB2-454F-B78C-7495BCBB19F6}"/>
                </c:ext>
              </c:extLst>
            </c:dLbl>
            <c:dLbl>
              <c:idx val="5"/>
              <c:layout>
                <c:manualLayout>
                  <c:x val="-0.1601348678578387"/>
                  <c:y val="0.12285271406291605"/>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1863274338895589"/>
                      <c:h val="0.11787439613526568"/>
                    </c:manualLayout>
                  </c15:layout>
                </c:ext>
                <c:ext xmlns:c16="http://schemas.microsoft.com/office/drawing/2014/chart" uri="{C3380CC4-5D6E-409C-BE32-E72D297353CC}">
                  <c16:uniqueId val="{0000000B-2BB2-454F-B78C-7495BCBB19F6}"/>
                </c:ext>
              </c:extLst>
            </c:dLbl>
            <c:dLbl>
              <c:idx val="6"/>
              <c:layout>
                <c:manualLayout>
                  <c:x val="-9.9716015877920783E-2"/>
                  <c:y val="9.9821978774392361E-2"/>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22110712479360475"/>
                      <c:h val="0.11304347826086954"/>
                    </c:manualLayout>
                  </c15:layout>
                </c:ext>
                <c:ext xmlns:c16="http://schemas.microsoft.com/office/drawing/2014/chart" uri="{C3380CC4-5D6E-409C-BE32-E72D297353CC}">
                  <c16:uniqueId val="{0000000D-2BB2-454F-B78C-7495BCBB19F6}"/>
                </c:ext>
              </c:extLst>
            </c:dLbl>
            <c:dLbl>
              <c:idx val="7"/>
              <c:layout>
                <c:manualLayout>
                  <c:x val="-0.14865830786397888"/>
                  <c:y val="3.8178515729012132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22494376405898525"/>
                      <c:h val="0.114975845410628"/>
                    </c:manualLayout>
                  </c15:layout>
                </c:ext>
                <c:ext xmlns:c16="http://schemas.microsoft.com/office/drawing/2014/chart" uri="{C3380CC4-5D6E-409C-BE32-E72D297353CC}">
                  <c16:uniqueId val="{0000000F-2BB2-454F-B78C-7495BCBB19F6}"/>
                </c:ext>
              </c:extLst>
            </c:dLbl>
            <c:dLbl>
              <c:idx val="8"/>
              <c:layout>
                <c:manualLayout>
                  <c:x val="-0.15324377567025566"/>
                  <c:y val="-7.8667123131347716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1872031992002"/>
                      <c:h val="0.1209905283578683"/>
                    </c:manualLayout>
                  </c15:layout>
                </c:ext>
                <c:ext xmlns:c16="http://schemas.microsoft.com/office/drawing/2014/chart" uri="{C3380CC4-5D6E-409C-BE32-E72D297353CC}">
                  <c16:uniqueId val="{00000011-2BB2-454F-B78C-7495BCBB19F6}"/>
                </c:ext>
              </c:extLst>
            </c:dLbl>
            <c:dLbl>
              <c:idx val="9"/>
              <c:layout>
                <c:manualLayout>
                  <c:x val="5.5741478016322607E-2"/>
                  <c:y val="-8.5270835710753543E-2"/>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0.12113211854516685"/>
                      <c:h val="0.13236714975845409"/>
                    </c:manualLayout>
                  </c15:layout>
                </c:ext>
                <c:ext xmlns:c16="http://schemas.microsoft.com/office/drawing/2014/chart" uri="{C3380CC4-5D6E-409C-BE32-E72D297353CC}">
                  <c16:uniqueId val="{00000013-2BB2-454F-B78C-7495BCBB19F6}"/>
                </c:ext>
              </c:extLst>
            </c:dLbl>
            <c:dLbl>
              <c:idx val="10"/>
              <c:layout>
                <c:manualLayout>
                  <c:x val="0.15241543944722474"/>
                  <c:y val="-2.5661303206664397E-2"/>
                </c:manualLayout>
              </c:layout>
              <c:spPr>
                <a:noFill/>
                <a:ln>
                  <a:noFill/>
                </a:ln>
                <a:effectLst/>
              </c:spPr>
              <c:txPr>
                <a:bodyPr rot="0" spcFirstLastPara="1" vertOverflow="ellipsis" vert="horz" wrap="square" lIns="38100" tIns="19050" rIns="38100" bIns="19050" anchor="ctr" anchorCtr="1">
                  <a:no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extLst>
                <c:ext xmlns:c15="http://schemas.microsoft.com/office/drawing/2012/chart" uri="{CE6537A1-D6FC-4f65-9D91-7224C49458BB}">
                  <c15:layout>
                    <c:manualLayout>
                      <c:w val="8.3641491202002649E-2"/>
                      <c:h val="0.12270531400966181"/>
                    </c:manualLayout>
                  </c15:layout>
                </c:ext>
                <c:ext xmlns:c16="http://schemas.microsoft.com/office/drawing/2014/chart" uri="{C3380CC4-5D6E-409C-BE32-E72D297353CC}">
                  <c16:uniqueId val="{00000015-2BB2-454F-B78C-7495BCBB19F6}"/>
                </c:ext>
              </c:extLst>
            </c:dLbl>
            <c:spPr>
              <a:noFill/>
              <a:ln>
                <a:noFill/>
              </a:ln>
              <a:effectLst/>
            </c:spPr>
            <c:txPr>
              <a:bodyPr rot="0" spcFirstLastPara="1"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bestFit"/>
            <c:showLegendKey val="0"/>
            <c:showVal val="1"/>
            <c:showCatName val="1"/>
            <c:showSerName val="0"/>
            <c:showPercent val="0"/>
            <c:showBubbleSize val="0"/>
            <c:separator> </c:separator>
            <c:showLeaderLines val="1"/>
            <c:leaderLines>
              <c:spPr>
                <a:ln w="6350" cap="flat" cmpd="sng" algn="ctr">
                  <a:solidFill>
                    <a:schemeClr val="tx1"/>
                  </a:solidFill>
                  <a:prstDash val="solid"/>
                  <a:round/>
                </a:ln>
                <a:effectLst/>
              </c:spPr>
            </c:leaderLines>
            <c:extLst>
              <c:ext xmlns:c15="http://schemas.microsoft.com/office/drawing/2012/chart" uri="{CE6537A1-D6FC-4f65-9D91-7224C49458BB}"/>
            </c:extLst>
          </c:dLbls>
          <c:cat>
            <c:strRef>
              <c:f>Sheet1!$A$2:$A$12</c:f>
              <c:strCache>
                <c:ptCount val="11"/>
                <c:pt idx="0">
                  <c:v>企业服务</c:v>
                </c:pt>
                <c:pt idx="1">
                  <c:v>工业互联网及网络设备制造</c:v>
                </c:pt>
                <c:pt idx="2">
                  <c:v>智慧交通</c:v>
                </c:pt>
                <c:pt idx="3">
                  <c:v>智能硬件</c:v>
                </c:pt>
                <c:pt idx="4">
                  <c:v>电商零售</c:v>
                </c:pt>
                <c:pt idx="5">
                  <c:v>互联网金融</c:v>
                </c:pt>
                <c:pt idx="6">
                  <c:v>智慧物流</c:v>
                </c:pt>
                <c:pt idx="7">
                  <c:v>互联网文体娱乐及传媒</c:v>
                </c:pt>
                <c:pt idx="8">
                  <c:v>元宇宙</c:v>
                </c:pt>
                <c:pt idx="9">
                  <c:v>互联网医疗</c:v>
                </c:pt>
                <c:pt idx="10">
                  <c:v>其他</c:v>
                </c:pt>
              </c:strCache>
            </c:strRef>
          </c:cat>
          <c:val>
            <c:numRef>
              <c:f>Sheet1!$B$2:$B$12</c:f>
              <c:numCache>
                <c:formatCode>0.0%</c:formatCode>
                <c:ptCount val="11"/>
                <c:pt idx="0">
                  <c:v>0.2809119128794566</c:v>
                </c:pt>
                <c:pt idx="1">
                  <c:v>0.17484459769318592</c:v>
                </c:pt>
                <c:pt idx="2">
                  <c:v>0.11608621304171168</c:v>
                </c:pt>
                <c:pt idx="3">
                  <c:v>0.11285351752368004</c:v>
                </c:pt>
                <c:pt idx="4">
                  <c:v>7.1992572641678701E-2</c:v>
                </c:pt>
                <c:pt idx="5">
                  <c:v>5.6612574231672534E-2</c:v>
                </c:pt>
                <c:pt idx="6">
                  <c:v>4.1761965172567868E-2</c:v>
                </c:pt>
                <c:pt idx="7">
                  <c:v>3.8715927212432118E-2</c:v>
                </c:pt>
                <c:pt idx="8">
                  <c:v>1.9518132323802739E-2</c:v>
                </c:pt>
                <c:pt idx="9">
                  <c:v>1.344511641597651E-2</c:v>
                </c:pt>
                <c:pt idx="10">
                  <c:v>7.3257470863835231E-2</c:v>
                </c:pt>
              </c:numCache>
            </c:numRef>
          </c:val>
          <c:extLst>
            <c:ext xmlns:c16="http://schemas.microsoft.com/office/drawing/2014/chart" uri="{C3380CC4-5D6E-409C-BE32-E72D297353CC}">
              <c16:uniqueId val="{00000016-2BB2-454F-B78C-7495BCBB19F6}"/>
            </c:ext>
          </c:extLst>
        </c:ser>
        <c:dLbls>
          <c:showLegendKey val="0"/>
          <c:showVal val="0"/>
          <c:showCatName val="0"/>
          <c:showSerName val="0"/>
          <c:showPercent val="0"/>
          <c:showBubbleSize val="0"/>
          <c:showLeaderLines val="1"/>
        </c:dLbls>
        <c:firstSliceAng val="360"/>
      </c:pieChart>
      <c:spPr>
        <a:noFill/>
        <a:ln w="12700">
          <a:noFill/>
        </a:ln>
        <a:effectLst/>
      </c:spPr>
    </c:plotArea>
    <c:plotVisOnly val="1"/>
    <c:dispBlanksAs val="zero"/>
    <c:showDLblsOverMax val="0"/>
  </c:chart>
  <c:spPr>
    <a:blipFill dpi="0" rotWithShape="1">
      <a:blip xmlns:r="http://schemas.openxmlformats.org/officeDocument/2006/relationships" r:embed="rId2">
        <a:alphaModFix amt="50000"/>
      </a:blip>
      <a:srcRect/>
      <a:tile tx="0" ty="0" sx="65000" sy="65000" flip="none" algn="tl"/>
    </a:blipFill>
    <a:ln w="12700" cap="flat" cmpd="sng" algn="ctr">
      <a:noFill/>
      <a:prstDash val="solid"/>
      <a:round/>
    </a:ln>
    <a:effectLst/>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t>政府网站数量</a:t>
            </a:r>
          </a:p>
        </c:rich>
      </c:tx>
      <c:layout>
        <c:manualLayout>
          <c:xMode val="edge"/>
          <c:yMode val="edge"/>
          <c:x val="0.42579667987361502"/>
          <c:y val="0"/>
        </c:manualLayout>
      </c:layout>
      <c:overlay val="0"/>
    </c:title>
    <c:autoTitleDeleted val="0"/>
    <c:plotArea>
      <c:layout>
        <c:manualLayout>
          <c:layoutTarget val="inner"/>
          <c:xMode val="edge"/>
          <c:yMode val="edge"/>
          <c:x val="8.1938670709639602E-2"/>
          <c:y val="0.16023334818996901"/>
          <c:w val="0.83931747661977696"/>
          <c:h val="0.65452701431190097"/>
        </c:manualLayout>
      </c:layout>
      <c:barChart>
        <c:barDir val="col"/>
        <c:grouping val="clustered"/>
        <c:varyColors val="0"/>
        <c:ser>
          <c:idx val="0"/>
          <c:order val="0"/>
          <c:tx>
            <c:strRef>
              <c:f>Sheet1!$B$1</c:f>
              <c:strCache>
                <c:ptCount val="1"/>
                <c:pt idx="0">
                  <c:v>列1</c:v>
                </c:pt>
              </c:strCache>
            </c:strRef>
          </c:tx>
          <c:spPr>
            <a:solidFill>
              <a:srgbClr val="5B9BD5"/>
            </a:solidFill>
            <a:ln w="12700"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Sheet1!$A$2:$A$6</c:f>
              <c:numCache>
                <c:formatCode>General</c:formatCode>
                <c:ptCount val="5"/>
                <c:pt idx="0">
                  <c:v>2018.12</c:v>
                </c:pt>
                <c:pt idx="1">
                  <c:v>2019.12</c:v>
                </c:pt>
                <c:pt idx="2">
                  <c:v>2020.12</c:v>
                </c:pt>
                <c:pt idx="3">
                  <c:v>2021.12</c:v>
                </c:pt>
                <c:pt idx="4">
                  <c:v>2022.12</c:v>
                </c:pt>
              </c:numCache>
            </c:numRef>
          </c:cat>
          <c:val>
            <c:numRef>
              <c:f>Sheet1!$B$2:$B$6</c:f>
              <c:numCache>
                <c:formatCode>General</c:formatCode>
                <c:ptCount val="5"/>
                <c:pt idx="0">
                  <c:v>17962</c:v>
                </c:pt>
                <c:pt idx="1">
                  <c:v>14474</c:v>
                </c:pt>
                <c:pt idx="2">
                  <c:v>14444</c:v>
                </c:pt>
                <c:pt idx="3">
                  <c:v>14566</c:v>
                </c:pt>
                <c:pt idx="4">
                  <c:v>13946</c:v>
                </c:pt>
              </c:numCache>
            </c:numRef>
          </c:val>
          <c:extLst>
            <c:ext xmlns:c16="http://schemas.microsoft.com/office/drawing/2014/chart" uri="{C3380CC4-5D6E-409C-BE32-E72D297353CC}">
              <c16:uniqueId val="{00000000-0D48-435F-BC99-A942A40B106A}"/>
            </c:ext>
          </c:extLst>
        </c:ser>
        <c:dLbls>
          <c:showLegendKey val="0"/>
          <c:showVal val="0"/>
          <c:showCatName val="0"/>
          <c:showSerName val="0"/>
          <c:showPercent val="0"/>
          <c:showBubbleSize val="0"/>
        </c:dLbls>
        <c:gapWidth val="224"/>
        <c:overlap val="-23"/>
        <c:axId val="575918080"/>
        <c:axId val="575919616"/>
      </c:barChart>
      <c:catAx>
        <c:axId val="57591808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5919616"/>
        <c:crosses val="autoZero"/>
        <c:auto val="1"/>
        <c:lblAlgn val="ctr"/>
        <c:lblOffset val="100"/>
        <c:noMultiLvlLbl val="0"/>
      </c:catAx>
      <c:valAx>
        <c:axId val="575919616"/>
        <c:scaling>
          <c:orientation val="minMax"/>
          <c:min val="0"/>
        </c:scaling>
        <c:delete val="0"/>
        <c:axPos val="l"/>
        <c:majorGridlines>
          <c:spPr>
            <a:ln w="9525" cap="flat" cmpd="sng" algn="ctr">
              <a:noFill/>
              <a:prstDash val="dash"/>
              <a:round/>
            </a:ln>
          </c:spPr>
        </c:majorGridlines>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5918080"/>
        <c:crosses val="autoZero"/>
        <c:crossBetween val="between"/>
      </c:valAx>
      <c:spPr>
        <a:noFill/>
        <a:ln w="12700">
          <a:noFill/>
        </a:ln>
      </c:spPr>
    </c:plotArea>
    <c:plotVisOnly val="1"/>
    <c:dispBlanksAs val="gap"/>
    <c:showDLblsOverMax val="0"/>
  </c:chart>
  <c:spPr>
    <a:no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t>各行政级别政府网站数量</a:t>
            </a:r>
          </a:p>
        </c:rich>
      </c:tx>
      <c:layout>
        <c:manualLayout>
          <c:xMode val="edge"/>
          <c:yMode val="edge"/>
          <c:x val="0.33229802796389601"/>
          <c:y val="0"/>
        </c:manualLayout>
      </c:layout>
      <c:overlay val="0"/>
    </c:title>
    <c:autoTitleDeleted val="0"/>
    <c:plotArea>
      <c:layout>
        <c:manualLayout>
          <c:layoutTarget val="inner"/>
          <c:xMode val="edge"/>
          <c:yMode val="edge"/>
          <c:x val="8.1938670709639602E-2"/>
          <c:y val="0.140107562026445"/>
          <c:w val="0.83931747661977696"/>
          <c:h val="0.60924399544396601"/>
        </c:manualLayout>
      </c:layout>
      <c:barChart>
        <c:barDir val="col"/>
        <c:grouping val="clustered"/>
        <c:varyColors val="0"/>
        <c:ser>
          <c:idx val="0"/>
          <c:order val="0"/>
          <c:tx>
            <c:strRef>
              <c:f>Sheet1!$B$1</c:f>
              <c:strCache>
                <c:ptCount val="1"/>
                <c:pt idx="0">
                  <c:v>2021.12</c:v>
                </c:pt>
              </c:strCache>
            </c:strRef>
          </c:tx>
          <c:spPr>
            <a:solidFill>
              <a:srgbClr val="5B9BD5"/>
            </a:solidFill>
            <a:ln w="12700"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General</c:formatCode>
                <c:ptCount val="4"/>
                <c:pt idx="0">
                  <c:v>890</c:v>
                </c:pt>
                <c:pt idx="1">
                  <c:v>1660</c:v>
                </c:pt>
                <c:pt idx="2">
                  <c:v>9125</c:v>
                </c:pt>
                <c:pt idx="3">
                  <c:v>2890</c:v>
                </c:pt>
              </c:numCache>
            </c:numRef>
          </c:val>
          <c:extLst>
            <c:ext xmlns:c16="http://schemas.microsoft.com/office/drawing/2014/chart" uri="{C3380CC4-5D6E-409C-BE32-E72D297353CC}">
              <c16:uniqueId val="{00000000-C86B-46B6-993D-D7A6B8ED5886}"/>
            </c:ext>
          </c:extLst>
        </c:ser>
        <c:ser>
          <c:idx val="1"/>
          <c:order val="1"/>
          <c:tx>
            <c:strRef>
              <c:f>Sheet1!$C$1</c:f>
              <c:strCache>
                <c:ptCount val="1"/>
                <c:pt idx="0">
                  <c:v>2022.12</c:v>
                </c:pt>
              </c:strCache>
            </c:strRef>
          </c:tx>
          <c:spPr>
            <a:solidFill>
              <a:srgbClr val="FF0000">
                <a:alpha val="70000"/>
              </a:srgbClr>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General</c:formatCode>
                <c:ptCount val="4"/>
                <c:pt idx="0">
                  <c:v>539</c:v>
                </c:pt>
                <c:pt idx="1">
                  <c:v>1645</c:v>
                </c:pt>
                <c:pt idx="2">
                  <c:v>8935</c:v>
                </c:pt>
                <c:pt idx="3">
                  <c:v>2826</c:v>
                </c:pt>
              </c:numCache>
            </c:numRef>
          </c:val>
          <c:extLst>
            <c:ext xmlns:c16="http://schemas.microsoft.com/office/drawing/2014/chart" uri="{C3380CC4-5D6E-409C-BE32-E72D297353CC}">
              <c16:uniqueId val="{00000001-C86B-46B6-993D-D7A6B8ED5886}"/>
            </c:ext>
          </c:extLst>
        </c:ser>
        <c:dLbls>
          <c:showLegendKey val="0"/>
          <c:showVal val="0"/>
          <c:showCatName val="0"/>
          <c:showSerName val="0"/>
          <c:showPercent val="0"/>
          <c:showBubbleSize val="0"/>
        </c:dLbls>
        <c:gapWidth val="224"/>
        <c:overlap val="-23"/>
        <c:axId val="577566208"/>
        <c:axId val="577567744"/>
      </c:barChart>
      <c:catAx>
        <c:axId val="57756620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7567744"/>
        <c:crosses val="autoZero"/>
        <c:auto val="1"/>
        <c:lblAlgn val="ctr"/>
        <c:lblOffset val="100"/>
        <c:noMultiLvlLbl val="0"/>
      </c:catAx>
      <c:valAx>
        <c:axId val="577567744"/>
        <c:scaling>
          <c:orientation val="minMax"/>
        </c:scaling>
        <c:delete val="0"/>
        <c:axPos val="l"/>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7566208"/>
        <c:crosses val="autoZero"/>
        <c:crossBetween val="between"/>
        <c:majorUnit val="2000"/>
      </c:valAx>
      <c:spPr>
        <a:noFill/>
        <a:ln w="12700">
          <a:noFill/>
        </a:ln>
      </c:spPr>
    </c:plotArea>
    <c:legend>
      <c:legendPos val="r"/>
      <c:layout>
        <c:manualLayout>
          <c:xMode val="edge"/>
          <c:yMode val="edge"/>
          <c:x val="0.32760448422208099"/>
          <c:y val="0.809738028029515"/>
          <c:w val="0.41014568831069997"/>
          <c:h val="0.15546694399049199"/>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no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zh-CN" sz="1050" b="1" i="0" u="none" strike="noStrike" baseline="0">
                <a:effectLst/>
              </a:rPr>
              <a:t>各行政级别政府网站栏目数量</a:t>
            </a:r>
            <a:endParaRPr lang="zh-CN" altLang="en-US" sz="1050">
              <a:solidFill>
                <a:sysClr val="windowText" lastClr="000000"/>
              </a:solidFill>
            </a:endParaRPr>
          </a:p>
        </c:rich>
      </c:tx>
      <c:layout>
        <c:manualLayout>
          <c:xMode val="edge"/>
          <c:yMode val="edge"/>
          <c:x val="0.32852743561030201"/>
          <c:y val="2.4330900243309E-2"/>
        </c:manualLayout>
      </c:layout>
      <c:overlay val="0"/>
    </c:title>
    <c:autoTitleDeleted val="0"/>
    <c:plotArea>
      <c:layout>
        <c:manualLayout>
          <c:layoutTarget val="inner"/>
          <c:xMode val="edge"/>
          <c:yMode val="edge"/>
          <c:x val="4.4628894184096699E-2"/>
          <c:y val="0.18682010902483301"/>
          <c:w val="0.91562108375253803"/>
          <c:h val="0.59734818731600203"/>
        </c:manualLayout>
      </c:layout>
      <c:barChart>
        <c:barDir val="col"/>
        <c:grouping val="stacked"/>
        <c:varyColors val="0"/>
        <c:ser>
          <c:idx val="0"/>
          <c:order val="0"/>
          <c:tx>
            <c:strRef>
              <c:f>Sheet1!$B$1</c:f>
              <c:strCache>
                <c:ptCount val="1"/>
                <c:pt idx="0">
                  <c:v>信息公开栏目</c:v>
                </c:pt>
              </c:strCache>
            </c:strRef>
          </c:tx>
          <c:spPr>
            <a:solidFill>
              <a:srgbClr val="5B9BD5"/>
            </a:solidFill>
            <a:ln w="12700"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General</c:formatCode>
                <c:ptCount val="4"/>
                <c:pt idx="0">
                  <c:v>23489</c:v>
                </c:pt>
                <c:pt idx="1">
                  <c:v>18638</c:v>
                </c:pt>
                <c:pt idx="2">
                  <c:v>111319</c:v>
                </c:pt>
                <c:pt idx="3">
                  <c:v>89019</c:v>
                </c:pt>
              </c:numCache>
            </c:numRef>
          </c:val>
          <c:extLst>
            <c:ext xmlns:c16="http://schemas.microsoft.com/office/drawing/2014/chart" uri="{C3380CC4-5D6E-409C-BE32-E72D297353CC}">
              <c16:uniqueId val="{00000000-EBF2-4BD5-A0A2-7AE515D1809F}"/>
            </c:ext>
          </c:extLst>
        </c:ser>
        <c:ser>
          <c:idx val="1"/>
          <c:order val="1"/>
          <c:tx>
            <c:strRef>
              <c:f>Sheet1!$C$1</c:f>
              <c:strCache>
                <c:ptCount val="1"/>
                <c:pt idx="0">
                  <c:v>网上办事栏目</c:v>
                </c:pt>
              </c:strCache>
            </c:strRef>
          </c:tx>
          <c:spPr>
            <a:ln w="9525" cap="flat" cmpd="sng" algn="ctr">
              <a:noFill/>
              <a:prstDash val="solid"/>
              <a:round/>
            </a:ln>
          </c:spPr>
          <c:invertIfNegative val="0"/>
          <c:dLbls>
            <c:dLbl>
              <c:idx val="0"/>
              <c:layout>
                <c:manualLayout>
                  <c:x val="8.6786114221724497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BF2-4BD5-A0A2-7AE515D1809F}"/>
                </c:ext>
              </c:extLst>
            </c:dLbl>
            <c:dLbl>
              <c:idx val="1"/>
              <c:layout>
                <c:manualLayout>
                  <c:x val="8.9585666293392999E-2"/>
                  <c:y val="-7.4343558586978101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BF2-4BD5-A0A2-7AE515D1809F}"/>
                </c:ext>
              </c:extLst>
            </c:dLbl>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General</c:formatCode>
                <c:ptCount val="4"/>
                <c:pt idx="0">
                  <c:v>2845</c:v>
                </c:pt>
                <c:pt idx="1">
                  <c:v>3947</c:v>
                </c:pt>
                <c:pt idx="2">
                  <c:v>17011</c:v>
                </c:pt>
                <c:pt idx="3">
                  <c:v>9717</c:v>
                </c:pt>
              </c:numCache>
            </c:numRef>
          </c:val>
          <c:extLst>
            <c:ext xmlns:c16="http://schemas.microsoft.com/office/drawing/2014/chart" uri="{C3380CC4-5D6E-409C-BE32-E72D297353CC}">
              <c16:uniqueId val="{00000003-EBF2-4BD5-A0A2-7AE515D1809F}"/>
            </c:ext>
          </c:extLst>
        </c:ser>
        <c:ser>
          <c:idx val="2"/>
          <c:order val="2"/>
          <c:tx>
            <c:strRef>
              <c:f>Sheet1!$D$1</c:f>
              <c:strCache>
                <c:ptCount val="1"/>
                <c:pt idx="0">
                  <c:v>新闻动态栏目</c:v>
                </c:pt>
              </c:strCache>
            </c:strRef>
          </c:tx>
          <c:spPr>
            <a:ln w="9525" cap="flat" cmpd="sng" algn="ctr">
              <a:noFill/>
              <a:prstDash val="solid"/>
              <a:round/>
            </a:ln>
          </c:spPr>
          <c:invertIfNegative val="0"/>
          <c:dLbls>
            <c:dLbl>
              <c:idx val="0"/>
              <c:layout>
                <c:manualLayout>
                  <c:x val="0"/>
                  <c:y val="-2.838605028386050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BF2-4BD5-A0A2-7AE515D1809F}"/>
                </c:ext>
              </c:extLst>
            </c:dLbl>
            <c:dLbl>
              <c:idx val="1"/>
              <c:layout>
                <c:manualLayout>
                  <c:x val="0"/>
                  <c:y val="-3.244120032441200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BF2-4BD5-A0A2-7AE515D1809F}"/>
                </c:ext>
              </c:extLst>
            </c:dLbl>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Sheet1!$D$2:$D$5</c:f>
              <c:numCache>
                <c:formatCode>General</c:formatCode>
                <c:ptCount val="4"/>
                <c:pt idx="0">
                  <c:v>5496</c:v>
                </c:pt>
                <c:pt idx="1">
                  <c:v>3297</c:v>
                </c:pt>
                <c:pt idx="2">
                  <c:v>14793</c:v>
                </c:pt>
                <c:pt idx="3">
                  <c:v>9807</c:v>
                </c:pt>
              </c:numCache>
            </c:numRef>
          </c:val>
          <c:extLst>
            <c:ext xmlns:c16="http://schemas.microsoft.com/office/drawing/2014/chart" uri="{C3380CC4-5D6E-409C-BE32-E72D297353CC}">
              <c16:uniqueId val="{00000006-EBF2-4BD5-A0A2-7AE515D1809F}"/>
            </c:ext>
          </c:extLst>
        </c:ser>
        <c:dLbls>
          <c:showLegendKey val="0"/>
          <c:showVal val="0"/>
          <c:showCatName val="0"/>
          <c:showSerName val="0"/>
          <c:showPercent val="0"/>
          <c:showBubbleSize val="0"/>
        </c:dLbls>
        <c:gapWidth val="100"/>
        <c:overlap val="100"/>
        <c:axId val="577914368"/>
        <c:axId val="577915904"/>
      </c:barChart>
      <c:catAx>
        <c:axId val="57791436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7915904"/>
        <c:crosses val="autoZero"/>
        <c:auto val="1"/>
        <c:lblAlgn val="ctr"/>
        <c:lblOffset val="100"/>
        <c:noMultiLvlLbl val="0"/>
      </c:catAx>
      <c:valAx>
        <c:axId val="577915904"/>
        <c:scaling>
          <c:orientation val="minMax"/>
        </c:scaling>
        <c:delete val="0"/>
        <c:axPos val="l"/>
        <c:numFmt formatCode="General" sourceLinked="1"/>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7914368"/>
        <c:crosses val="autoZero"/>
        <c:crossBetween val="between"/>
        <c:majorUnit val="0.2"/>
      </c:valAx>
      <c:spPr>
        <a:noFill/>
        <a:ln w="12700">
          <a:noFill/>
        </a:ln>
      </c:spPr>
    </c:plotArea>
    <c:legend>
      <c:legendPos val="b"/>
      <c:layout>
        <c:manualLayout>
          <c:xMode val="edge"/>
          <c:yMode val="edge"/>
          <c:x val="0.22200447928331499"/>
          <c:y val="0.870600162206006"/>
          <c:w val="0.62586786114221704"/>
          <c:h val="6.0462287104623001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no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50"/>
              <a:t>各行政级别政府网站首页文章更新量</a:t>
            </a:r>
          </a:p>
        </c:rich>
      </c:tx>
      <c:layout>
        <c:manualLayout>
          <c:xMode val="edge"/>
          <c:yMode val="edge"/>
          <c:x val="0.27810319441777098"/>
          <c:y val="2.3640661938534299E-2"/>
        </c:manualLayout>
      </c:layout>
      <c:overlay val="0"/>
    </c:title>
    <c:autoTitleDeleted val="0"/>
    <c:plotArea>
      <c:layout>
        <c:manualLayout>
          <c:layoutTarget val="inner"/>
          <c:xMode val="edge"/>
          <c:yMode val="edge"/>
          <c:x val="8.1938629622516704E-2"/>
          <c:y val="0.15429199009698299"/>
          <c:w val="0.83931747661977696"/>
          <c:h val="0.60924399544396601"/>
        </c:manualLayout>
      </c:layout>
      <c:barChart>
        <c:barDir val="col"/>
        <c:grouping val="clustered"/>
        <c:varyColors val="0"/>
        <c:ser>
          <c:idx val="0"/>
          <c:order val="0"/>
          <c:tx>
            <c:strRef>
              <c:f>Sheet1!$B$1</c:f>
              <c:strCache>
                <c:ptCount val="1"/>
                <c:pt idx="0">
                  <c:v>2021.12</c:v>
                </c:pt>
              </c:strCache>
            </c:strRef>
          </c:tx>
          <c:spPr>
            <a:solidFill>
              <a:srgbClr val="5B9BD5"/>
            </a:solidFill>
            <a:ln w="12700" cap="flat" cmpd="sng" algn="ctr">
              <a:noFill/>
              <a:prstDash val="solid"/>
              <a:round/>
            </a:ln>
          </c:spPr>
          <c:invertIfNegative val="0"/>
          <c:dLbls>
            <c:dLbl>
              <c:idx val="0"/>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dLblPos val="outEnd"/>
              <c:showLegendKey val="0"/>
              <c:showVal val="1"/>
              <c:showCatName val="0"/>
              <c:showSerName val="0"/>
              <c:showPercent val="0"/>
              <c:showBubbleSize val="0"/>
              <c:extLst>
                <c:ext xmlns:c16="http://schemas.microsoft.com/office/drawing/2014/chart" uri="{C3380CC4-5D6E-409C-BE32-E72D297353CC}">
                  <c16:uniqueId val="{00000000-70B2-4BC5-9328-51669CE405ED}"/>
                </c:ext>
              </c:extLst>
            </c:dLbl>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34" charset="0"/>
                    <a:ea typeface="黑体" panose="02010609060101010101" pitchFamily="49" charset="-122"/>
                    <a:cs typeface="Arial" panose="020B0604020202020204"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0</c:formatCode>
                <c:ptCount val="4"/>
                <c:pt idx="0">
                  <c:v>237</c:v>
                </c:pt>
                <c:pt idx="1">
                  <c:v>470</c:v>
                </c:pt>
                <c:pt idx="2">
                  <c:v>1255</c:v>
                </c:pt>
                <c:pt idx="3">
                  <c:v>1122</c:v>
                </c:pt>
              </c:numCache>
            </c:numRef>
          </c:val>
          <c:extLst>
            <c:ext xmlns:c16="http://schemas.microsoft.com/office/drawing/2014/chart" uri="{C3380CC4-5D6E-409C-BE32-E72D297353CC}">
              <c16:uniqueId val="{00000000-548A-42C0-ACB6-2BD51E044669}"/>
            </c:ext>
          </c:extLst>
        </c:ser>
        <c:ser>
          <c:idx val="1"/>
          <c:order val="1"/>
          <c:tx>
            <c:strRef>
              <c:f>Sheet1!$C$1</c:f>
              <c:strCache>
                <c:ptCount val="1"/>
                <c:pt idx="0">
                  <c:v>2022.12</c:v>
                </c:pt>
              </c:strCache>
            </c:strRef>
          </c:tx>
          <c:spPr>
            <a:solidFill>
              <a:srgbClr val="FF0000">
                <a:alpha val="70000"/>
              </a:srgbClr>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0</c:formatCode>
                <c:ptCount val="4"/>
                <c:pt idx="0">
                  <c:v>229</c:v>
                </c:pt>
                <c:pt idx="1">
                  <c:v>481</c:v>
                </c:pt>
                <c:pt idx="2">
                  <c:v>1365</c:v>
                </c:pt>
                <c:pt idx="3">
                  <c:v>1202</c:v>
                </c:pt>
              </c:numCache>
            </c:numRef>
          </c:val>
          <c:extLst>
            <c:ext xmlns:c16="http://schemas.microsoft.com/office/drawing/2014/chart" uri="{C3380CC4-5D6E-409C-BE32-E72D297353CC}">
              <c16:uniqueId val="{00000001-548A-42C0-ACB6-2BD51E044669}"/>
            </c:ext>
          </c:extLst>
        </c:ser>
        <c:dLbls>
          <c:showLegendKey val="0"/>
          <c:showVal val="0"/>
          <c:showCatName val="0"/>
          <c:showSerName val="0"/>
          <c:showPercent val="0"/>
          <c:showBubbleSize val="0"/>
        </c:dLbls>
        <c:gapWidth val="224"/>
        <c:overlap val="-23"/>
        <c:axId val="577534208"/>
        <c:axId val="577679360"/>
      </c:barChart>
      <c:catAx>
        <c:axId val="577534208"/>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77679360"/>
        <c:crosses val="autoZero"/>
        <c:auto val="1"/>
        <c:lblAlgn val="ctr"/>
        <c:lblOffset val="100"/>
        <c:noMultiLvlLbl val="0"/>
      </c:catAx>
      <c:valAx>
        <c:axId val="577679360"/>
        <c:scaling>
          <c:orientation val="minMax"/>
        </c:scaling>
        <c:delete val="0"/>
        <c:axPos val="l"/>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7534208"/>
        <c:crosses val="autoZero"/>
        <c:crossBetween val="between"/>
      </c:valAx>
      <c:spPr>
        <a:noFill/>
        <a:ln w="12700">
          <a:noFill/>
        </a:ln>
      </c:spPr>
    </c:plotArea>
    <c:legend>
      <c:legendPos val="r"/>
      <c:layout>
        <c:manualLayout>
          <c:xMode val="edge"/>
          <c:yMode val="edge"/>
          <c:x val="0.33854554766020101"/>
          <c:y val="0.85671599560693201"/>
          <c:w val="0.33561152682001699"/>
          <c:h val="8.0120250926081105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legend>
    <c:plotVisOnly val="1"/>
    <c:dispBlanksAs val="gap"/>
    <c:showDLblsOverMax val="0"/>
  </c:chart>
  <c:spPr>
    <a:no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zh-CN" altLang="en-US" sz="1050" b="1" i="0" baseline="0">
                <a:solidFill>
                  <a:sysClr val="windowText" lastClr="000000"/>
                </a:solidFill>
                <a:effectLst/>
                <a:latin typeface="微软雅黑" panose="020B0503020204020204" pitchFamily="34" charset="-122"/>
                <a:ea typeface="微软雅黑" panose="020B0503020204020204" pitchFamily="34" charset="-122"/>
              </a:rPr>
              <a:t>我国部分省份政务机构微博数量</a:t>
            </a:r>
            <a:endParaRPr lang="zh-CN" altLang="zh-CN" sz="1050" b="1">
              <a:solidFill>
                <a:sysClr val="windowText" lastClr="000000"/>
              </a:solidFill>
              <a:effectLst/>
              <a:latin typeface="微软雅黑" panose="020B0503020204020204" pitchFamily="34" charset="-122"/>
              <a:ea typeface="微软雅黑" panose="020B0503020204020204" pitchFamily="34" charset="-122"/>
            </a:endParaRPr>
          </a:p>
        </c:rich>
      </c:tx>
      <c:overlay val="0"/>
      <c:spPr>
        <a:noFill/>
        <a:ln>
          <a:noFill/>
        </a:ln>
        <a:effectLst/>
      </c:spPr>
    </c:title>
    <c:autoTitleDeleted val="0"/>
    <c:plotArea>
      <c:layout>
        <c:manualLayout>
          <c:layoutTarget val="inner"/>
          <c:xMode val="edge"/>
          <c:yMode val="edge"/>
          <c:x val="8.7717629046369205E-2"/>
          <c:y val="0.16973214285714286"/>
          <c:w val="0.86228237095363069"/>
          <c:h val="0.68741071428571432"/>
        </c:manualLayout>
      </c:layout>
      <c:barChart>
        <c:barDir val="bar"/>
        <c:grouping val="clustered"/>
        <c:varyColors val="0"/>
        <c:ser>
          <c:idx val="0"/>
          <c:order val="0"/>
          <c:tx>
            <c:strRef>
              <c:f>Sheet6!$I$1</c:f>
              <c:strCache>
                <c:ptCount val="1"/>
                <c:pt idx="0">
                  <c:v>数量</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Sheet6!$H$2:$H$11</c:f>
              <c:strCache>
                <c:ptCount val="10"/>
                <c:pt idx="0">
                  <c:v>湖北</c:v>
                </c:pt>
                <c:pt idx="1">
                  <c:v>安徽</c:v>
                </c:pt>
                <c:pt idx="2">
                  <c:v>陕西</c:v>
                </c:pt>
                <c:pt idx="3">
                  <c:v>北京</c:v>
                </c:pt>
                <c:pt idx="4">
                  <c:v>浙江</c:v>
                </c:pt>
                <c:pt idx="5">
                  <c:v>山东</c:v>
                </c:pt>
                <c:pt idx="6">
                  <c:v>江苏</c:v>
                </c:pt>
                <c:pt idx="7">
                  <c:v>四川</c:v>
                </c:pt>
                <c:pt idx="8">
                  <c:v>广东</c:v>
                </c:pt>
                <c:pt idx="9">
                  <c:v>河南</c:v>
                </c:pt>
              </c:strCache>
            </c:strRef>
          </c:cat>
          <c:val>
            <c:numRef>
              <c:f>Sheet6!$I$2:$I$11</c:f>
              <c:numCache>
                <c:formatCode>General</c:formatCode>
                <c:ptCount val="10"/>
                <c:pt idx="0">
                  <c:v>5464</c:v>
                </c:pt>
                <c:pt idx="1">
                  <c:v>5873</c:v>
                </c:pt>
                <c:pt idx="2">
                  <c:v>5999</c:v>
                </c:pt>
                <c:pt idx="3">
                  <c:v>7194</c:v>
                </c:pt>
                <c:pt idx="4">
                  <c:v>7935</c:v>
                </c:pt>
                <c:pt idx="5">
                  <c:v>8031</c:v>
                </c:pt>
                <c:pt idx="6">
                  <c:v>9057</c:v>
                </c:pt>
                <c:pt idx="7">
                  <c:v>9501</c:v>
                </c:pt>
                <c:pt idx="8">
                  <c:v>9853</c:v>
                </c:pt>
                <c:pt idx="9">
                  <c:v>10017</c:v>
                </c:pt>
              </c:numCache>
            </c:numRef>
          </c:val>
          <c:extLst>
            <c:ext xmlns:c16="http://schemas.microsoft.com/office/drawing/2014/chart" uri="{C3380CC4-5D6E-409C-BE32-E72D297353CC}">
              <c16:uniqueId val="{00000000-5CDA-4A95-B9EC-481172FDF0FE}"/>
            </c:ext>
          </c:extLst>
        </c:ser>
        <c:dLbls>
          <c:dLblPos val="outEnd"/>
          <c:showLegendKey val="0"/>
          <c:showVal val="1"/>
          <c:showCatName val="0"/>
          <c:showSerName val="0"/>
          <c:showPercent val="0"/>
          <c:showBubbleSize val="0"/>
        </c:dLbls>
        <c:gapWidth val="182"/>
        <c:axId val="577844352"/>
        <c:axId val="577847296"/>
      </c:barChart>
      <c:catAx>
        <c:axId val="5778443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黑体" panose="02010609060101010101" pitchFamily="49" charset="-122"/>
                <a:ea typeface="黑体" panose="02010609060101010101" pitchFamily="49" charset="-122"/>
                <a:cs typeface="+mn-cs"/>
              </a:defRPr>
            </a:pPr>
            <a:endParaRPr lang="zh-CN"/>
          </a:p>
        </c:txPr>
        <c:crossAx val="577847296"/>
        <c:crosses val="autoZero"/>
        <c:auto val="1"/>
        <c:lblAlgn val="ctr"/>
        <c:lblOffset val="100"/>
        <c:noMultiLvlLbl val="0"/>
      </c:catAx>
      <c:valAx>
        <c:axId val="577847296"/>
        <c:scaling>
          <c:orientation val="minMax"/>
        </c:scaling>
        <c:delete val="1"/>
        <c:axPos val="b"/>
        <c:numFmt formatCode="General" sourceLinked="1"/>
        <c:majorTickMark val="none"/>
        <c:minorTickMark val="none"/>
        <c:tickLblPos val="nextTo"/>
        <c:crossAx val="57784435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zh-CN"/>
    </a:p>
  </c:txPr>
  <c:externalData r:id="rId1">
    <c:autoUpdate val="0"/>
  </c:externalData>
  <c:userShapes r:id="rId2"/>
</c:chartSpace>
</file>

<file path=word/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mn-cs"/>
              </a:defRPr>
            </a:pPr>
            <a:r>
              <a:rPr lang="zh-CN" altLang="en-US" sz="1050">
                <a:latin typeface="微软雅黑" panose="020B0503020204020204" charset="-122"/>
                <a:ea typeface="微软雅黑" panose="020B0503020204020204" charset="-122"/>
              </a:rPr>
              <a:t>网民遭遇各类网络安全问题的比例</a:t>
            </a:r>
          </a:p>
        </c:rich>
      </c:tx>
      <c:overlay val="0"/>
    </c:title>
    <c:autoTitleDeleted val="0"/>
    <c:plotArea>
      <c:layout>
        <c:manualLayout>
          <c:layoutTarget val="inner"/>
          <c:xMode val="edge"/>
          <c:yMode val="edge"/>
          <c:x val="0.23935429914948"/>
          <c:y val="0.149596724937685"/>
          <c:w val="0.72912292213473306"/>
          <c:h val="0.67965532610311097"/>
        </c:manualLayout>
      </c:layout>
      <c:barChart>
        <c:barDir val="bar"/>
        <c:grouping val="clustered"/>
        <c:varyColors val="0"/>
        <c:ser>
          <c:idx val="0"/>
          <c:order val="0"/>
          <c:tx>
            <c:strRef>
              <c:f>Sheet1!$B$1</c:f>
              <c:strCache>
                <c:ptCount val="1"/>
                <c:pt idx="0">
                  <c:v>2021.12</c:v>
                </c:pt>
              </c:strCache>
            </c:strRef>
          </c:tx>
          <c:spPr>
            <a:solidFill>
              <a:srgbClr val="5B9BD5"/>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Sheet1!$A$2:$A$6</c:f>
              <c:strCache>
                <c:ptCount val="5"/>
                <c:pt idx="0">
                  <c:v>个人信息泄露</c:v>
                </c:pt>
                <c:pt idx="1">
                  <c:v>网络诈骗</c:v>
                </c:pt>
                <c:pt idx="2">
                  <c:v>设备中病毒或木马</c:v>
                </c:pt>
                <c:pt idx="3">
                  <c:v>账号或者密码被盗</c:v>
                </c:pt>
                <c:pt idx="4">
                  <c:v>以上都没有</c:v>
                </c:pt>
              </c:strCache>
            </c:strRef>
          </c:cat>
          <c:val>
            <c:numRef>
              <c:f>Sheet1!$B$2:$B$6</c:f>
              <c:numCache>
                <c:formatCode>0.0%</c:formatCode>
                <c:ptCount val="5"/>
                <c:pt idx="0">
                  <c:v>0.2209789049562389</c:v>
                </c:pt>
                <c:pt idx="1">
                  <c:v>0.16562283257272636</c:v>
                </c:pt>
                <c:pt idx="2">
                  <c:v>9.1166776750952264E-2</c:v>
                </c:pt>
                <c:pt idx="3">
                  <c:v>6.6197906040900242E-2</c:v>
                </c:pt>
                <c:pt idx="4">
                  <c:v>0.6197261825618493</c:v>
                </c:pt>
              </c:numCache>
            </c:numRef>
          </c:val>
          <c:extLst>
            <c:ext xmlns:c16="http://schemas.microsoft.com/office/drawing/2014/chart" uri="{C3380CC4-5D6E-409C-BE32-E72D297353CC}">
              <c16:uniqueId val="{00000000-193B-4EE3-B71E-0AB21F31670B}"/>
            </c:ext>
          </c:extLst>
        </c:ser>
        <c:ser>
          <c:idx val="1"/>
          <c:order val="1"/>
          <c:tx>
            <c:strRef>
              <c:f>Sheet1!$C$1</c:f>
              <c:strCache>
                <c:ptCount val="1"/>
                <c:pt idx="0">
                  <c:v>2022.12</c:v>
                </c:pt>
              </c:strCache>
            </c:strRef>
          </c:tx>
          <c:spPr>
            <a:solidFill>
              <a:srgbClr val="FF0000">
                <a:alpha val="70000"/>
              </a:srgbClr>
            </a:solidFill>
            <a:ln w="9525" cap="flat" cmpd="sng" algn="ctr">
              <a:noFill/>
              <a:prstDash val="solid"/>
              <a:round/>
            </a:ln>
          </c:spPr>
          <c:invertIfNegative val="0"/>
          <c:dLbls>
            <c:dLbl>
              <c:idx val="4"/>
              <c:layout>
                <c:manualLayout>
                  <c:x val="-3.1546537452049264E-6"/>
                  <c:y val="1.65039106031541E-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93B-4EE3-B71E-0AB21F31670B}"/>
                </c:ext>
              </c:extLst>
            </c:dLbl>
            <c:spPr>
              <a:noFill/>
              <a:ln>
                <a:noFill/>
              </a:ln>
              <a:effectLst/>
            </c:spPr>
            <c:txPr>
              <a:bodyPr rot="0" spcFirstLastPara="0" vertOverflow="ellipsis" vert="horz" wrap="square" lIns="38100" tIns="19050" rIns="38100" bIns="19050" anchor="ctr" anchorCtr="0">
                <a:spAutoFit/>
              </a:bodyPr>
              <a:lstStyle/>
              <a:p>
                <a:pPr algn="l">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Sheet1!$A$2:$A$6</c:f>
              <c:strCache>
                <c:ptCount val="5"/>
                <c:pt idx="0">
                  <c:v>个人信息泄露</c:v>
                </c:pt>
                <c:pt idx="1">
                  <c:v>网络诈骗</c:v>
                </c:pt>
                <c:pt idx="2">
                  <c:v>设备中病毒或木马</c:v>
                </c:pt>
                <c:pt idx="3">
                  <c:v>账号或者密码被盗</c:v>
                </c:pt>
                <c:pt idx="4">
                  <c:v>以上都没有</c:v>
                </c:pt>
              </c:strCache>
            </c:strRef>
          </c:cat>
          <c:val>
            <c:numRef>
              <c:f>Sheet1!$C$2:$C$6</c:f>
              <c:numCache>
                <c:formatCode>0.0%</c:formatCode>
                <c:ptCount val="5"/>
                <c:pt idx="0">
                  <c:v>0.19591853116417032</c:v>
                </c:pt>
                <c:pt idx="1">
                  <c:v>0.1638298686679672</c:v>
                </c:pt>
                <c:pt idx="2">
                  <c:v>8.9992738153729407E-2</c:v>
                </c:pt>
                <c:pt idx="3">
                  <c:v>5.6192111547975689E-2</c:v>
                </c:pt>
                <c:pt idx="4">
                  <c:v>0.65912587167814596</c:v>
                </c:pt>
              </c:numCache>
            </c:numRef>
          </c:val>
          <c:extLst>
            <c:ext xmlns:c16="http://schemas.microsoft.com/office/drawing/2014/chart" uri="{C3380CC4-5D6E-409C-BE32-E72D297353CC}">
              <c16:uniqueId val="{00000002-193B-4EE3-B71E-0AB21F31670B}"/>
            </c:ext>
          </c:extLst>
        </c:ser>
        <c:dLbls>
          <c:showLegendKey val="0"/>
          <c:showVal val="1"/>
          <c:showCatName val="0"/>
          <c:showSerName val="0"/>
          <c:showPercent val="0"/>
          <c:showBubbleSize val="0"/>
        </c:dLbls>
        <c:gapWidth val="150"/>
        <c:axId val="578196608"/>
        <c:axId val="578198144"/>
      </c:barChart>
      <c:catAx>
        <c:axId val="578196608"/>
        <c:scaling>
          <c:orientation val="maxMin"/>
        </c:scaling>
        <c:delete val="0"/>
        <c:axPos val="l"/>
        <c:numFmt formatCode="General" sourceLinked="0"/>
        <c:majorTickMark val="in"/>
        <c:minorTickMark val="none"/>
        <c:tickLblPos val="nextTo"/>
        <c:txPr>
          <a:bodyPr rot="-6000000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crossAx val="578198144"/>
        <c:crosses val="autoZero"/>
        <c:auto val="1"/>
        <c:lblAlgn val="ctr"/>
        <c:lblOffset val="100"/>
        <c:noMultiLvlLbl val="0"/>
      </c:catAx>
      <c:valAx>
        <c:axId val="578198144"/>
        <c:scaling>
          <c:orientation val="minMax"/>
          <c:max val="0.70000000000000095"/>
          <c:min val="0"/>
        </c:scaling>
        <c:delete val="0"/>
        <c:axPos val="t"/>
        <c:numFmt formatCode="0%"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8196608"/>
        <c:crosses val="autoZero"/>
        <c:crossBetween val="between"/>
      </c:valAx>
      <c:spPr>
        <a:noFill/>
      </c:spPr>
    </c:plotArea>
    <c:legend>
      <c:legendPos val="b"/>
      <c:layout>
        <c:manualLayout>
          <c:xMode val="edge"/>
          <c:yMode val="edge"/>
          <c:x val="0.185063249859303"/>
          <c:y val="0.83775103583750399"/>
          <c:w val="0.61912107679926898"/>
          <c:h val="7.9816641375824102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9525" cap="flat" cmpd="sng" algn="ctr">
      <a:noFill/>
      <a:prstDash val="solid"/>
      <a:round/>
    </a:ln>
  </c:spPr>
  <c:txPr>
    <a:bodyPr/>
    <a:lstStyle/>
    <a:p>
      <a:pPr>
        <a:defRPr lang="zh-CN" sz="900"/>
      </a:pPr>
      <a:endParaRPr lang="zh-CN"/>
    </a:p>
  </c:txPr>
  <c:externalData r:id="rId3">
    <c:autoUpdate val="0"/>
  </c:externalData>
  <c:userShapes r:id="rId4"/>
</c:chartSpace>
</file>

<file path=word/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chemeClr val="tx1"/>
                </a:solidFill>
                <a:latin typeface="微软雅黑" panose="020B0503020204020204" charset="-122"/>
                <a:ea typeface="微软雅黑" panose="020B0503020204020204" charset="-122"/>
                <a:cs typeface="+mn-cs"/>
              </a:defRPr>
            </a:pPr>
            <a:r>
              <a:rPr lang="zh-CN" altLang="en-US" sz="1050">
                <a:latin typeface="微软雅黑" panose="020B0503020204020204" charset="-122"/>
                <a:ea typeface="微软雅黑" panose="020B0503020204020204" charset="-122"/>
              </a:rPr>
              <a:t>网民遭遇各类网络诈骗问题的比例</a:t>
            </a:r>
          </a:p>
        </c:rich>
      </c:tx>
      <c:overlay val="0"/>
    </c:title>
    <c:autoTitleDeleted val="0"/>
    <c:plotArea>
      <c:layout>
        <c:manualLayout>
          <c:layoutTarget val="inner"/>
          <c:xMode val="edge"/>
          <c:yMode val="edge"/>
          <c:x val="0.26340239534186599"/>
          <c:y val="0.166368213407286"/>
          <c:w val="0.73659760465813595"/>
          <c:h val="0.662883837633509"/>
        </c:manualLayout>
      </c:layout>
      <c:barChart>
        <c:barDir val="bar"/>
        <c:grouping val="clustered"/>
        <c:varyColors val="0"/>
        <c:ser>
          <c:idx val="0"/>
          <c:order val="0"/>
          <c:tx>
            <c:strRef>
              <c:f>Sheet1!$B$1</c:f>
              <c:strCache>
                <c:ptCount val="1"/>
                <c:pt idx="0">
                  <c:v>2021.12</c:v>
                </c:pt>
              </c:strCache>
            </c:strRef>
          </c:tx>
          <c:spPr>
            <a:solidFill>
              <a:srgbClr val="5B9BD5"/>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Sheet1!$A$2:$A$7</c:f>
              <c:strCache>
                <c:ptCount val="6"/>
                <c:pt idx="0">
                  <c:v>虚拟中奖信息诈骗</c:v>
                </c:pt>
                <c:pt idx="1">
                  <c:v>网络购物诈骗</c:v>
                </c:pt>
                <c:pt idx="2">
                  <c:v>网络兼职诈骗</c:v>
                </c:pt>
                <c:pt idx="3">
                  <c:v>冒充好友诈骗</c:v>
                </c:pt>
                <c:pt idx="4">
                  <c:v>钓鱼网站诈骗</c:v>
                </c:pt>
                <c:pt idx="5">
                  <c:v>利用虚假招工信息诈骗</c:v>
                </c:pt>
              </c:strCache>
            </c:strRef>
          </c:cat>
          <c:val>
            <c:numRef>
              <c:f>Sheet1!$B$2:$B$7</c:f>
              <c:numCache>
                <c:formatCode>0.0%</c:formatCode>
                <c:ptCount val="6"/>
                <c:pt idx="0">
                  <c:v>0.40733757479054405</c:v>
                </c:pt>
                <c:pt idx="1">
                  <c:v>0.35332438054751608</c:v>
                </c:pt>
                <c:pt idx="2">
                  <c:v>0.28572862522078474</c:v>
                </c:pt>
                <c:pt idx="3">
                  <c:v>0.25014493913713343</c:v>
                </c:pt>
                <c:pt idx="4">
                  <c:v>0.23804460381706674</c:v>
                </c:pt>
                <c:pt idx="5">
                  <c:v>0.19837259098689788</c:v>
                </c:pt>
              </c:numCache>
            </c:numRef>
          </c:val>
          <c:extLst>
            <c:ext xmlns:c16="http://schemas.microsoft.com/office/drawing/2014/chart" uri="{C3380CC4-5D6E-409C-BE32-E72D297353CC}">
              <c16:uniqueId val="{00000000-F19F-49C2-818B-76538AED138F}"/>
            </c:ext>
          </c:extLst>
        </c:ser>
        <c:ser>
          <c:idx val="1"/>
          <c:order val="1"/>
          <c:tx>
            <c:strRef>
              <c:f>Sheet1!$C$1</c:f>
              <c:strCache>
                <c:ptCount val="1"/>
                <c:pt idx="0">
                  <c:v>2022.12</c:v>
                </c:pt>
              </c:strCache>
            </c:strRef>
          </c:tx>
          <c:spPr>
            <a:solidFill>
              <a:srgbClr val="FF0000">
                <a:alpha val="70000"/>
              </a:srgbClr>
            </a:solidFill>
            <a:ln w="9525" cap="flat" cmpd="sng" algn="ctr">
              <a:noFill/>
              <a:prstDash val="solid"/>
              <a:round/>
            </a:ln>
          </c:spPr>
          <c:invertIfNegative val="0"/>
          <c:dLbls>
            <c:dLbl>
              <c:idx val="5"/>
              <c:layout>
                <c:manualLayout>
                  <c:x val="0"/>
                  <c:y val="-4.1928721174002703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19F-49C2-818B-76538AED138F}"/>
                </c:ext>
              </c:extLst>
            </c:dLbl>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Sheet1!$A$2:$A$7</c:f>
              <c:strCache>
                <c:ptCount val="6"/>
                <c:pt idx="0">
                  <c:v>虚拟中奖信息诈骗</c:v>
                </c:pt>
                <c:pt idx="1">
                  <c:v>网络购物诈骗</c:v>
                </c:pt>
                <c:pt idx="2">
                  <c:v>网络兼职诈骗</c:v>
                </c:pt>
                <c:pt idx="3">
                  <c:v>冒充好友诈骗</c:v>
                </c:pt>
                <c:pt idx="4">
                  <c:v>钓鱼网站诈骗</c:v>
                </c:pt>
                <c:pt idx="5">
                  <c:v>利用虚假招工信息诈骗</c:v>
                </c:pt>
              </c:strCache>
            </c:strRef>
          </c:cat>
          <c:val>
            <c:numRef>
              <c:f>Sheet1!$C$2:$C$7</c:f>
              <c:numCache>
                <c:formatCode>0.0%</c:formatCode>
                <c:ptCount val="6"/>
                <c:pt idx="0">
                  <c:v>0.44047432595080199</c:v>
                </c:pt>
                <c:pt idx="1">
                  <c:v>0.33943899689594226</c:v>
                </c:pt>
                <c:pt idx="2">
                  <c:v>0.27889492286595663</c:v>
                </c:pt>
                <c:pt idx="3">
                  <c:v>0.25490683112805057</c:v>
                </c:pt>
                <c:pt idx="4">
                  <c:v>0.24484951870038571</c:v>
                </c:pt>
                <c:pt idx="5">
                  <c:v>0.19468427734442761</c:v>
                </c:pt>
              </c:numCache>
            </c:numRef>
          </c:val>
          <c:extLst>
            <c:ext xmlns:c16="http://schemas.microsoft.com/office/drawing/2014/chart" uri="{C3380CC4-5D6E-409C-BE32-E72D297353CC}">
              <c16:uniqueId val="{00000002-F19F-49C2-818B-76538AED138F}"/>
            </c:ext>
          </c:extLst>
        </c:ser>
        <c:dLbls>
          <c:showLegendKey val="0"/>
          <c:showVal val="0"/>
          <c:showCatName val="0"/>
          <c:showSerName val="0"/>
          <c:showPercent val="0"/>
          <c:showBubbleSize val="0"/>
        </c:dLbls>
        <c:gapWidth val="150"/>
        <c:axId val="578134784"/>
        <c:axId val="578136320"/>
      </c:barChart>
      <c:catAx>
        <c:axId val="578134784"/>
        <c:scaling>
          <c:orientation val="maxMin"/>
        </c:scaling>
        <c:delete val="0"/>
        <c:axPos val="l"/>
        <c:numFmt formatCode="General" sourceLinked="0"/>
        <c:majorTickMark val="in"/>
        <c:minorTickMark val="none"/>
        <c:tickLblPos val="nextTo"/>
        <c:txPr>
          <a:bodyPr rot="-6000000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crossAx val="578136320"/>
        <c:crosses val="autoZero"/>
        <c:auto val="1"/>
        <c:lblAlgn val="ctr"/>
        <c:lblOffset val="100"/>
        <c:noMultiLvlLbl val="0"/>
      </c:catAx>
      <c:valAx>
        <c:axId val="578136320"/>
        <c:scaling>
          <c:orientation val="minMax"/>
          <c:min val="0"/>
        </c:scaling>
        <c:delete val="0"/>
        <c:axPos val="t"/>
        <c:numFmt formatCode="0%"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78134784"/>
        <c:crosses val="autoZero"/>
        <c:crossBetween val="between"/>
      </c:valAx>
      <c:spPr>
        <a:noFill/>
      </c:spPr>
    </c:plotArea>
    <c:legend>
      <c:legendPos val="b"/>
      <c:layout>
        <c:manualLayout>
          <c:xMode val="edge"/>
          <c:yMode val="edge"/>
          <c:x val="0.185063249859303"/>
          <c:y val="0.83775103583750399"/>
          <c:w val="0.61912107679926898"/>
          <c:h val="7.9816641375824102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mn-cs"/>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9525" cap="flat" cmpd="sng" algn="ctr">
      <a:noFill/>
      <a:prstDash val="solid"/>
      <a:round/>
    </a:ln>
  </c:spPr>
  <c:txPr>
    <a:bodyPr/>
    <a:lstStyle/>
    <a:p>
      <a:pPr>
        <a:defRPr lang="zh-CN" sz="900"/>
      </a:pPr>
      <a:endParaRPr lang="zh-CN"/>
    </a:p>
  </c:txPr>
  <c:externalData r:id="rId3">
    <c:autoUpdate val="0"/>
  </c:externalData>
  <c:userShapes r:id="rId4"/>
</c:chartSpace>
</file>

<file path=word/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zh-CN" sz="1050" b="1" i="0" u="none" strike="noStrike" baseline="0">
                <a:effectLst/>
              </a:rPr>
              <a:t>全国各级网络举报部门受理举报</a:t>
            </a:r>
            <a:r>
              <a:rPr lang="zh-CN" altLang="en-US" sz="1050"/>
              <a:t>数量</a:t>
            </a:r>
          </a:p>
        </c:rich>
      </c:tx>
      <c:overlay val="0"/>
    </c:title>
    <c:autoTitleDeleted val="0"/>
    <c:plotArea>
      <c:layout>
        <c:manualLayout>
          <c:layoutTarget val="inner"/>
          <c:xMode val="edge"/>
          <c:yMode val="edge"/>
          <c:x val="7.3657097210674705E-2"/>
          <c:y val="0.23067359976229401"/>
          <c:w val="0.85588062361770001"/>
          <c:h val="0.60421254890308496"/>
        </c:manualLayout>
      </c:layout>
      <c:barChart>
        <c:barDir val="col"/>
        <c:grouping val="clustered"/>
        <c:varyColors val="0"/>
        <c:ser>
          <c:idx val="0"/>
          <c:order val="0"/>
          <c:tx>
            <c:strRef>
              <c:f>Sheet1!$B$1</c:f>
              <c:strCache>
                <c:ptCount val="1"/>
                <c:pt idx="0">
                  <c:v>网页数</c:v>
                </c:pt>
              </c:strCache>
            </c:strRef>
          </c:tx>
          <c:spPr>
            <a:solidFill>
              <a:srgbClr val="5B9BD5"/>
            </a:solidFill>
            <a:ln w="12700" cap="flat" cmpd="sng" algn="ctr">
              <a:noFill/>
              <a:prstDash val="solid"/>
              <a:round/>
            </a:ln>
          </c:spPr>
          <c:invertIfNegative val="0"/>
          <c:dPt>
            <c:idx val="1"/>
            <c:invertIfNegative val="0"/>
            <c:bubble3D val="0"/>
            <c:spPr>
              <a:solidFill>
                <a:srgbClr val="FF0000">
                  <a:alpha val="70000"/>
                </a:srgbClr>
              </a:solidFill>
              <a:ln w="12700" cap="flat" cmpd="sng" algn="ctr">
                <a:noFill/>
                <a:prstDash val="solid"/>
                <a:round/>
              </a:ln>
            </c:spPr>
            <c:extLst>
              <c:ext xmlns:c16="http://schemas.microsoft.com/office/drawing/2014/chart" uri="{C3380CC4-5D6E-409C-BE32-E72D297353CC}">
                <c16:uniqueId val="{00000001-D90C-46C5-A50E-5FA162B5A5A4}"/>
              </c:ext>
            </c:extLst>
          </c:dPt>
          <c:dLbls>
            <c:spPr>
              <a:noFill/>
              <a:ln>
                <a:noFill/>
              </a:ln>
              <a:effectLst/>
            </c:spPr>
            <c:txPr>
              <a:bodyPr rot="0" spcFirstLastPara="0" vertOverflow="ellipsis" vert="horz" wrap="square" lIns="38100" tIns="19050" rIns="38100" bIns="19050" anchor="ctr" anchorCtr="1">
                <a:spAutoFit/>
              </a:bodyPr>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2021年1-12月</c:v>
                </c:pt>
                <c:pt idx="1">
                  <c:v>2022年1-12月</c:v>
                </c:pt>
              </c:strCache>
            </c:strRef>
          </c:cat>
          <c:val>
            <c:numRef>
              <c:f>Sheet1!$B$2:$B$3</c:f>
              <c:numCache>
                <c:formatCode>General</c:formatCode>
                <c:ptCount val="2"/>
                <c:pt idx="0">
                  <c:v>16622.400000000001</c:v>
                </c:pt>
                <c:pt idx="1">
                  <c:v>17214.7</c:v>
                </c:pt>
              </c:numCache>
            </c:numRef>
          </c:val>
          <c:extLst>
            <c:ext xmlns:c16="http://schemas.microsoft.com/office/drawing/2014/chart" uri="{C3380CC4-5D6E-409C-BE32-E72D297353CC}">
              <c16:uniqueId val="{00000002-D90C-46C5-A50E-5FA162B5A5A4}"/>
            </c:ext>
          </c:extLst>
        </c:ser>
        <c:dLbls>
          <c:showLegendKey val="0"/>
          <c:showVal val="0"/>
          <c:showCatName val="0"/>
          <c:showSerName val="0"/>
          <c:showPercent val="0"/>
          <c:showBubbleSize val="0"/>
        </c:dLbls>
        <c:gapWidth val="224"/>
        <c:overlap val="-23"/>
        <c:axId val="561474944"/>
        <c:axId val="561501312"/>
      </c:barChart>
      <c:catAx>
        <c:axId val="561474944"/>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黑体" panose="02010609060101010101" charset="-122"/>
                <a:ea typeface="黑体" panose="02010609060101010101" charset="-122"/>
                <a:cs typeface="Arial" panose="020B0604020202020204" pitchFamily="2" charset="0"/>
              </a:defRPr>
            </a:pPr>
            <a:endParaRPr lang="zh-CN"/>
          </a:p>
        </c:txPr>
        <c:crossAx val="561501312"/>
        <c:crosses val="autoZero"/>
        <c:auto val="1"/>
        <c:lblAlgn val="ctr"/>
        <c:lblOffset val="100"/>
        <c:noMultiLvlLbl val="0"/>
      </c:catAx>
      <c:valAx>
        <c:axId val="561501312"/>
        <c:scaling>
          <c:orientation val="minMax"/>
          <c:min val="0"/>
        </c:scaling>
        <c:delete val="0"/>
        <c:axPos val="l"/>
        <c:majorGridlines>
          <c:spPr>
            <a:ln w="9525" cap="flat" cmpd="sng" algn="ctr">
              <a:noFill/>
              <a:prstDash val="dash"/>
              <a:round/>
            </a:ln>
          </c:spPr>
        </c:majorGridlines>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561474944"/>
        <c:crosses val="autoZero"/>
        <c:crossBetween val="between"/>
      </c:valAx>
      <c:spPr>
        <a:noFill/>
        <a:ln w="12700">
          <a:noFill/>
        </a:ln>
      </c:spPr>
    </c:plotArea>
    <c:plotVisOnly val="1"/>
    <c:dispBlanksAs val="gap"/>
    <c:showDLblsOverMax val="0"/>
  </c:chart>
  <c:spPr>
    <a:noFill/>
    <a:ln w="12700" cap="flat" cmpd="sng" algn="ctr">
      <a:no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drawings/_rels/drawing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6.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9.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0.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12.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3.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1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6.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7.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8.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7.png"/></Relationships>
</file>

<file path=word/drawings/_rels/drawing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jpeg"/></Relationships>
</file>

<file path=word/drawings/_rels/drawing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4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4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6.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7.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4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4.png"/></Relationships>
</file>

<file path=word/drawings/_rels/drawing50.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1.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2.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3.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5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57.xml.rels><?xml version="1.0" encoding="UTF-8" standalone="yes"?>
<Relationships xmlns="http://schemas.openxmlformats.org/package/2006/relationships"><Relationship Id="rId1" Type="http://schemas.openxmlformats.org/officeDocument/2006/relationships/image" Target="../media/image4.png"/></Relationships>
</file>

<file path=word/drawings/drawing1.xml><?xml version="1.0" encoding="utf-8"?>
<c:userShapes xmlns:c="http://schemas.openxmlformats.org/drawingml/2006/chart">
  <cdr:relSizeAnchor xmlns:cdr="http://schemas.openxmlformats.org/drawingml/2006/chartDrawing">
    <cdr:from>
      <cdr:x>0</cdr:x>
      <cdr:y>0.91694</cdr:y>
    </cdr:from>
    <cdr:to>
      <cdr:x>1</cdr:x>
      <cdr:y>1</cdr:y>
    </cdr:to>
    <cdr:sp macro="" textlink="">
      <cdr:nvSpPr>
        <cdr:cNvPr id="3" name="TextBox 2"/>
        <cdr:cNvSpPr txBox="1"/>
      </cdr:nvSpPr>
      <cdr:spPr>
        <a:xfrm xmlns:a="http://schemas.openxmlformats.org/drawingml/2006/main">
          <a:off x="0" y="2218305"/>
          <a:ext cx="4533900" cy="2001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0.0281</cdr:x>
      <cdr:y>0.10015</cdr:y>
    </cdr:from>
    <cdr:to>
      <cdr:x>0.22773</cdr:x>
      <cdr:y>0.16759</cdr:y>
    </cdr:to>
    <cdr:sp macro="" textlink="">
      <cdr:nvSpPr>
        <cdr:cNvPr id="7" name="TextBox 1"/>
        <cdr:cNvSpPr txBox="1"/>
      </cdr:nvSpPr>
      <cdr:spPr>
        <a:xfrm xmlns:a="http://schemas.openxmlformats.org/drawingml/2006/main">
          <a:off x="127403" y="241344"/>
          <a:ext cx="905107" cy="162516"/>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a:latin typeface="黑体" pitchFamily="49" charset="-122"/>
              <a:ea typeface="黑体" pitchFamily="49" charset="-122"/>
            </a:rPr>
            <a:t>单位：块</a:t>
          </a:r>
          <a:r>
            <a:rPr lang="en-US" altLang="zh-CN" sz="900">
              <a:latin typeface="黑体" pitchFamily="49" charset="-122"/>
              <a:ea typeface="黑体" pitchFamily="49" charset="-122"/>
            </a:rPr>
            <a:t>/32    </a:t>
          </a:r>
        </a:p>
        <a:p xmlns:a="http://schemas.openxmlformats.org/drawingml/2006/main">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0.91588</cdr:y>
    </cdr:from>
    <cdr:to>
      <cdr:x>1</cdr:x>
      <cdr:y>0.92378</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207109"/>
          <a:ext cx="5066667" cy="19048"/>
        </a:xfrm>
        <a:prstGeom xmlns:a="http://schemas.openxmlformats.org/drawingml/2006/main" prst="rect">
          <a:avLst/>
        </a:prstGeom>
      </cdr:spPr>
    </cdr:pic>
  </cdr:relSizeAnchor>
  <cdr:relSizeAnchor xmlns:cdr="http://schemas.openxmlformats.org/drawingml/2006/chartDrawing">
    <cdr:from>
      <cdr:x>0.08292</cdr:x>
      <cdr:y>0.9277</cdr:y>
    </cdr:from>
    <cdr:to>
      <cdr:x>0.21847</cdr:x>
      <cdr:y>0.99641</cdr:y>
    </cdr:to>
    <cdr:pic>
      <cdr:nvPicPr>
        <cdr:cNvPr id="9" name="图片 8"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75951" y="2235585"/>
          <a:ext cx="614560" cy="165600"/>
        </a:xfrm>
        <a:prstGeom xmlns:a="http://schemas.openxmlformats.org/drawingml/2006/main" prst="rect">
          <a:avLst/>
        </a:prstGeom>
      </cdr:spPr>
    </cdr:pic>
  </cdr:relSizeAnchor>
</c:userShapes>
</file>

<file path=word/drawings/drawing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algn="l" defTabSz="914400" eaLnBrk="1" fontAlgn="auto" latinLnBrk="0" hangingPunct="1">
            <a:lnSpc>
              <a:spcPct val="80000"/>
            </a:lnSpc>
            <a:spcBef>
              <a:spcPts val="0"/>
            </a:spcBef>
            <a:spcAft>
              <a:spcPts val="0"/>
            </a:spcAft>
            <a:buClrTx/>
            <a:buSzTx/>
            <a:buFontTx/>
            <a:buNone/>
            <a:tabLst/>
            <a:defRPr/>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国家</a:t>
          </a:r>
          <a:r>
            <a:rPr lang="en-US" altLang="zh-CN" sz="800" b="0" kern="100">
              <a:solidFill>
                <a:srgbClr val="0070C0"/>
              </a:solidFill>
              <a:latin typeface="微软雅黑" pitchFamily="34" charset="-122"/>
              <a:ea typeface="微软雅黑" pitchFamily="34" charset="-122"/>
              <a:cs typeface="Times New Roman"/>
            </a:rPr>
            <a:t>IPv6</a:t>
          </a:r>
          <a:r>
            <a:rPr lang="zh-CN" altLang="en-US" sz="800" b="0" kern="100">
              <a:solidFill>
                <a:srgbClr val="0070C0"/>
              </a:solidFill>
              <a:latin typeface="微软雅黑" pitchFamily="34" charset="-122"/>
              <a:ea typeface="微软雅黑" pitchFamily="34" charset="-122"/>
              <a:cs typeface="Times New Roman"/>
            </a:rPr>
            <a:t>发展监测平台</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a:p xmlns:a="http://schemas.openxmlformats.org/drawingml/2006/main">
          <a:pPr algn="l">
            <a:lnSpc>
              <a:spcPct val="80000"/>
            </a:lnSpc>
            <a:spcAft>
              <a:spcPts val="0"/>
            </a:spcAft>
          </a:pPr>
          <a:r>
            <a:rPr lang="en-US" altLang="zh-CN" sz="800" b="0" kern="100">
              <a:solidFill>
                <a:srgbClr val="0070C0"/>
              </a:solidFill>
              <a:latin typeface="微软雅黑" pitchFamily="34" charset="-122"/>
              <a:ea typeface="微软雅黑" pitchFamily="34" charset="-122"/>
              <a:cs typeface="Times New Roman"/>
            </a:rPr>
            <a:t>2020.12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3.xml><?xml version="1.0" encoding="utf-8"?>
<c:userShapes xmlns:c="http://schemas.openxmlformats.org/drawingml/2006/chart">
  <cdr:relSizeAnchor xmlns:cdr="http://schemas.openxmlformats.org/drawingml/2006/chartDrawing">
    <cdr:from>
      <cdr:x>0</cdr:x>
      <cdr:y>0.91958</cdr:y>
    </cdr:from>
    <cdr:to>
      <cdr:x>1</cdr:x>
      <cdr:y>1</cdr:y>
    </cdr:to>
    <cdr:sp macro="" textlink="">
      <cdr:nvSpPr>
        <cdr:cNvPr id="3" name="TextBox 2"/>
        <cdr:cNvSpPr txBox="1"/>
      </cdr:nvSpPr>
      <cdr:spPr>
        <a:xfrm xmlns:a="http://schemas.openxmlformats.org/drawingml/2006/main">
          <a:off x="0" y="2307120"/>
          <a:ext cx="4532400" cy="2016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a:t>
          </a:r>
          <a:r>
            <a:rPr lang="zh-CN" altLang="en-US" sz="800" b="0" kern="100">
              <a:solidFill>
                <a:srgbClr val="0070C0"/>
              </a:solidFill>
              <a:latin typeface="微软雅黑" pitchFamily="34" charset="-122"/>
              <a:ea typeface="微软雅黑" pitchFamily="34" charset="-122"/>
              <a:cs typeface="Times New Roman"/>
            </a:rPr>
            <a:t>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0.0302</cdr:x>
      <cdr:y>0.10638</cdr:y>
    </cdr:from>
    <cdr:to>
      <cdr:x>0.18241</cdr:x>
      <cdr:y>0.17629</cdr:y>
    </cdr:to>
    <cdr:sp macro="" textlink="">
      <cdr:nvSpPr>
        <cdr:cNvPr id="7" name="TextBox 6"/>
        <cdr:cNvSpPr txBox="1"/>
      </cdr:nvSpPr>
      <cdr:spPr>
        <a:xfrm xmlns:a="http://schemas.openxmlformats.org/drawingml/2006/main">
          <a:off x="136878" y="266693"/>
          <a:ext cx="689892" cy="175267"/>
        </a:xfrm>
        <a:prstGeom xmlns:a="http://schemas.openxmlformats.org/drawingml/2006/main" prst="rect">
          <a:avLst/>
        </a:prstGeom>
      </cdr:spPr>
      <cdr:txBody>
        <a:bodyPr xmlns:a="http://schemas.openxmlformats.org/drawingml/2006/main" vertOverflow="clip" wrap="square" lIns="0" tIns="0" rIns="0" bIns="0" rtlCol="0"/>
        <a:lstStyle xmlns:a="http://schemas.openxmlformats.org/drawingml/2006/main"/>
        <a:p xmlns:a="http://schemas.openxmlformats.org/drawingml/2006/main">
          <a:r>
            <a:rPr lang="zh-CN" altLang="en-US" sz="900">
              <a:latin typeface="黑体" pitchFamily="49" charset="-122"/>
              <a:ea typeface="黑体" pitchFamily="49" charset="-122"/>
            </a:rPr>
            <a:t>单位：万个</a:t>
          </a:r>
        </a:p>
      </cdr:txBody>
    </cdr:sp>
  </cdr:relSizeAnchor>
  <cdr:relSizeAnchor xmlns:cdr="http://schemas.openxmlformats.org/drawingml/2006/chartDrawing">
    <cdr:from>
      <cdr:x>0</cdr:x>
      <cdr:y>0.91799</cdr:y>
    </cdr:from>
    <cdr:to>
      <cdr:x>1</cdr:x>
      <cdr:y>0.92558</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01375"/>
          <a:ext cx="5066667" cy="19048"/>
        </a:xfrm>
        <a:prstGeom xmlns:a="http://schemas.openxmlformats.org/drawingml/2006/main" prst="rect">
          <a:avLst/>
        </a:prstGeom>
      </cdr:spPr>
    </cdr:pic>
  </cdr:relSizeAnchor>
  <cdr:relSizeAnchor xmlns:cdr="http://schemas.openxmlformats.org/drawingml/2006/chartDrawing">
    <cdr:from>
      <cdr:x>0.08877</cdr:x>
      <cdr:y>0.92746</cdr:y>
    </cdr:from>
    <cdr:to>
      <cdr:x>0.22436</cdr:x>
      <cdr:y>0.99351</cdr:y>
    </cdr:to>
    <cdr:pic>
      <cdr:nvPicPr>
        <cdr:cNvPr id="8" name="图片 7"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2341" y="2325120"/>
          <a:ext cx="614560" cy="165600"/>
        </a:xfrm>
        <a:prstGeom xmlns:a="http://schemas.openxmlformats.org/drawingml/2006/main" prst="rect">
          <a:avLst/>
        </a:prstGeom>
      </cdr:spPr>
    </cdr:pic>
  </cdr:relSizeAnchor>
</c:userShapes>
</file>

<file path=word/drawings/drawing4.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algn="l" defTabSz="914400" eaLnBrk="1" fontAlgn="auto" latinLnBrk="0" hangingPunct="1">
            <a:lnSpc>
              <a:spcPct val="80000"/>
            </a:lnSpc>
            <a:spcBef>
              <a:spcPts val="0"/>
            </a:spcBef>
            <a:spcAft>
              <a:spcPts val="0"/>
            </a:spcAft>
            <a:buClrTx/>
            <a:buSzTx/>
            <a:buFontTx/>
            <a:buNone/>
            <a:tabLst/>
            <a:defRPr/>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a:p xmlns:a="http://schemas.openxmlformats.org/drawingml/2006/main">
          <a:pPr algn="l">
            <a:lnSpc>
              <a:spcPct val="80000"/>
            </a:lnSpc>
            <a:spcAft>
              <a:spcPts val="0"/>
            </a:spcAft>
          </a:pPr>
          <a:r>
            <a:rPr lang="en-US" altLang="zh-CN" sz="800" b="0" kern="100">
              <a:solidFill>
                <a:srgbClr val="0070C0"/>
              </a:solidFill>
              <a:latin typeface="微软雅黑" pitchFamily="34" charset="-122"/>
              <a:ea typeface="微软雅黑" pitchFamily="34" charset="-122"/>
              <a:cs typeface="Times New Roman"/>
            </a:rPr>
            <a:t>2020.12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5.xml><?xml version="1.0" encoding="utf-8"?>
<c:userShapes xmlns:c="http://schemas.openxmlformats.org/drawingml/2006/chart">
  <cdr:relSizeAnchor xmlns:cdr="http://schemas.openxmlformats.org/drawingml/2006/chartDrawing">
    <cdr:from>
      <cdr:x>0</cdr:x>
      <cdr:y>0.92126</cdr:y>
    </cdr:from>
    <cdr:to>
      <cdr:x>1</cdr:x>
      <cdr:y>1</cdr:y>
    </cdr:to>
    <cdr:sp macro="" textlink="">
      <cdr:nvSpPr>
        <cdr:cNvPr id="7" name="TextBox 1"/>
        <cdr:cNvSpPr txBox="1"/>
      </cdr:nvSpPr>
      <cdr:spPr>
        <a:xfrm xmlns:a="http://schemas.openxmlformats.org/drawingml/2006/main">
          <a:off x="0" y="2373852"/>
          <a:ext cx="4532400" cy="2016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0.92392</cdr:y>
    </cdr:from>
    <cdr:to>
      <cdr:x>1</cdr:x>
      <cdr:y>0.92986</cdr:y>
    </cdr:to>
    <cdr:pic>
      <cdr:nvPicPr>
        <cdr:cNvPr id="10"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5240" y="2365541"/>
          <a:ext cx="4532400" cy="15208"/>
        </a:xfrm>
        <a:prstGeom xmlns:a="http://schemas.openxmlformats.org/drawingml/2006/main" prst="rect">
          <a:avLst/>
        </a:prstGeom>
      </cdr:spPr>
    </cdr:pic>
  </cdr:relSizeAnchor>
</c:userShapes>
</file>

<file path=word/drawings/drawing6.xml><?xml version="1.0" encoding="utf-8"?>
<c:userShapes xmlns:c="http://schemas.openxmlformats.org/drawingml/2006/chart">
  <cdr:relSizeAnchor xmlns:cdr="http://schemas.openxmlformats.org/drawingml/2006/chartDrawing">
    <cdr:from>
      <cdr:x>0</cdr:x>
      <cdr:y>0.91694</cdr:y>
    </cdr:from>
    <cdr:to>
      <cdr:x>1</cdr:x>
      <cdr:y>1</cdr:y>
    </cdr:to>
    <cdr:sp macro="" textlink="">
      <cdr:nvSpPr>
        <cdr:cNvPr id="3" name="TextBox 2"/>
        <cdr:cNvSpPr txBox="1"/>
      </cdr:nvSpPr>
      <cdr:spPr>
        <a:xfrm xmlns:a="http://schemas.openxmlformats.org/drawingml/2006/main">
          <a:off x="0" y="2314471"/>
          <a:ext cx="5238750" cy="20965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0.02642</cdr:x>
      <cdr:y>0.10015</cdr:y>
    </cdr:from>
    <cdr:to>
      <cdr:x>0.19076</cdr:x>
      <cdr:y>0.18972</cdr:y>
    </cdr:to>
    <cdr:sp macro="" textlink="">
      <cdr:nvSpPr>
        <cdr:cNvPr id="7" name="TextBox 1"/>
        <cdr:cNvSpPr txBox="1"/>
      </cdr:nvSpPr>
      <cdr:spPr>
        <a:xfrm xmlns:a="http://schemas.openxmlformats.org/drawingml/2006/main">
          <a:off x="119786" y="241344"/>
          <a:ext cx="745084" cy="215856"/>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a:latin typeface="黑体" pitchFamily="49" charset="-122"/>
              <a:ea typeface="黑体" pitchFamily="49" charset="-122"/>
            </a:rPr>
            <a:t>单位：万公里</a:t>
          </a:r>
          <a:r>
            <a:rPr lang="en-US" altLang="zh-CN" sz="900">
              <a:latin typeface="黑体" pitchFamily="49" charset="-122"/>
              <a:ea typeface="黑体" pitchFamily="49" charset="-122"/>
            </a:rPr>
            <a:t>   </a:t>
          </a:r>
        </a:p>
        <a:p xmlns:a="http://schemas.openxmlformats.org/drawingml/2006/main">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0.91698</cdr:y>
    </cdr:from>
    <cdr:to>
      <cdr:x>1</cdr:x>
      <cdr:y>0.92567</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14575"/>
          <a:ext cx="4600800" cy="21943"/>
        </a:xfrm>
        <a:prstGeom xmlns:a="http://schemas.openxmlformats.org/drawingml/2006/main" prst="rect">
          <a:avLst/>
        </a:prstGeom>
      </cdr:spPr>
    </cdr:pic>
  </cdr:relSizeAnchor>
</c:userShapes>
</file>

<file path=word/drawings/drawing7.xml><?xml version="1.0" encoding="utf-8"?>
<c:userShapes xmlns:c="http://schemas.openxmlformats.org/drawingml/2006/chart">
  <cdr:relSizeAnchor xmlns:cdr="http://schemas.openxmlformats.org/drawingml/2006/chartDrawing">
    <cdr:from>
      <cdr:x>0</cdr:x>
      <cdr:y>0.91297</cdr:y>
    </cdr:from>
    <cdr:to>
      <cdr:x>1</cdr:x>
      <cdr:y>1</cdr:y>
    </cdr:to>
    <cdr:sp macro="" textlink="">
      <cdr:nvSpPr>
        <cdr:cNvPr id="3" name="TextBox 2"/>
        <cdr:cNvSpPr txBox="1"/>
      </cdr:nvSpPr>
      <cdr:spPr>
        <a:xfrm xmlns:a="http://schemas.openxmlformats.org/drawingml/2006/main">
          <a:off x="0" y="2198359"/>
          <a:ext cx="4531995" cy="20956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0.04151</cdr:x>
      <cdr:y>0.11862</cdr:y>
    </cdr:from>
    <cdr:to>
      <cdr:x>0.1925</cdr:x>
      <cdr:y>0.19079</cdr:y>
    </cdr:to>
    <cdr:sp macro="" textlink="">
      <cdr:nvSpPr>
        <cdr:cNvPr id="8" name="TextBox 1"/>
        <cdr:cNvSpPr txBox="1"/>
      </cdr:nvSpPr>
      <cdr:spPr>
        <a:xfrm xmlns:a="http://schemas.openxmlformats.org/drawingml/2006/main">
          <a:off x="188140" y="274780"/>
          <a:ext cx="684350" cy="167180"/>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r>
            <a:rPr lang="zh-CN" altLang="en-US" sz="900">
              <a:latin typeface="黑体" pitchFamily="49" charset="-122"/>
              <a:ea typeface="黑体" pitchFamily="49" charset="-122"/>
            </a:rPr>
            <a:t>单位：万个</a:t>
          </a:r>
          <a:r>
            <a:rPr lang="en-US" altLang="zh-CN" sz="900">
              <a:latin typeface="黑体" pitchFamily="49" charset="-122"/>
              <a:ea typeface="黑体" pitchFamily="49" charset="-122"/>
            </a:rPr>
            <a:t>    </a:t>
          </a:r>
        </a:p>
        <a:p xmlns:a="http://schemas.openxmlformats.org/drawingml/2006/main">
          <a:pPr algn="r"/>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0.91192</cdr:y>
    </cdr:from>
    <cdr:to>
      <cdr:x>1</cdr:x>
      <cdr:y>0.92014</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12449"/>
          <a:ext cx="5066667" cy="19048"/>
        </a:xfrm>
        <a:prstGeom xmlns:a="http://schemas.openxmlformats.org/drawingml/2006/main" prst="rect">
          <a:avLst/>
        </a:prstGeom>
      </cdr:spPr>
    </cdr:pic>
  </cdr:relSizeAnchor>
  <cdr:relSizeAnchor xmlns:cdr="http://schemas.openxmlformats.org/drawingml/2006/chartDrawing">
    <cdr:from>
      <cdr:x>0.08576</cdr:x>
      <cdr:y>0.9221</cdr:y>
    </cdr:from>
    <cdr:to>
      <cdr:x>0.22136</cdr:x>
      <cdr:y>0.99087</cdr:y>
    </cdr:to>
    <cdr:pic>
      <cdr:nvPicPr>
        <cdr:cNvPr id="9" name="图片 8"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8651" y="2220350"/>
          <a:ext cx="614570" cy="165579"/>
        </a:xfrm>
        <a:prstGeom xmlns:a="http://schemas.openxmlformats.org/drawingml/2006/main" prst="rect">
          <a:avLst/>
        </a:prstGeom>
      </cdr:spPr>
    </cdr:pic>
  </cdr:relSizeAnchor>
</c:userShapes>
</file>

<file path=word/drawings/drawing8.xml><?xml version="1.0" encoding="utf-8"?>
<c:userShapes xmlns:c="http://schemas.openxmlformats.org/drawingml/2006/chart">
  <cdr:relSizeAnchor xmlns:cdr="http://schemas.openxmlformats.org/drawingml/2006/chartDrawing">
    <cdr:from>
      <cdr:x>0</cdr:x>
      <cdr:y>0.91297</cdr:y>
    </cdr:from>
    <cdr:to>
      <cdr:x>1</cdr:x>
      <cdr:y>1</cdr:y>
    </cdr:to>
    <cdr:sp macro="" textlink="">
      <cdr:nvSpPr>
        <cdr:cNvPr id="3" name="TextBox 2"/>
        <cdr:cNvSpPr txBox="1"/>
      </cdr:nvSpPr>
      <cdr:spPr>
        <a:xfrm xmlns:a="http://schemas.openxmlformats.org/drawingml/2006/main">
          <a:off x="0" y="2198359"/>
          <a:ext cx="4531995" cy="20956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0.04151</cdr:x>
      <cdr:y>0.11862</cdr:y>
    </cdr:from>
    <cdr:to>
      <cdr:x>0.24294</cdr:x>
      <cdr:y>0.19737</cdr:y>
    </cdr:to>
    <cdr:sp macro="" textlink="">
      <cdr:nvSpPr>
        <cdr:cNvPr id="8" name="TextBox 1"/>
        <cdr:cNvSpPr txBox="1"/>
      </cdr:nvSpPr>
      <cdr:spPr>
        <a:xfrm xmlns:a="http://schemas.openxmlformats.org/drawingml/2006/main">
          <a:off x="188140" y="274780"/>
          <a:ext cx="912950" cy="182419"/>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r>
            <a:rPr lang="zh-CN" altLang="en-US" sz="900">
              <a:latin typeface="黑体" pitchFamily="49" charset="-122"/>
              <a:ea typeface="黑体" pitchFamily="49" charset="-122"/>
            </a:rPr>
            <a:t>单位：万个</a:t>
          </a:r>
          <a:r>
            <a:rPr lang="en-US" altLang="zh-CN" sz="900">
              <a:latin typeface="黑体" pitchFamily="49" charset="-122"/>
              <a:ea typeface="黑体" pitchFamily="49" charset="-122"/>
            </a:rPr>
            <a:t>    </a:t>
          </a:r>
        </a:p>
        <a:p xmlns:a="http://schemas.openxmlformats.org/drawingml/2006/main">
          <a:pPr algn="l"/>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0.91192</cdr:y>
    </cdr:from>
    <cdr:to>
      <cdr:x>1</cdr:x>
      <cdr:y>0.92014</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12449"/>
          <a:ext cx="5066667" cy="19048"/>
        </a:xfrm>
        <a:prstGeom xmlns:a="http://schemas.openxmlformats.org/drawingml/2006/main" prst="rect">
          <a:avLst/>
        </a:prstGeom>
      </cdr:spPr>
    </cdr:pic>
  </cdr:relSizeAnchor>
  <cdr:relSizeAnchor xmlns:cdr="http://schemas.openxmlformats.org/drawingml/2006/chartDrawing">
    <cdr:from>
      <cdr:x>0.08576</cdr:x>
      <cdr:y>0.9221</cdr:y>
    </cdr:from>
    <cdr:to>
      <cdr:x>0.22136</cdr:x>
      <cdr:y>0.99087</cdr:y>
    </cdr:to>
    <cdr:pic>
      <cdr:nvPicPr>
        <cdr:cNvPr id="9" name="图片 8"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8651" y="2220350"/>
          <a:ext cx="614570" cy="165579"/>
        </a:xfrm>
        <a:prstGeom xmlns:a="http://schemas.openxmlformats.org/drawingml/2006/main" prst="rect">
          <a:avLst/>
        </a:prstGeom>
      </cdr:spPr>
    </cdr:pic>
  </cdr:relSizeAnchor>
</c:userShapes>
</file>

<file path=word/drawings/drawing9.xml><?xml version="1.0" encoding="utf-8"?>
<c:userShapes xmlns:c="http://schemas.openxmlformats.org/drawingml/2006/chart">
  <cdr:relSizeAnchor xmlns:cdr="http://schemas.openxmlformats.org/drawingml/2006/chartDrawing">
    <cdr:from>
      <cdr:x>0</cdr:x>
      <cdr:y>0.92404</cdr:y>
    </cdr:from>
    <cdr:to>
      <cdr:x>1</cdr:x>
      <cdr:y>0.99756</cdr:y>
    </cdr:to>
    <cdr:sp macro="" textlink="">
      <cdr:nvSpPr>
        <cdr:cNvPr id="3" name="TextBox 2"/>
        <cdr:cNvSpPr txBox="1"/>
      </cdr:nvSpPr>
      <cdr:spPr>
        <a:xfrm xmlns:a="http://schemas.openxmlformats.org/drawingml/2006/main">
          <a:off x="0" y="2443294"/>
          <a:ext cx="4532400" cy="19439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百度</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0.04239</cdr:x>
      <cdr:y>0.02848</cdr:y>
    </cdr:from>
    <cdr:to>
      <cdr:x>0.20091</cdr:x>
      <cdr:y>0.08581</cdr:y>
    </cdr:to>
    <cdr:sp macro="" textlink="">
      <cdr:nvSpPr>
        <cdr:cNvPr id="7" name="TextBox 6"/>
        <cdr:cNvSpPr txBox="1"/>
      </cdr:nvSpPr>
      <cdr:spPr>
        <a:xfrm xmlns:a="http://schemas.openxmlformats.org/drawingml/2006/main">
          <a:off x="192094" y="68566"/>
          <a:ext cx="718412" cy="138046"/>
        </a:xfrm>
        <a:prstGeom xmlns:a="http://schemas.openxmlformats.org/drawingml/2006/main" prst="rect">
          <a:avLst/>
        </a:prstGeom>
      </cdr:spPr>
      <cdr:txBody>
        <a:bodyPr xmlns:a="http://schemas.openxmlformats.org/drawingml/2006/main" vertOverflow="clip" wrap="square" lIns="0" tIns="0" rIns="0" bIns="0" rtlCol="0"/>
        <a:lstStyle xmlns:a="http://schemas.openxmlformats.org/drawingml/2006/main"/>
        <a:p xmlns:a="http://schemas.openxmlformats.org/drawingml/2006/main">
          <a:r>
            <a:rPr lang="zh-CN" altLang="en-US" sz="900">
              <a:latin typeface="黑体" pitchFamily="49" charset="-122"/>
              <a:ea typeface="黑体" pitchFamily="49" charset="-122"/>
            </a:rPr>
            <a:t>单位：亿个</a:t>
          </a:r>
        </a:p>
      </cdr:txBody>
    </cdr:sp>
  </cdr:relSizeAnchor>
  <cdr:relSizeAnchor xmlns:cdr="http://schemas.openxmlformats.org/drawingml/2006/chartDrawing">
    <cdr:from>
      <cdr:x>0</cdr:x>
      <cdr:y>0.91838</cdr:y>
    </cdr:from>
    <cdr:to>
      <cdr:x>1</cdr:x>
      <cdr:y>0.92558</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428318"/>
          <a:ext cx="5066667" cy="19048"/>
        </a:xfrm>
        <a:prstGeom xmlns:a="http://schemas.openxmlformats.org/drawingml/2006/main" prst="rect">
          <a:avLst/>
        </a:prstGeom>
      </cdr:spPr>
    </cdr:pic>
  </cdr:relSizeAnchor>
</c:userShapes>
</file>

<file path=word/drawings/drawing10.xml><?xml version="1.0" encoding="utf-8"?>
<c:userShapes xmlns:c="http://schemas.openxmlformats.org/drawingml/2006/chart">
  <cdr:relSizeAnchor xmlns:cdr="http://schemas.openxmlformats.org/drawingml/2006/chartDrawing">
    <cdr:from>
      <cdr:x>0</cdr:x>
      <cdr:y>0.91694</cdr:y>
    </cdr:from>
    <cdr:to>
      <cdr:x>1</cdr:x>
      <cdr:y>1</cdr:y>
    </cdr:to>
    <cdr:sp macro="" textlink="">
      <cdr:nvSpPr>
        <cdr:cNvPr id="3" name="TextBox 2"/>
        <cdr:cNvSpPr txBox="1"/>
      </cdr:nvSpPr>
      <cdr:spPr>
        <a:xfrm xmlns:a="http://schemas.openxmlformats.org/drawingml/2006/main">
          <a:off x="0" y="2314471"/>
          <a:ext cx="5238750" cy="20965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0.02642</cdr:x>
      <cdr:y>0.10015</cdr:y>
    </cdr:from>
    <cdr:to>
      <cdr:x>0.19076</cdr:x>
      <cdr:y>0.18972</cdr:y>
    </cdr:to>
    <cdr:sp macro="" textlink="">
      <cdr:nvSpPr>
        <cdr:cNvPr id="7" name="TextBox 1"/>
        <cdr:cNvSpPr txBox="1"/>
      </cdr:nvSpPr>
      <cdr:spPr>
        <a:xfrm xmlns:a="http://schemas.openxmlformats.org/drawingml/2006/main">
          <a:off x="119786" y="241344"/>
          <a:ext cx="745084" cy="215856"/>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a:latin typeface="黑体" pitchFamily="49" charset="-122"/>
              <a:ea typeface="黑体" pitchFamily="49" charset="-122"/>
            </a:rPr>
            <a:t>单位：亿</a:t>
          </a:r>
          <a:r>
            <a:rPr lang="en-US" altLang="zh-CN" sz="900">
              <a:latin typeface="黑体" pitchFamily="49" charset="-122"/>
              <a:ea typeface="黑体" pitchFamily="49" charset="-122"/>
            </a:rPr>
            <a:t>GB   </a:t>
          </a:r>
        </a:p>
        <a:p xmlns:a="http://schemas.openxmlformats.org/drawingml/2006/main">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0.91698</cdr:y>
    </cdr:from>
    <cdr:to>
      <cdr:x>1</cdr:x>
      <cdr:y>0.92567</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14575"/>
          <a:ext cx="4600800" cy="21943"/>
        </a:xfrm>
        <a:prstGeom xmlns:a="http://schemas.openxmlformats.org/drawingml/2006/main" prst="rect">
          <a:avLst/>
        </a:prstGeom>
      </cdr:spPr>
    </cdr:pic>
  </cdr:relSizeAnchor>
</c:userShapes>
</file>

<file path=word/drawings/drawing11.xml><?xml version="1.0" encoding="utf-8"?>
<c:userShapes xmlns:c="http://schemas.openxmlformats.org/drawingml/2006/chart">
  <cdr:relSizeAnchor xmlns:cdr="http://schemas.openxmlformats.org/drawingml/2006/chartDrawing">
    <cdr:from>
      <cdr:x>0</cdr:x>
      <cdr:y>0.92053</cdr:y>
    </cdr:from>
    <cdr:to>
      <cdr:x>1</cdr:x>
      <cdr:y>0.99857</cdr:y>
    </cdr:to>
    <cdr:sp macro="" textlink="">
      <cdr:nvSpPr>
        <cdr:cNvPr id="3" name="TextBox 2"/>
        <cdr:cNvSpPr txBox="1"/>
      </cdr:nvSpPr>
      <cdr:spPr>
        <a:xfrm xmlns:a="http://schemas.openxmlformats.org/drawingml/2006/main">
          <a:off x="0" y="2216574"/>
          <a:ext cx="4531995" cy="18791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0.91661</cdr:y>
    </cdr:from>
    <cdr:to>
      <cdr:x>1</cdr:x>
      <cdr:y>0.92477</cdr:y>
    </cdr:to>
    <cdr:pic>
      <cdr:nvPicPr>
        <cdr:cNvPr id="5"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67769"/>
          <a:ext cx="4532400" cy="21079"/>
        </a:xfrm>
        <a:prstGeom xmlns:a="http://schemas.openxmlformats.org/drawingml/2006/main" prst="rect">
          <a:avLst/>
        </a:prstGeom>
      </cdr:spPr>
    </cdr:pic>
  </cdr:relSizeAnchor>
  <cdr:relSizeAnchor xmlns:cdr="http://schemas.openxmlformats.org/drawingml/2006/chartDrawing">
    <cdr:from>
      <cdr:x>0.09248</cdr:x>
      <cdr:y>0.93124</cdr:y>
    </cdr:from>
    <cdr:to>
      <cdr:x>0.22809</cdr:x>
      <cdr:y>1</cdr:y>
    </cdr:to>
    <cdr:pic>
      <cdr:nvPicPr>
        <cdr:cNvPr id="6" name="图片 5"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19131" y="2242341"/>
          <a:ext cx="614570" cy="165579"/>
        </a:xfrm>
        <a:prstGeom xmlns:a="http://schemas.openxmlformats.org/drawingml/2006/main" prst="rect">
          <a:avLst/>
        </a:prstGeom>
      </cdr:spPr>
    </cdr:pic>
  </cdr:relSizeAnchor>
</c:userShapes>
</file>

<file path=word/drawings/drawing1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algn="l" defTabSz="914400" eaLnBrk="1" fontAlgn="auto" latinLnBrk="0" hangingPunct="1">
            <a:lnSpc>
              <a:spcPct val="80000"/>
            </a:lnSpc>
            <a:spcBef>
              <a:spcPts val="0"/>
            </a:spcBef>
            <a:spcAft>
              <a:spcPts val="0"/>
            </a:spcAft>
            <a:buClrTx/>
            <a:buSzTx/>
            <a:buFontTx/>
            <a:buNone/>
            <a:tabLst/>
            <a:defRPr/>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a:p xmlns:a="http://schemas.openxmlformats.org/drawingml/2006/main">
          <a:pPr algn="l">
            <a:lnSpc>
              <a:spcPct val="80000"/>
            </a:lnSpc>
            <a:spcAft>
              <a:spcPts val="0"/>
            </a:spcAft>
          </a:pPr>
          <a:r>
            <a:rPr lang="en-US" altLang="zh-CN" sz="800" b="0" kern="100">
              <a:solidFill>
                <a:srgbClr val="0070C0"/>
              </a:solidFill>
              <a:latin typeface="微软雅黑" pitchFamily="34" charset="-122"/>
              <a:ea typeface="微软雅黑" pitchFamily="34" charset="-122"/>
              <a:cs typeface="Times New Roman"/>
            </a:rPr>
            <a:t>2020.12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algn="l" defTabSz="914400" eaLnBrk="1" fontAlgn="auto" latinLnBrk="0" hangingPunct="1">
            <a:lnSpc>
              <a:spcPct val="80000"/>
            </a:lnSpc>
            <a:spcBef>
              <a:spcPts val="0"/>
            </a:spcBef>
            <a:spcAft>
              <a:spcPts val="0"/>
            </a:spcAft>
            <a:buClrTx/>
            <a:buSzTx/>
            <a:buFontTx/>
            <a:buNone/>
            <a:tabLst/>
            <a:defRPr/>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中国信息通信研究院</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4.xml><?xml version="1.0" encoding="utf-8"?>
<c:userShapes xmlns:c="http://schemas.openxmlformats.org/drawingml/2006/chart">
  <cdr:relSizeAnchor xmlns:cdr="http://schemas.openxmlformats.org/drawingml/2006/chartDrawing">
    <cdr:from>
      <cdr:x>0</cdr:x>
      <cdr:y>0.9189</cdr:y>
    </cdr:from>
    <cdr:to>
      <cdr:x>0.99731</cdr:x>
      <cdr:y>0.99876</cdr:y>
    </cdr:to>
    <cdr:sp macro="" textlink="">
      <cdr:nvSpPr>
        <cdr:cNvPr id="3" name="TextBox 2"/>
        <cdr:cNvSpPr txBox="1"/>
      </cdr:nvSpPr>
      <cdr:spPr>
        <a:xfrm xmlns:a="http://schemas.openxmlformats.org/drawingml/2006/main">
          <a:off x="0" y="2212638"/>
          <a:ext cx="4519804" cy="19229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0.91363</cdr:y>
    </cdr:from>
    <cdr:to>
      <cdr:x>1</cdr:x>
      <cdr:y>0.92118</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04368"/>
          <a:ext cx="5066667" cy="19048"/>
        </a:xfrm>
        <a:prstGeom xmlns:a="http://schemas.openxmlformats.org/drawingml/2006/main" prst="rect">
          <a:avLst/>
        </a:prstGeom>
      </cdr:spPr>
    </cdr:pic>
  </cdr:relSizeAnchor>
  <cdr:relSizeAnchor xmlns:cdr="http://schemas.openxmlformats.org/drawingml/2006/chartDrawing">
    <cdr:from>
      <cdr:x>0.06007</cdr:x>
      <cdr:y>0.11891</cdr:y>
    </cdr:from>
    <cdr:to>
      <cdr:x>0.21188</cdr:x>
      <cdr:y>0.18425</cdr:y>
    </cdr:to>
    <cdr:sp macro="" textlink="">
      <cdr:nvSpPr>
        <cdr:cNvPr id="5" name="TextBox 1"/>
        <cdr:cNvSpPr txBox="1"/>
      </cdr:nvSpPr>
      <cdr:spPr>
        <a:xfrm xmlns:a="http://schemas.openxmlformats.org/drawingml/2006/main">
          <a:off x="272237" y="299905"/>
          <a:ext cx="688002" cy="164802"/>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b="0">
              <a:latin typeface="黑体" pitchFamily="49" charset="-122"/>
              <a:ea typeface="黑体" pitchFamily="49" charset="-122"/>
            </a:rPr>
            <a:t>单位：小时</a:t>
          </a:r>
        </a:p>
      </cdr:txBody>
    </cdr:sp>
  </cdr:relSizeAnchor>
  <cdr:relSizeAnchor xmlns:cdr="http://schemas.openxmlformats.org/drawingml/2006/chartDrawing">
    <cdr:from>
      <cdr:x>0.09374</cdr:x>
      <cdr:y>0.92445</cdr:y>
    </cdr:from>
    <cdr:to>
      <cdr:x>0.22934</cdr:x>
      <cdr:y>0.99321</cdr:y>
    </cdr:to>
    <cdr:pic>
      <cdr:nvPicPr>
        <cdr:cNvPr id="6" name="图片 5" descr="图表下标.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4815" y="2225997"/>
          <a:ext cx="614570" cy="165579"/>
        </a:xfrm>
        <a:prstGeom xmlns:a="http://schemas.openxmlformats.org/drawingml/2006/main" prst="rect">
          <a:avLst/>
        </a:prstGeom>
      </cdr:spPr>
    </cdr:pic>
  </cdr:relSizeAnchor>
</c:userShapes>
</file>

<file path=word/drawings/drawing15.xml><?xml version="1.0" encoding="utf-8"?>
<c:userShapes xmlns:c="http://schemas.openxmlformats.org/drawingml/2006/chart">
  <cdr:relSizeAnchor xmlns:cdr="http://schemas.openxmlformats.org/drawingml/2006/chartDrawing">
    <cdr:from>
      <cdr:x>0</cdr:x>
      <cdr:y>0.92126</cdr:y>
    </cdr:from>
    <cdr:to>
      <cdr:x>1</cdr:x>
      <cdr:y>1</cdr:y>
    </cdr:to>
    <cdr:sp macro="" textlink="">
      <cdr:nvSpPr>
        <cdr:cNvPr id="7" name="TextBox 1"/>
        <cdr:cNvSpPr txBox="1"/>
      </cdr:nvSpPr>
      <cdr:spPr>
        <a:xfrm xmlns:a="http://schemas.openxmlformats.org/drawingml/2006/main">
          <a:off x="0" y="2373852"/>
          <a:ext cx="4532400" cy="2016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0.92392</cdr:y>
    </cdr:from>
    <cdr:to>
      <cdr:x>1</cdr:x>
      <cdr:y>0.92986</cdr:y>
    </cdr:to>
    <cdr:pic>
      <cdr:nvPicPr>
        <cdr:cNvPr id="10"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5240" y="2365541"/>
          <a:ext cx="4532400" cy="15208"/>
        </a:xfrm>
        <a:prstGeom xmlns:a="http://schemas.openxmlformats.org/drawingml/2006/main" prst="rect">
          <a:avLst/>
        </a:prstGeom>
      </cdr:spPr>
    </cdr:pic>
  </cdr:relSizeAnchor>
</c:userShapes>
</file>

<file path=word/drawings/drawing16.xml><?xml version="1.0" encoding="utf-8"?>
<c:userShapes xmlns:c="http://schemas.openxmlformats.org/drawingml/2006/chart">
  <cdr:relSizeAnchor xmlns:cdr="http://schemas.openxmlformats.org/drawingml/2006/chartDrawing">
    <cdr:from>
      <cdr:x>0</cdr:x>
      <cdr:y>0.92126</cdr:y>
    </cdr:from>
    <cdr:to>
      <cdr:x>1</cdr:x>
      <cdr:y>1</cdr:y>
    </cdr:to>
    <cdr:sp macro="" textlink="">
      <cdr:nvSpPr>
        <cdr:cNvPr id="7" name="TextBox 1"/>
        <cdr:cNvSpPr txBox="1"/>
      </cdr:nvSpPr>
      <cdr:spPr>
        <a:xfrm xmlns:a="http://schemas.openxmlformats.org/drawingml/2006/main">
          <a:off x="0" y="2373852"/>
          <a:ext cx="4532400" cy="2016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0.92392</cdr:y>
    </cdr:from>
    <cdr:to>
      <cdr:x>1</cdr:x>
      <cdr:y>0.92986</cdr:y>
    </cdr:to>
    <cdr:pic>
      <cdr:nvPicPr>
        <cdr:cNvPr id="10"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5240" y="2365541"/>
          <a:ext cx="4532400" cy="15208"/>
        </a:xfrm>
        <a:prstGeom xmlns:a="http://schemas.openxmlformats.org/drawingml/2006/main" prst="rect">
          <a:avLst/>
        </a:prstGeom>
      </cdr:spPr>
    </cdr:pic>
  </cdr:relSizeAnchor>
</c:userShapes>
</file>

<file path=word/drawings/drawing17.xml><?xml version="1.0" encoding="utf-8"?>
<c:userShapes xmlns:c="http://schemas.openxmlformats.org/drawingml/2006/chart">
  <cdr:relSizeAnchor xmlns:cdr="http://schemas.openxmlformats.org/drawingml/2006/chartDrawing">
    <cdr:from>
      <cdr:x>0</cdr:x>
      <cdr:y>0.92126</cdr:y>
    </cdr:from>
    <cdr:to>
      <cdr:x>1</cdr:x>
      <cdr:y>1</cdr:y>
    </cdr:to>
    <cdr:sp macro="" textlink="">
      <cdr:nvSpPr>
        <cdr:cNvPr id="7" name="TextBox 1"/>
        <cdr:cNvSpPr txBox="1"/>
      </cdr:nvSpPr>
      <cdr:spPr>
        <a:xfrm xmlns:a="http://schemas.openxmlformats.org/drawingml/2006/main">
          <a:off x="0" y="2373852"/>
          <a:ext cx="4532400" cy="2016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itchFamily="34" charset="-122"/>
              <a:ea typeface="微软雅黑" pitchFamily="34" charset="-122"/>
              <a:cs typeface="Times New Roman"/>
            </a:rPr>
            <a:t>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0.92392</cdr:y>
    </cdr:from>
    <cdr:to>
      <cdr:x>1</cdr:x>
      <cdr:y>0.92986</cdr:y>
    </cdr:to>
    <cdr:pic>
      <cdr:nvPicPr>
        <cdr:cNvPr id="10"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5240" y="2365541"/>
          <a:ext cx="4532400" cy="15208"/>
        </a:xfrm>
        <a:prstGeom xmlns:a="http://schemas.openxmlformats.org/drawingml/2006/main" prst="rect">
          <a:avLst/>
        </a:prstGeom>
      </cdr:spPr>
    </cdr:pic>
  </cdr:relSizeAnchor>
</c:userShapes>
</file>

<file path=word/drawings/drawing18.xml><?xml version="1.0" encoding="utf-8"?>
<c:userShapes xmlns:c="http://schemas.openxmlformats.org/drawingml/2006/chart">
  <cdr:relSizeAnchor xmlns:cdr="http://schemas.openxmlformats.org/drawingml/2006/chartDrawing">
    <cdr:from>
      <cdr:x>0</cdr:x>
      <cdr:y>0.91694</cdr:y>
    </cdr:from>
    <cdr:to>
      <cdr:x>1</cdr:x>
      <cdr:y>1</cdr:y>
    </cdr:to>
    <cdr:sp macro="" textlink="">
      <cdr:nvSpPr>
        <cdr:cNvPr id="3" name="TextBox 2"/>
        <cdr:cNvSpPr txBox="1"/>
      </cdr:nvSpPr>
      <cdr:spPr>
        <a:xfrm xmlns:a="http://schemas.openxmlformats.org/drawingml/2006/main">
          <a:off x="0" y="2314471"/>
          <a:ext cx="5238750" cy="20965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zh-CN" altLang="en-US" sz="800" b="0" kern="100">
              <a:solidFill>
                <a:srgbClr val="0070C0"/>
              </a:solidFill>
              <a:latin typeface="微软雅黑" pitchFamily="34" charset="-122"/>
              <a:ea typeface="微软雅黑" pitchFamily="34" charset="-122"/>
              <a:cs typeface="Times New Roman"/>
            </a:rPr>
            <a:t>工业和信息化部</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0.02642</cdr:x>
      <cdr:y>0.10015</cdr:y>
    </cdr:from>
    <cdr:to>
      <cdr:x>0.19076</cdr:x>
      <cdr:y>0.18972</cdr:y>
    </cdr:to>
    <cdr:sp macro="" textlink="">
      <cdr:nvSpPr>
        <cdr:cNvPr id="7" name="TextBox 1"/>
        <cdr:cNvSpPr txBox="1"/>
      </cdr:nvSpPr>
      <cdr:spPr>
        <a:xfrm xmlns:a="http://schemas.openxmlformats.org/drawingml/2006/main">
          <a:off x="119786" y="241344"/>
          <a:ext cx="745084" cy="215856"/>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a:latin typeface="黑体" pitchFamily="49" charset="-122"/>
              <a:ea typeface="黑体" pitchFamily="49" charset="-122"/>
            </a:rPr>
            <a:t>单位：亿户</a:t>
          </a:r>
          <a:r>
            <a:rPr lang="en-US" altLang="zh-CN" sz="900">
              <a:latin typeface="黑体" pitchFamily="49" charset="-122"/>
              <a:ea typeface="黑体" pitchFamily="49" charset="-122"/>
            </a:rPr>
            <a:t>   </a:t>
          </a:r>
        </a:p>
        <a:p xmlns:a="http://schemas.openxmlformats.org/drawingml/2006/main">
          <a:endParaRPr lang="zh-CN" altLang="en-US" sz="900">
            <a:latin typeface="黑体" pitchFamily="49" charset="-122"/>
            <a:ea typeface="黑体" pitchFamily="49" charset="-122"/>
          </a:endParaRPr>
        </a:p>
      </cdr:txBody>
    </cdr:sp>
  </cdr:relSizeAnchor>
  <cdr:relSizeAnchor xmlns:cdr="http://schemas.openxmlformats.org/drawingml/2006/chartDrawing">
    <cdr:from>
      <cdr:x>0</cdr:x>
      <cdr:y>0.91698</cdr:y>
    </cdr:from>
    <cdr:to>
      <cdr:x>1</cdr:x>
      <cdr:y>0.92567</cdr:y>
    </cdr:to>
    <cdr:pic>
      <cdr:nvPicPr>
        <cdr:cNvPr id="6"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14575"/>
          <a:ext cx="4600800" cy="21943"/>
        </a:xfrm>
        <a:prstGeom xmlns:a="http://schemas.openxmlformats.org/drawingml/2006/main" prst="rect">
          <a:avLst/>
        </a:prstGeom>
      </cdr:spPr>
    </cdr:pic>
  </cdr:relSizeAnchor>
</c:userShapes>
</file>

<file path=word/drawings/drawing1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0.02888</cdr:x>
      <cdr:y>0.08604</cdr:y>
    </cdr:from>
    <cdr:to>
      <cdr:x>0.17091</cdr:x>
      <cdr:y>0.15594</cdr:y>
    </cdr:to>
    <cdr:sp macro="" textlink="">
      <cdr:nvSpPr>
        <cdr:cNvPr id="4" name="矩形 3"/>
        <cdr:cNvSpPr/>
      </cdr:nvSpPr>
      <cdr:spPr>
        <a:xfrm xmlns:a="http://schemas.openxmlformats.org/drawingml/2006/main">
          <a:off x="141392" y="247498"/>
          <a:ext cx="695370" cy="201075"/>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2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1466850" y="2517570"/>
          <a:ext cx="4601210" cy="197055"/>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marL="0" marR="0" indent="0" algn="l" defTabSz="914400" eaLnBrk="1" fontAlgn="auto" latinLnBrk="0" hangingPunct="1">
            <a:lnSpc>
              <a:spcPct val="80000"/>
            </a:lnSpc>
            <a:spcBef>
              <a:spcPts val="0"/>
            </a:spcBef>
            <a:spcAft>
              <a:spcPts val="0"/>
            </a:spcAft>
            <a:buClrTx/>
            <a:buSzTx/>
            <a:buFontTx/>
            <a:buNone/>
            <a:tabLst/>
            <a:defRPr/>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                                                         </a:t>
          </a:r>
          <a:endParaRPr lang="zh-CN" altLang="en-US" sz="800" b="0">
            <a:solidFill>
              <a:srgbClr val="0070C0"/>
            </a:solidFill>
            <a:latin typeface="微软雅黑" panose="020B0503020204020204" charset="-122"/>
            <a:ea typeface="微软雅黑" panose="020B0503020204020204" charset="-122"/>
          </a:endParaRPr>
        </a:p>
        <a:p xmlns:a="http://schemas.openxmlformats.org/drawingml/2006/main">
          <a:pPr algn="l">
            <a:lnSpc>
              <a:spcPct val="80000"/>
            </a:lnSpc>
            <a:spcAft>
              <a:spcPts val="0"/>
            </a:spcAft>
          </a:pP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0.92049</cdr:y>
    </cdr:from>
    <cdr:to>
      <cdr:x>1</cdr:x>
      <cdr:y>0.94565</cdr:y>
    </cdr:to>
    <cdr:pic>
      <cdr:nvPicPr>
        <cdr:cNvPr id="3" name="图片 2"/>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0" y="2647836"/>
          <a:ext cx="4600800" cy="72374"/>
        </a:xfrm>
        <a:prstGeom xmlns:a="http://schemas.openxmlformats.org/drawingml/2006/main" prst="rect">
          <a:avLst/>
        </a:prstGeom>
      </cdr:spPr>
    </cdr:pic>
  </cdr:relSizeAnchor>
  <cdr:relSizeAnchor xmlns:cdr="http://schemas.openxmlformats.org/drawingml/2006/chartDrawing">
    <cdr:from>
      <cdr:x>0.02477</cdr:x>
      <cdr:y>0.08003</cdr:y>
    </cdr:from>
    <cdr:to>
      <cdr:x>0.15491</cdr:x>
      <cdr:y>0.13302</cdr:y>
    </cdr:to>
    <cdr:sp macro="" textlink="">
      <cdr:nvSpPr>
        <cdr:cNvPr id="4" name="矩形 3"/>
        <cdr:cNvSpPr/>
      </cdr:nvSpPr>
      <cdr:spPr>
        <a:xfrm xmlns:a="http://schemas.openxmlformats.org/drawingml/2006/main">
          <a:off x="113993" y="217767"/>
          <a:ext cx="598801" cy="144185"/>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0.09494</cdr:x>
      <cdr:y>0.93955</cdr:y>
    </cdr:from>
    <cdr:to>
      <cdr:x>0.23689</cdr:x>
      <cdr:y>1</cdr:y>
    </cdr:to>
    <cdr:pic>
      <cdr:nvPicPr>
        <cdr:cNvPr id="7" name="图片 6"/>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36844" y="2738852"/>
          <a:ext cx="653136" cy="164487"/>
        </a:xfrm>
        <a:prstGeom xmlns:a="http://schemas.openxmlformats.org/drawingml/2006/main" prst="rect">
          <a:avLst/>
        </a:prstGeom>
      </cdr:spPr>
    </cdr:pic>
  </cdr:relSizeAnchor>
</c:userShapes>
</file>

<file path=word/drawings/drawing21.xml><?xml version="1.0" encoding="utf-8"?>
<c:userShapes xmlns:c="http://schemas.openxmlformats.org/drawingml/2006/chart">
  <cdr:relSizeAnchor xmlns:cdr="http://schemas.openxmlformats.org/drawingml/2006/chartDrawing">
    <cdr:from>
      <cdr:x>0</cdr:x>
      <cdr:y>0.91405</cdr:y>
    </cdr:from>
    <cdr:to>
      <cdr:x>1</cdr:x>
      <cdr:y>1</cdr:y>
    </cdr:to>
    <cdr:sp macro="" textlink="">
      <cdr:nvSpPr>
        <cdr:cNvPr id="2" name="矩形 1"/>
        <cdr:cNvSpPr/>
      </cdr:nvSpPr>
      <cdr:spPr>
        <a:xfrm xmlns:a="http://schemas.openxmlformats.org/drawingml/2006/main">
          <a:off x="0" y="2307176"/>
          <a:ext cx="4600800" cy="21694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0.91502</cdr:y>
    </cdr:from>
    <cdr:to>
      <cdr:x>1</cdr:x>
      <cdr:y>0.92215</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09624"/>
          <a:ext cx="5647848" cy="18000"/>
        </a:xfrm>
        <a:prstGeom xmlns:a="http://schemas.openxmlformats.org/drawingml/2006/main" prst="rect">
          <a:avLst/>
        </a:prstGeom>
      </cdr:spPr>
    </cdr:pic>
  </cdr:relSizeAnchor>
  <cdr:relSizeAnchor xmlns:cdr="http://schemas.openxmlformats.org/drawingml/2006/chartDrawing">
    <cdr:from>
      <cdr:x>0.0888</cdr:x>
      <cdr:y>0.92442</cdr:y>
    </cdr:from>
    <cdr:to>
      <cdr:x>0.2319</cdr:x>
      <cdr:y>0.98963</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8551" y="2333351"/>
          <a:ext cx="658375" cy="164598"/>
        </a:xfrm>
        <a:prstGeom xmlns:a="http://schemas.openxmlformats.org/drawingml/2006/main" prst="rect">
          <a:avLst/>
        </a:prstGeom>
      </cdr:spPr>
    </cdr:pic>
  </cdr:relSizeAnchor>
</c:userShapes>
</file>

<file path=word/drawings/drawing22.xml><?xml version="1.0" encoding="utf-8"?>
<c:userShapes xmlns:c="http://schemas.openxmlformats.org/drawingml/2006/chart">
  <cdr:relSizeAnchor xmlns:cdr="http://schemas.openxmlformats.org/drawingml/2006/chartDrawing">
    <cdr:from>
      <cdr:x>0</cdr:x>
      <cdr:y>0.92717</cdr:y>
    </cdr:from>
    <cdr:to>
      <cdr:x>1</cdr:x>
      <cdr:y>1</cdr:y>
    </cdr:to>
    <cdr:sp macro="" textlink="">
      <cdr:nvSpPr>
        <cdr:cNvPr id="2" name="矩形 1"/>
        <cdr:cNvSpPr/>
      </cdr:nvSpPr>
      <cdr:spPr>
        <a:xfrm xmlns:a="http://schemas.openxmlformats.org/drawingml/2006/main">
          <a:off x="0" y="2658225"/>
          <a:ext cx="4600800" cy="208800"/>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络发展</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状况</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统计</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0.07433</cdr:x>
      <cdr:y>0.93893</cdr:y>
    </cdr:from>
    <cdr:to>
      <cdr:x>0.18368</cdr:x>
      <cdr:y>1</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387980" y="2365803"/>
          <a:ext cx="570774" cy="153877"/>
        </a:xfrm>
        <a:prstGeom xmlns:a="http://schemas.openxmlformats.org/drawingml/2006/main" prst="rect">
          <a:avLst/>
        </a:prstGeom>
      </cdr:spPr>
    </cdr:pic>
  </cdr:relSizeAnchor>
  <cdr:relSizeAnchor xmlns:cdr="http://schemas.openxmlformats.org/drawingml/2006/chartDrawing">
    <cdr:from>
      <cdr:x>0</cdr:x>
      <cdr:y>0.93217</cdr:y>
    </cdr:from>
    <cdr:to>
      <cdr:x>1</cdr:x>
      <cdr:y>0.94329</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1170432" y="2684407"/>
          <a:ext cx="5219700" cy="32000"/>
        </a:xfrm>
        <a:prstGeom xmlns:a="http://schemas.openxmlformats.org/drawingml/2006/main" prst="rect">
          <a:avLst/>
        </a:prstGeom>
      </cdr:spPr>
    </cdr:pic>
  </cdr:relSizeAnchor>
</c:userShapes>
</file>

<file path=word/drawings/drawing23.xml><?xml version="1.0" encoding="utf-8"?>
<c:userShapes xmlns:c="http://schemas.openxmlformats.org/drawingml/2006/chart">
  <cdr:relSizeAnchor xmlns:cdr="http://schemas.openxmlformats.org/drawingml/2006/chartDrawing">
    <cdr:from>
      <cdr:x>0</cdr:x>
      <cdr:y>0.89734</cdr:y>
    </cdr:from>
    <cdr:to>
      <cdr:x>1</cdr:x>
      <cdr:y>0.97789</cdr:y>
    </cdr:to>
    <cdr:sp macro="" textlink="">
      <cdr:nvSpPr>
        <cdr:cNvPr id="2" name="矩形 1"/>
        <cdr:cNvSpPr/>
      </cdr:nvSpPr>
      <cdr:spPr>
        <a:xfrm xmlns:a="http://schemas.openxmlformats.org/drawingml/2006/main">
          <a:off x="0" y="2247900"/>
          <a:ext cx="4752975" cy="20179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0.88694</cdr:y>
    </cdr:from>
    <cdr:to>
      <cdr:x>1</cdr:x>
      <cdr:y>0.89274</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559774"/>
          <a:ext cx="4601210" cy="16740"/>
        </a:xfrm>
        <a:prstGeom xmlns:a="http://schemas.openxmlformats.org/drawingml/2006/main" prst="rect">
          <a:avLst/>
        </a:prstGeom>
      </cdr:spPr>
    </cdr:pic>
  </cdr:relSizeAnchor>
  <cdr:relSizeAnchor xmlns:cdr="http://schemas.openxmlformats.org/drawingml/2006/chartDrawing">
    <cdr:from>
      <cdr:x>0.08444</cdr:x>
      <cdr:y>0.90476</cdr:y>
    </cdr:from>
    <cdr:to>
      <cdr:x>0.21396</cdr:x>
      <cdr:y>0.97047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1341" y="2266500"/>
          <a:ext cx="615600" cy="164592"/>
        </a:xfrm>
        <a:prstGeom xmlns:a="http://schemas.openxmlformats.org/drawingml/2006/main" prst="rect">
          <a:avLst/>
        </a:prstGeom>
      </cdr:spPr>
    </cdr:pic>
  </cdr:relSizeAnchor>
</c:userShapes>
</file>

<file path=word/drawings/drawing24.xml><?xml version="1.0" encoding="utf-8"?>
<c:userShapes xmlns:c="http://schemas.openxmlformats.org/drawingml/2006/chart">
  <cdr:relSizeAnchor xmlns:cdr="http://schemas.openxmlformats.org/drawingml/2006/chartDrawing">
    <cdr:from>
      <cdr:x>0</cdr:x>
      <cdr:y>0.92126</cdr:y>
    </cdr:from>
    <cdr:to>
      <cdr:x>1</cdr:x>
      <cdr:y>0.99385</cdr:y>
    </cdr:to>
    <cdr:sp macro="" textlink="">
      <cdr:nvSpPr>
        <cdr:cNvPr id="2" name="矩形 1"/>
        <cdr:cNvSpPr/>
      </cdr:nvSpPr>
      <cdr:spPr>
        <a:xfrm xmlns:a="http://schemas.openxmlformats.org/drawingml/2006/main">
          <a:off x="0" y="2316594"/>
          <a:ext cx="4695825" cy="182535"/>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0.9114</cdr:y>
    </cdr:from>
    <cdr:to>
      <cdr:x>1</cdr:x>
      <cdr:y>0.91721</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291802"/>
          <a:ext cx="4695825" cy="14610"/>
        </a:xfrm>
        <a:prstGeom xmlns:a="http://schemas.openxmlformats.org/drawingml/2006/main" prst="rect">
          <a:avLst/>
        </a:prstGeom>
      </cdr:spPr>
    </cdr:pic>
  </cdr:relSizeAnchor>
  <cdr:relSizeAnchor xmlns:cdr="http://schemas.openxmlformats.org/drawingml/2006/chartDrawing">
    <cdr:from>
      <cdr:x>0.0848</cdr:x>
      <cdr:y>0.92483</cdr:y>
    </cdr:from>
    <cdr:to>
      <cdr:x>0.2159</cdr:x>
      <cdr:y>0.99028</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98206" y="2325565"/>
          <a:ext cx="615600" cy="164592"/>
        </a:xfrm>
        <a:prstGeom xmlns:a="http://schemas.openxmlformats.org/drawingml/2006/main" prst="rect">
          <a:avLst/>
        </a:prstGeom>
      </cdr:spPr>
    </cdr:pic>
  </cdr:relSizeAnchor>
</c:userShapes>
</file>

<file path=word/drawings/drawing25.xml><?xml version="1.0" encoding="utf-8"?>
<c:userShapes xmlns:c="http://schemas.openxmlformats.org/drawingml/2006/chart">
  <cdr:relSizeAnchor xmlns:cdr="http://schemas.openxmlformats.org/drawingml/2006/chartDrawing">
    <cdr:from>
      <cdr:x>0</cdr:x>
      <cdr:y>0.89734</cdr:y>
    </cdr:from>
    <cdr:to>
      <cdr:x>1</cdr:x>
      <cdr:y>0.97789</cdr:y>
    </cdr:to>
    <cdr:sp macro="" textlink="">
      <cdr:nvSpPr>
        <cdr:cNvPr id="2" name="矩形 1"/>
        <cdr:cNvSpPr/>
      </cdr:nvSpPr>
      <cdr:spPr>
        <a:xfrm xmlns:a="http://schemas.openxmlformats.org/drawingml/2006/main">
          <a:off x="0" y="2247900"/>
          <a:ext cx="4752975" cy="20179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0.88694</cdr:y>
    </cdr:from>
    <cdr:to>
      <cdr:x>1</cdr:x>
      <cdr:y>0.89274</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559774"/>
          <a:ext cx="4601210" cy="16740"/>
        </a:xfrm>
        <a:prstGeom xmlns:a="http://schemas.openxmlformats.org/drawingml/2006/main" prst="rect">
          <a:avLst/>
        </a:prstGeom>
      </cdr:spPr>
    </cdr:pic>
  </cdr:relSizeAnchor>
  <cdr:relSizeAnchor xmlns:cdr="http://schemas.openxmlformats.org/drawingml/2006/chartDrawing">
    <cdr:from>
      <cdr:x>0.08444</cdr:x>
      <cdr:y>0.90476</cdr:y>
    </cdr:from>
    <cdr:to>
      <cdr:x>0.21396</cdr:x>
      <cdr:y>0.97047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1341" y="2266500"/>
          <a:ext cx="615600" cy="164592"/>
        </a:xfrm>
        <a:prstGeom xmlns:a="http://schemas.openxmlformats.org/drawingml/2006/main" prst="rect">
          <a:avLst/>
        </a:prstGeom>
      </cdr:spPr>
    </cdr:pic>
  </cdr:relSizeAnchor>
</c:userShapes>
</file>

<file path=word/drawings/drawing26.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a:t>
          </a:r>
          <a:r>
            <a:rPr lang="zh-CN" altLang="zh-CN" sz="800" b="0" kern="100" baseline="0">
              <a:solidFill>
                <a:srgbClr val="0070C0"/>
              </a:solidFill>
              <a:latin typeface="微软雅黑" panose="020B0503020204020204" charset="-122"/>
              <a:ea typeface="微软雅黑" panose="020B0503020204020204" charset="-122"/>
              <a:cs typeface="Times New Roman" panose="02020603050405020304"/>
            </a:rPr>
            <a:t>联网络发展</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dr:relSizeAnchor xmlns:cdr="http://schemas.openxmlformats.org/drawingml/2006/chartDrawing">
    <cdr:from>
      <cdr:x>0.07561</cdr:x>
      <cdr:y>0.92116</cdr:y>
    </cdr:from>
    <cdr:to>
      <cdr:x>0.21871</cdr:x>
      <cdr:y>0.99028</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47854" y="2193503"/>
          <a:ext cx="658343" cy="164598"/>
        </a:xfrm>
        <a:prstGeom xmlns:a="http://schemas.openxmlformats.org/drawingml/2006/main" prst="rect">
          <a:avLst/>
        </a:prstGeom>
      </cdr:spPr>
    </cdr:pic>
  </cdr:relSizeAnchor>
</c:userShapes>
</file>

<file path=word/drawings/drawing27.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a:t>
          </a:r>
          <a:r>
            <a:rPr lang="zh-CN" altLang="zh-CN" sz="800" b="0" kern="100" baseline="0">
              <a:solidFill>
                <a:srgbClr val="0070C0"/>
              </a:solidFill>
              <a:latin typeface="微软雅黑" panose="020B0503020204020204" charset="-122"/>
              <a:ea typeface="微软雅黑" panose="020B0503020204020204" charset="-122"/>
              <a:cs typeface="Times New Roman" panose="02020603050405020304"/>
            </a:rPr>
            <a:t>联网络发展</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0.02822</cdr:x>
      <cdr:y>0.91502</cdr:y>
    </cdr:from>
    <cdr:to>
      <cdr:x>0.96637</cdr:x>
      <cdr:y>0.92047</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22929" y="2527519"/>
          <a:ext cx="4086675" cy="15054"/>
        </a:xfrm>
        <a:prstGeom xmlns:a="http://schemas.openxmlformats.org/drawingml/2006/main" prst="rect">
          <a:avLst/>
        </a:prstGeom>
      </cdr:spPr>
    </cdr:pic>
  </cdr:relSizeAnchor>
  <cdr:relSizeAnchor xmlns:cdr="http://schemas.openxmlformats.org/drawingml/2006/chartDrawing">
    <cdr:from>
      <cdr:x>0</cdr:x>
      <cdr:y>0.91502</cdr:y>
    </cdr:from>
    <cdr:to>
      <cdr:x>1</cdr:x>
      <cdr:y>0.92261</cdr:y>
    </cdr:to>
    <cdr:pic>
      <cdr:nvPicPr>
        <cdr:cNvPr id="4" name="图片 3"/>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70176"/>
          <a:ext cx="6631441" cy="18000"/>
        </a:xfrm>
        <a:prstGeom xmlns:a="http://schemas.openxmlformats.org/drawingml/2006/main" prst="rect">
          <a:avLst/>
        </a:prstGeom>
      </cdr:spPr>
    </cdr:pic>
  </cdr:relSizeAnchor>
  <cdr:relSizeAnchor xmlns:cdr="http://schemas.openxmlformats.org/drawingml/2006/chartDrawing">
    <cdr:from>
      <cdr:x>0.08246</cdr:x>
      <cdr:y>0.92128</cdr:y>
    </cdr:from>
    <cdr:to>
      <cdr:x>0.22556</cdr:x>
      <cdr:y>0.99068</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79382" y="2185022"/>
          <a:ext cx="658374" cy="164598"/>
        </a:xfrm>
        <a:prstGeom xmlns:a="http://schemas.openxmlformats.org/drawingml/2006/main" prst="rect">
          <a:avLst/>
        </a:prstGeom>
      </cdr:spPr>
    </cdr:pic>
  </cdr:relSizeAnchor>
</c:userShapes>
</file>

<file path=word/drawings/drawing2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0.02888</cdr:x>
      <cdr:y>0.08604</cdr:y>
    </cdr:from>
    <cdr:to>
      <cdr:x>0.17091</cdr:x>
      <cdr:y>0.15594</cdr:y>
    </cdr:to>
    <cdr:sp macro="" textlink="">
      <cdr:nvSpPr>
        <cdr:cNvPr id="5" name="TextBox 1"/>
        <cdr:cNvSpPr txBox="1"/>
      </cdr:nvSpPr>
      <cdr:spPr>
        <a:xfrm xmlns:a="http://schemas.openxmlformats.org/drawingml/2006/main">
          <a:off x="141392" y="247498"/>
          <a:ext cx="695370" cy="201075"/>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b="0">
              <a:latin typeface="黑体" pitchFamily="49" charset="-122"/>
              <a:ea typeface="黑体" pitchFamily="49" charset="-122"/>
            </a:rPr>
            <a:t>单位：万人</a:t>
          </a:r>
        </a:p>
      </cdr:txBody>
    </cdr:sp>
  </cdr:relSizeAnchor>
  <cdr:relSizeAnchor xmlns:cdr="http://schemas.openxmlformats.org/drawingml/2006/chartDrawing">
    <cdr:from>
      <cdr:x>0.07948</cdr:x>
      <cdr:y>0.93509</cdr:y>
    </cdr:from>
    <cdr:to>
      <cdr:x>0.21395</cdr:x>
      <cdr:y>0.99231</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2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2022.12            2021.12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0.02888</cdr:x>
      <cdr:y>0.08604</cdr:y>
    </cdr:from>
    <cdr:to>
      <cdr:x>0.17091</cdr:x>
      <cdr:y>0.15594</cdr:y>
    </cdr:to>
    <cdr:sp macro="" textlink="">
      <cdr:nvSpPr>
        <cdr:cNvPr id="4" name="矩形 3"/>
        <cdr:cNvSpPr/>
      </cdr:nvSpPr>
      <cdr:spPr>
        <a:xfrm xmlns:a="http://schemas.openxmlformats.org/drawingml/2006/main">
          <a:off x="141392" y="247498"/>
          <a:ext cx="695370" cy="201075"/>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85408"/>
          <a:ext cx="4895850" cy="21019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85408"/>
          <a:ext cx="4895850" cy="21019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4.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0.02888</cdr:x>
      <cdr:y>0.08604</cdr:y>
    </cdr:from>
    <cdr:to>
      <cdr:x>0.17091</cdr:x>
      <cdr:y>0.15594</cdr:y>
    </cdr:to>
    <cdr:sp macro="" textlink="">
      <cdr:nvSpPr>
        <cdr:cNvPr id="5" name="TextBox 1"/>
        <cdr:cNvSpPr txBox="1"/>
      </cdr:nvSpPr>
      <cdr:spPr>
        <a:xfrm xmlns:a="http://schemas.openxmlformats.org/drawingml/2006/main">
          <a:off x="141392" y="247498"/>
          <a:ext cx="695370" cy="201075"/>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b="0">
              <a:latin typeface="黑体" pitchFamily="49" charset="-122"/>
              <a:ea typeface="黑体" pitchFamily="49" charset="-122"/>
            </a:rPr>
            <a:t>单位：万人</a:t>
          </a:r>
        </a:p>
      </cdr:txBody>
    </cdr:sp>
  </cdr:relSizeAnchor>
  <cdr:relSizeAnchor xmlns:cdr="http://schemas.openxmlformats.org/drawingml/2006/chartDrawing">
    <cdr:from>
      <cdr:x>0.07948</cdr:x>
      <cdr:y>0.93509</cdr:y>
    </cdr:from>
    <cdr:to>
      <cdr:x>0.21395</cdr:x>
      <cdr:y>0.99231</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5.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6.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48999" y="2191056"/>
          <a:ext cx="590461" cy="152094"/>
        </a:xfrm>
        <a:prstGeom xmlns:a="http://schemas.openxmlformats.org/drawingml/2006/main" prst="rect">
          <a:avLst/>
        </a:prstGeom>
      </cdr:spPr>
    </cdr:pic>
  </cdr:relSizeAnchor>
</c:userShapes>
</file>

<file path=word/drawings/drawing37.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itchFamily="34" charset="-122"/>
              <a:ea typeface="微软雅黑" pitchFamily="34"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800" b="0" kern="100">
              <a:solidFill>
                <a:srgbClr val="0070C0"/>
              </a:solidFill>
              <a:latin typeface="微软雅黑" pitchFamily="34" charset="-122"/>
              <a:ea typeface="微软雅黑" pitchFamily="34"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2022.12</a:t>
          </a:r>
          <a:endParaRPr lang="zh-CN" altLang="en-US" sz="800" b="0">
            <a:solidFill>
              <a:srgbClr val="0070C0"/>
            </a:solidFill>
            <a:latin typeface="微软雅黑" pitchFamily="34" charset="-122"/>
            <a:ea typeface="微软雅黑" pitchFamily="34" charset="-122"/>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5" name="TextBox 1"/>
        <cdr:cNvSpPr txBox="1"/>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wrap="square" lIns="0" tIns="0" rIns="0" bIns="0"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b="0">
              <a:latin typeface="黑体" pitchFamily="49" charset="-122"/>
              <a:ea typeface="黑体" pitchFamily="49" charset="-122"/>
            </a:rPr>
            <a:t>单位：万人</a:t>
          </a:r>
        </a:p>
      </cdr:txBody>
    </cdr:sp>
  </cdr:relSizeAnchor>
  <cdr:relSizeAnchor xmlns:cdr="http://schemas.openxmlformats.org/drawingml/2006/chartDrawing">
    <cdr:from>
      <cdr:x>0.07948</cdr:x>
      <cdr:y>0.93509</cdr:y>
    </cdr:from>
    <cdr:to>
      <cdr:x>0.21395</cdr:x>
      <cdr:y>0.99231</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3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448668"/>
          <a:ext cx="4895850" cy="19166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0.09028</cdr:x>
      <cdr:y>0.93235</cdr:y>
    </cdr:from>
    <cdr:to>
      <cdr:x>0.21581</cdr:x>
      <cdr:y>0.99506</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41991" y="2461710"/>
          <a:ext cx="614570" cy="165579"/>
        </a:xfrm>
        <a:prstGeom xmlns:a="http://schemas.openxmlformats.org/drawingml/2006/main" prst="rect">
          <a:avLst/>
        </a:prstGeom>
      </cdr:spPr>
    </cdr:pic>
  </cdr:relSizeAnchor>
</c:userShapes>
</file>

<file path=word/drawings/drawing3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0.02888</cdr:x>
      <cdr:y>0.08604</cdr:y>
    </cdr:from>
    <cdr:to>
      <cdr:x>0.17091</cdr:x>
      <cdr:y>0.15594</cdr:y>
    </cdr:to>
    <cdr:sp macro="" textlink="">
      <cdr:nvSpPr>
        <cdr:cNvPr id="4" name="矩形 3"/>
        <cdr:cNvSpPr/>
      </cdr:nvSpPr>
      <cdr:spPr>
        <a:xfrm xmlns:a="http://schemas.openxmlformats.org/drawingml/2006/main">
          <a:off x="141392" y="247498"/>
          <a:ext cx="695370" cy="201075"/>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4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448668"/>
          <a:ext cx="4895850" cy="191662"/>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0.09028</cdr:x>
      <cdr:y>0.93235</cdr:y>
    </cdr:from>
    <cdr:to>
      <cdr:x>0.21581</cdr:x>
      <cdr:y>0.99506</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41991" y="2461710"/>
          <a:ext cx="614570" cy="165579"/>
        </a:xfrm>
        <a:prstGeom xmlns:a="http://schemas.openxmlformats.org/drawingml/2006/main" prst="rect">
          <a:avLst/>
        </a:prstGeom>
      </cdr:spPr>
    </cdr:pic>
  </cdr:relSizeAnchor>
</c:userShapes>
</file>

<file path=word/drawings/drawing4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4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4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中国互联网络发展状况统计调查</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0.02239</cdr:x>
      <cdr:y>0.09487</cdr:y>
    </cdr:from>
    <cdr:to>
      <cdr:x>0.16442</cdr:x>
      <cdr:y>0.16477</cdr:y>
    </cdr:to>
    <cdr:sp macro="" textlink="">
      <cdr:nvSpPr>
        <cdr:cNvPr id="4" name="矩形 3"/>
        <cdr:cNvSpPr/>
      </cdr:nvSpPr>
      <cdr:spPr>
        <a:xfrm xmlns:a="http://schemas.openxmlformats.org/drawingml/2006/main">
          <a:off x="109642" y="272898"/>
          <a:ext cx="695358" cy="201071"/>
        </a:xfrm>
        <a:prstGeom xmlns:a="http://schemas.openxmlformats.org/drawingml/2006/main" prst="rect">
          <a:avLst/>
        </a:prstGeom>
      </cdr:spPr>
      <cdr:txBody>
        <a:bodyPr xmlns:a="http://schemas.openxmlformats.org/drawingml/2006/main" vert="horz" wrap="square" lIns="0" tIns="0" rIns="0" bIns="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r>
            <a:rPr lang="zh-CN" altLang="en-US" sz="900" b="0">
              <a:latin typeface="黑体" panose="02010609060101010101" charset="-122"/>
              <a:ea typeface="黑体" panose="02010609060101010101" charset="-122"/>
            </a:rPr>
            <a:t>单位：万人</a:t>
          </a:r>
        </a:p>
      </cdr:txBody>
    </cdr:sp>
  </cdr:relSizeAnchor>
  <cdr:relSizeAnchor xmlns:cdr="http://schemas.openxmlformats.org/drawingml/2006/chartDrawing">
    <cdr:from>
      <cdr:x>0.07948</cdr:x>
      <cdr:y>0.93509</cdr:y>
    </cdr:from>
    <cdr:to>
      <cdr:x>0.21395</cdr:x>
      <cdr:y>0.99231</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89122" y="2689847"/>
          <a:ext cx="658345" cy="164596"/>
        </a:xfrm>
        <a:prstGeom xmlns:a="http://schemas.openxmlformats.org/drawingml/2006/main" prst="rect">
          <a:avLst/>
        </a:prstGeom>
      </cdr:spPr>
    </cdr:pic>
  </cdr:relSizeAnchor>
</c:userShapes>
</file>

<file path=word/drawings/drawing44.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：根据公开资料收集整理</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userShapes>
</file>

<file path=word/drawings/drawing45.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：根据公开资料收集整理</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userShapes>
</file>

<file path=word/drawings/drawing46.xml><?xml version="1.0" encoding="utf-8"?>
<c:userShapes xmlns:c="http://schemas.openxmlformats.org/drawingml/2006/chart">
  <cdr:relSizeAnchor xmlns:cdr="http://schemas.openxmlformats.org/drawingml/2006/chartDrawing">
    <cdr:from>
      <cdr:x>9.06393E-17</cdr:x>
      <cdr:y>0.91196</cdr:y>
    </cdr:from>
    <cdr:to>
      <cdr:x>1</cdr:x>
      <cdr:y>1</cdr:y>
    </cdr:to>
    <cdr:sp macro="" textlink="">
      <cdr:nvSpPr>
        <cdr:cNvPr id="2" name="矩形 1"/>
        <cdr:cNvSpPr/>
      </cdr:nvSpPr>
      <cdr:spPr>
        <a:xfrm xmlns:a="http://schemas.openxmlformats.org/drawingml/2006/main">
          <a:off x="598" y="2404549"/>
          <a:ext cx="4598035" cy="23211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：根据公开资料收集整理</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userShapes>
</file>

<file path=word/drawings/drawing47.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：根据公开资料收集整理</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itchFamily="34" charset="-122"/>
              <a:ea typeface="微软雅黑" pitchFamily="34" charset="-122"/>
              <a:cs typeface="Times New Roman"/>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userShapes>
</file>

<file path=word/drawings/drawing48.xml><?xml version="1.0" encoding="utf-8"?>
<c:userShapes xmlns:c="http://schemas.openxmlformats.org/drawingml/2006/chart">
  <cdr:relSizeAnchor xmlns:cdr="http://schemas.openxmlformats.org/drawingml/2006/chartDrawing">
    <cdr:from>
      <cdr:x>0</cdr:x>
      <cdr:y>0.92754</cdr:y>
    </cdr:from>
    <cdr:to>
      <cdr:x>1</cdr:x>
      <cdr:y>1</cdr:y>
    </cdr:to>
    <cdr:sp macro="" textlink="">
      <cdr:nvSpPr>
        <cdr:cNvPr id="2" name="矩形 1"/>
        <cdr:cNvSpPr/>
      </cdr:nvSpPr>
      <cdr:spPr>
        <a:xfrm xmlns:a="http://schemas.openxmlformats.org/drawingml/2006/main">
          <a:off x="0" y="2438400"/>
          <a:ext cx="5081270" cy="19049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                        根据网络公开资料整理测算</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0.92391</cdr:y>
    </cdr:from>
    <cdr:to>
      <cdr:x>1</cdr:x>
      <cdr:y>0.9315</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428879"/>
          <a:ext cx="5081270" cy="19953"/>
        </a:xfrm>
        <a:prstGeom xmlns:a="http://schemas.openxmlformats.org/drawingml/2006/main" prst="rect">
          <a:avLst/>
        </a:prstGeom>
      </cdr:spPr>
    </cdr:pic>
  </cdr:relSizeAnchor>
  <cdr:relSizeAnchor xmlns:cdr="http://schemas.openxmlformats.org/drawingml/2006/chartDrawing">
    <cdr:from>
      <cdr:x>0.06343</cdr:x>
      <cdr:y>0.93363</cdr:y>
    </cdr:from>
    <cdr:to>
      <cdr:x>0.20083</cdr:x>
      <cdr:y>1</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22282" y="2454429"/>
          <a:ext cx="698166" cy="174471"/>
        </a:xfrm>
        <a:prstGeom xmlns:a="http://schemas.openxmlformats.org/drawingml/2006/main" prst="rect">
          <a:avLst/>
        </a:prstGeom>
      </cdr:spPr>
    </cdr:pic>
  </cdr:relSizeAnchor>
</c:userShapes>
</file>

<file path=word/drawings/drawing49.xml><?xml version="1.0" encoding="utf-8"?>
<c:userShapes xmlns:c="http://schemas.openxmlformats.org/drawingml/2006/chart">
  <cdr:relSizeAnchor xmlns:cdr="http://schemas.openxmlformats.org/drawingml/2006/chartDrawing">
    <cdr:from>
      <cdr:x>0</cdr:x>
      <cdr:y>0.92754</cdr:y>
    </cdr:from>
    <cdr:to>
      <cdr:x>1</cdr:x>
      <cdr:y>1</cdr:y>
    </cdr:to>
    <cdr:sp macro="" textlink="">
      <cdr:nvSpPr>
        <cdr:cNvPr id="2" name="矩形 1"/>
        <cdr:cNvSpPr/>
      </cdr:nvSpPr>
      <cdr:spPr>
        <a:xfrm xmlns:a="http://schemas.openxmlformats.org/drawingml/2006/main">
          <a:off x="0" y="2438400"/>
          <a:ext cx="5081270" cy="19049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                        根据网络公开资料整理测算</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0.92391</cdr:y>
    </cdr:from>
    <cdr:to>
      <cdr:x>1</cdr:x>
      <cdr:y>0.9315</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428879"/>
          <a:ext cx="5081270" cy="19953"/>
        </a:xfrm>
        <a:prstGeom xmlns:a="http://schemas.openxmlformats.org/drawingml/2006/main" prst="rect">
          <a:avLst/>
        </a:prstGeom>
      </cdr:spPr>
    </cdr:pic>
  </cdr:relSizeAnchor>
  <cdr:relSizeAnchor xmlns:cdr="http://schemas.openxmlformats.org/drawingml/2006/chartDrawing">
    <cdr:from>
      <cdr:x>0.06343</cdr:x>
      <cdr:y>0.93363</cdr:y>
    </cdr:from>
    <cdr:to>
      <cdr:x>0.20083</cdr:x>
      <cdr:y>1</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22282" y="2454429"/>
          <a:ext cx="698166" cy="174471"/>
        </a:xfrm>
        <a:prstGeom xmlns:a="http://schemas.openxmlformats.org/drawingml/2006/main" prst="rect">
          <a:avLst/>
        </a:prstGeom>
      </cdr:spPr>
    </cdr:pic>
  </cdr:relSizeAnchor>
</c:userShapes>
</file>

<file path=word/drawings/drawing50.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85725" y="2457438"/>
          <a:ext cx="4600800" cy="209562"/>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开普云</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0.03847</cdr:x>
      <cdr:y>0.07289</cdr:y>
    </cdr:from>
    <cdr:to>
      <cdr:x>0.10182</cdr:x>
      <cdr:y>0.14073</cdr:y>
    </cdr:to>
    <cdr:sp macro="" textlink="">
      <cdr:nvSpPr>
        <cdr:cNvPr id="4" name="矩形 3"/>
        <cdr:cNvSpPr/>
      </cdr:nvSpPr>
      <cdr:spPr>
        <a:xfrm xmlns:a="http://schemas.openxmlformats.org/drawingml/2006/main">
          <a:off x="176966" y="183984"/>
          <a:ext cx="291450" cy="171241"/>
        </a:xfrm>
        <a:prstGeom xmlns:a="http://schemas.openxmlformats.org/drawingml/2006/main" prst="rect">
          <a:avLst/>
        </a:prstGeom>
      </cdr:spPr>
    </cdr:sp>
  </cdr:relSizeAnchor>
  <cdr:relSizeAnchor xmlns:cdr="http://schemas.openxmlformats.org/drawingml/2006/chartDrawing">
    <cdr:from>
      <cdr:x>0.03847</cdr:x>
      <cdr:y>0.07289</cdr:y>
    </cdr:from>
    <cdr:to>
      <cdr:x>0.10182</cdr:x>
      <cdr:y>0.14073</cdr:y>
    </cdr:to>
    <cdr:sp macro="" textlink="">
      <cdr:nvSpPr>
        <cdr:cNvPr id="5" name="矩形 4"/>
        <cdr:cNvSpPr/>
      </cdr:nvSpPr>
      <cdr:spPr>
        <a:xfrm xmlns:a="http://schemas.openxmlformats.org/drawingml/2006/main">
          <a:off x="176966" y="183984"/>
          <a:ext cx="291450" cy="171241"/>
        </a:xfrm>
        <a:prstGeom xmlns:a="http://schemas.openxmlformats.org/drawingml/2006/main" prst="rect">
          <a:avLst/>
        </a:prstGeom>
      </cdr:spPr>
    </cdr:sp>
  </cdr:relSizeAnchor>
  <cdr:relSizeAnchor xmlns:cdr="http://schemas.openxmlformats.org/drawingml/2006/chartDrawing">
    <cdr:from>
      <cdr:x>0.02846</cdr:x>
      <cdr:y>0.0213</cdr:y>
    </cdr:from>
    <cdr:to>
      <cdr:x>0.20651</cdr:x>
      <cdr:y>0.14206</cdr:y>
    </cdr:to>
    <cdr:sp macro="" textlink="">
      <cdr:nvSpPr>
        <cdr:cNvPr id="6" name="矩形 5"/>
        <cdr:cNvSpPr/>
      </cdr:nvSpPr>
      <cdr:spPr>
        <a:xfrm xmlns:a="http://schemas.openxmlformats.org/drawingml/2006/main">
          <a:off x="127673" y="48699"/>
          <a:ext cx="798781" cy="276058"/>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黑体" panose="02010609060101010101" charset="-122"/>
              <a:ea typeface="黑体" panose="02010609060101010101" charset="-122"/>
            </a:rPr>
            <a:t>单位：个</a:t>
          </a:r>
        </a:p>
      </cdr:txBody>
    </cdr:sp>
  </cdr:relSizeAnchor>
</c:userShapes>
</file>

<file path=word/drawings/drawing51.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85725" y="2457438"/>
          <a:ext cx="4600800" cy="209562"/>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开普云</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0.03847</cdr:x>
      <cdr:y>0.07289</cdr:y>
    </cdr:from>
    <cdr:to>
      <cdr:x>0.10182</cdr:x>
      <cdr:y>0.14073</cdr:y>
    </cdr:to>
    <cdr:sp macro="" textlink="">
      <cdr:nvSpPr>
        <cdr:cNvPr id="4" name="矩形 3"/>
        <cdr:cNvSpPr/>
      </cdr:nvSpPr>
      <cdr:spPr>
        <a:xfrm xmlns:a="http://schemas.openxmlformats.org/drawingml/2006/main">
          <a:off x="176966" y="183984"/>
          <a:ext cx="291450" cy="171241"/>
        </a:xfrm>
        <a:prstGeom xmlns:a="http://schemas.openxmlformats.org/drawingml/2006/main" prst="rect">
          <a:avLst/>
        </a:prstGeom>
      </cdr:spPr>
    </cdr:sp>
  </cdr:relSizeAnchor>
</c:userShapes>
</file>

<file path=word/drawings/drawing52.xml><?xml version="1.0" encoding="utf-8"?>
<c:userShapes xmlns:c="http://schemas.openxmlformats.org/drawingml/2006/chart">
  <cdr:relSizeAnchor xmlns:cdr="http://schemas.openxmlformats.org/drawingml/2006/chartDrawing">
    <cdr:from>
      <cdr:x>0</cdr:x>
      <cdr:y>0.93243</cdr:y>
    </cdr:from>
    <cdr:to>
      <cdr:x>1</cdr:x>
      <cdr:y>0.99681</cdr:y>
    </cdr:to>
    <cdr:sp macro="" textlink="">
      <cdr:nvSpPr>
        <cdr:cNvPr id="2" name="矩形 1"/>
        <cdr:cNvSpPr/>
      </cdr:nvSpPr>
      <cdr:spPr>
        <a:xfrm xmlns:a="http://schemas.openxmlformats.org/drawingml/2006/main">
          <a:off x="0" y="2920218"/>
          <a:ext cx="4536440" cy="201600"/>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开普云</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0.92839</cdr:y>
    </cdr:from>
    <cdr:to>
      <cdr:x>1</cdr:x>
      <cdr:y>0.93447</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907553"/>
          <a:ext cx="4536440" cy="19048"/>
        </a:xfrm>
        <a:prstGeom xmlns:a="http://schemas.openxmlformats.org/drawingml/2006/main" prst="rect">
          <a:avLst/>
        </a:prstGeom>
      </cdr:spPr>
    </cdr:pic>
  </cdr:relSizeAnchor>
  <cdr:relSizeAnchor xmlns:cdr="http://schemas.openxmlformats.org/drawingml/2006/chartDrawing">
    <cdr:from>
      <cdr:x>0.06929</cdr:x>
      <cdr:y>0.17336</cdr:y>
    </cdr:from>
    <cdr:to>
      <cdr:x>0.27506</cdr:x>
      <cdr:y>0.2646</cdr:y>
    </cdr:to>
    <cdr:sp macro="" textlink="">
      <cdr:nvSpPr>
        <cdr:cNvPr id="4" name="矩形 3"/>
        <cdr:cNvSpPr/>
      </cdr:nvSpPr>
      <cdr:spPr>
        <a:xfrm xmlns:a="http://schemas.openxmlformats.org/drawingml/2006/main">
          <a:off x="314325" y="542925"/>
          <a:ext cx="933450" cy="285750"/>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黑体" panose="02010609060101010101" charset="-122"/>
              <a:ea typeface="黑体" panose="02010609060101010101" charset="-122"/>
            </a:rPr>
            <a:t>单位：个</a:t>
          </a:r>
        </a:p>
      </cdr:txBody>
    </cdr:sp>
  </cdr:relSizeAnchor>
</c:userShapes>
</file>

<file path=word/drawings/drawing53.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0" y="2463054"/>
          <a:ext cx="4686300" cy="222996"/>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开普云</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0.03847</cdr:x>
      <cdr:y>0.07289</cdr:y>
    </cdr:from>
    <cdr:to>
      <cdr:x>0.10182</cdr:x>
      <cdr:y>0.14073</cdr:y>
    </cdr:to>
    <cdr:sp macro="" textlink="">
      <cdr:nvSpPr>
        <cdr:cNvPr id="4" name="矩形 3"/>
        <cdr:cNvSpPr/>
      </cdr:nvSpPr>
      <cdr:spPr>
        <a:xfrm xmlns:a="http://schemas.openxmlformats.org/drawingml/2006/main">
          <a:off x="176966" y="183984"/>
          <a:ext cx="291450" cy="171241"/>
        </a:xfrm>
        <a:prstGeom xmlns:a="http://schemas.openxmlformats.org/drawingml/2006/main" prst="rect">
          <a:avLst/>
        </a:prstGeom>
      </cdr:spPr>
    </cdr:sp>
  </cdr:relSizeAnchor>
  <cdr:relSizeAnchor xmlns:cdr="http://schemas.openxmlformats.org/drawingml/2006/chartDrawing">
    <cdr:from>
      <cdr:x>0.04624</cdr:x>
      <cdr:y>0.15597</cdr:y>
    </cdr:from>
    <cdr:to>
      <cdr:x>0.24914</cdr:x>
      <cdr:y>0.26918</cdr:y>
    </cdr:to>
    <cdr:sp macro="" textlink="">
      <cdr:nvSpPr>
        <cdr:cNvPr id="5" name="矩形 4"/>
        <cdr:cNvSpPr/>
      </cdr:nvSpPr>
      <cdr:spPr>
        <a:xfrm xmlns:a="http://schemas.openxmlformats.org/drawingml/2006/main">
          <a:off x="212725" y="393700"/>
          <a:ext cx="933450" cy="285750"/>
        </a:xfrm>
        <a:prstGeom xmlns:a="http://schemas.openxmlformats.org/drawingml/2006/main" prst="rect">
          <a:avLst/>
        </a:prstGeom>
      </cdr:spPr>
    </cdr:sp>
  </cdr:relSizeAnchor>
  <cdr:relSizeAnchor xmlns:cdr="http://schemas.openxmlformats.org/drawingml/2006/chartDrawing">
    <cdr:from>
      <cdr:x>0.07246</cdr:x>
      <cdr:y>0.14717</cdr:y>
    </cdr:from>
    <cdr:to>
      <cdr:x>0.24431</cdr:x>
      <cdr:y>0.22642</cdr:y>
    </cdr:to>
    <cdr:sp macro="" textlink="">
      <cdr:nvSpPr>
        <cdr:cNvPr id="6" name="矩形 5"/>
        <cdr:cNvSpPr/>
      </cdr:nvSpPr>
      <cdr:spPr>
        <a:xfrm xmlns:a="http://schemas.openxmlformats.org/drawingml/2006/main">
          <a:off x="333375" y="371475"/>
          <a:ext cx="790575" cy="200025"/>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黑体" panose="02010609060101010101" charset="-122"/>
              <a:ea typeface="黑体" panose="02010609060101010101" charset="-122"/>
            </a:rPr>
            <a:t>单位：万篇</a:t>
          </a:r>
        </a:p>
      </cdr:txBody>
    </cdr:sp>
  </cdr:relSizeAnchor>
</c:userShapes>
</file>

<file path=word/drawings/drawing54.xml><?xml version="1.0" encoding="utf-8"?>
<c:userShapes xmlns:c="http://schemas.openxmlformats.org/drawingml/2006/chart">
  <cdr:relSizeAnchor xmlns:cdr="http://schemas.openxmlformats.org/drawingml/2006/chartDrawing">
    <cdr:from>
      <cdr:x>0</cdr:x>
      <cdr:y>0.91045</cdr:y>
    </cdr:from>
    <cdr:to>
      <cdr:x>1</cdr:x>
      <cdr:y>0.98884</cdr:y>
    </cdr:to>
    <cdr:sp macro="" textlink="">
      <cdr:nvSpPr>
        <cdr:cNvPr id="2" name="矩形 1"/>
        <cdr:cNvSpPr/>
      </cdr:nvSpPr>
      <cdr:spPr>
        <a:xfrm xmlns:a="http://schemas.openxmlformats.org/drawingml/2006/main">
          <a:off x="0" y="2590054"/>
          <a:ext cx="4572000" cy="222996"/>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微博</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cdr:x>
      <cdr:y>0.88771</cdr:y>
    </cdr:from>
    <cdr:to>
      <cdr:x>1</cdr:x>
      <cdr:y>0.91464</cdr:y>
    </cdr:to>
    <cdr:pic>
      <cdr:nvPicPr>
        <cdr:cNvPr id="3" name="图片 2"/>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0" y="2525351"/>
          <a:ext cx="4572000" cy="76606"/>
        </a:xfrm>
        <a:prstGeom xmlns:a="http://schemas.openxmlformats.org/drawingml/2006/main" prst="rect">
          <a:avLst/>
        </a:prstGeom>
      </cdr:spPr>
    </cdr:pic>
  </cdr:relSizeAnchor>
</c:userShapes>
</file>

<file path=word/drawings/drawing55.xml><?xml version="1.0" encoding="utf-8"?>
<c:userShapes xmlns:c="http://schemas.openxmlformats.org/drawingml/2006/chart">
  <cdr:relSizeAnchor xmlns:cdr="http://schemas.openxmlformats.org/drawingml/2006/chartDrawing">
    <cdr:from>
      <cdr:x>0</cdr:x>
      <cdr:y>0.91199</cdr:y>
    </cdr:from>
    <cdr:to>
      <cdr:x>1</cdr:x>
      <cdr:y>1</cdr:y>
    </cdr:to>
    <cdr:sp macro="" textlink="">
      <cdr:nvSpPr>
        <cdr:cNvPr id="2" name="矩形 1"/>
        <cdr:cNvSpPr/>
      </cdr:nvSpPr>
      <cdr:spPr>
        <a:xfrm xmlns:a="http://schemas.openxmlformats.org/drawingml/2006/main">
          <a:off x="0" y="2163605"/>
          <a:ext cx="4601210" cy="208795"/>
        </a:xfrm>
        <a:prstGeom xmlns:a="http://schemas.openxmlformats.org/drawingml/2006/main" prst="rect">
          <a:avLst/>
        </a:prstGeom>
      </cdr:spPr>
      <cdr:txBody>
        <a:bodyPr xmlns:a="http://schemas.openxmlformats.org/drawingml/2006/main" vert="horz" wrap="square" lIns="45720" tIns="45720" rIns="45720" bIns="45720" rtlCol="0" anchor="ctr"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互联网络发展状况统计调查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absSizeAnchor xmlns:cdr="http://schemas.openxmlformats.org/drawingml/2006/chartDrawing">
    <cdr:from>
      <cdr:x>0</cdr:x>
      <cdr:y>0.90354</cdr:y>
    </cdr:from>
    <cdr:ext cx="4752975" cy="78053"/>
    <cdr:pic>
      <cdr:nvPicPr>
        <cdr:cNvPr id="3" name="图片 2"/>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0" y="2736791"/>
          <a:ext cx="4960800" cy="78053"/>
        </a:xfrm>
        <a:prstGeom xmlns:a="http://schemas.openxmlformats.org/drawingml/2006/main" prst="rect">
          <a:avLst/>
        </a:prstGeom>
      </cdr:spPr>
    </cdr:pic>
  </cdr:absSizeAnchor>
  <cdr:relSizeAnchor xmlns:cdr="http://schemas.openxmlformats.org/drawingml/2006/chartDrawing">
    <cdr:from>
      <cdr:x>0.08487</cdr:x>
      <cdr:y>0.92565</cdr:y>
    </cdr:from>
    <cdr:to>
      <cdr:x>0.20076</cdr:x>
      <cdr:y>0.97862</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3385" y="2803748"/>
          <a:ext cx="550800" cy="160432"/>
        </a:xfrm>
        <a:prstGeom xmlns:a="http://schemas.openxmlformats.org/drawingml/2006/main" prst="rect">
          <a:avLst/>
        </a:prstGeom>
      </cdr:spPr>
    </cdr:pic>
  </cdr:relSizeAnchor>
</c:userShapes>
</file>

<file path=word/drawings/drawing56.xml><?xml version="1.0" encoding="utf-8"?>
<c:userShapes xmlns:c="http://schemas.openxmlformats.org/drawingml/2006/chart">
  <cdr:relSizeAnchor xmlns:cdr="http://schemas.openxmlformats.org/drawingml/2006/chartDrawing">
    <cdr:from>
      <cdr:x>0</cdr:x>
      <cdr:y>0.91199</cdr:y>
    </cdr:from>
    <cdr:to>
      <cdr:x>1</cdr:x>
      <cdr:y>1</cdr:y>
    </cdr:to>
    <cdr:sp macro="" textlink="">
      <cdr:nvSpPr>
        <cdr:cNvPr id="2" name="矩形 1"/>
        <cdr:cNvSpPr/>
      </cdr:nvSpPr>
      <cdr:spPr>
        <a:xfrm xmlns:a="http://schemas.openxmlformats.org/drawingml/2006/main">
          <a:off x="0" y="2163605"/>
          <a:ext cx="4601210" cy="208795"/>
        </a:xfrm>
        <a:prstGeom xmlns:a="http://schemas.openxmlformats.org/drawingml/2006/main" prst="rect">
          <a:avLst/>
        </a:prstGeom>
      </cdr:spPr>
      <cdr:txBody>
        <a:bodyPr xmlns:a="http://schemas.openxmlformats.org/drawingml/2006/main" vert="horz" wrap="square" lIns="45720" tIns="45720" rIns="45720" bIns="45720" rtlCol="0" anchor="ctr"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中国</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互联网络发展状况统计调查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absSizeAnchor xmlns:cdr="http://schemas.openxmlformats.org/drawingml/2006/chartDrawing">
    <cdr:from>
      <cdr:x>0</cdr:x>
      <cdr:y>0.91235</cdr:y>
    </cdr:from>
    <cdr:ext cx="4752000" cy="19674"/>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763463"/>
          <a:ext cx="4752000" cy="19674"/>
        </a:xfrm>
        <a:prstGeom xmlns:a="http://schemas.openxmlformats.org/drawingml/2006/main" prst="rect">
          <a:avLst/>
        </a:prstGeom>
      </cdr:spPr>
    </cdr:pic>
  </cdr:absSizeAnchor>
  <cdr:relSizeAnchor xmlns:cdr="http://schemas.openxmlformats.org/drawingml/2006/chartDrawing">
    <cdr:from>
      <cdr:x>0.08487</cdr:x>
      <cdr:y>0.92565</cdr:y>
    </cdr:from>
    <cdr:to>
      <cdr:x>0.20102</cdr:x>
      <cdr:y>0.9761</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3385" y="2803749"/>
          <a:ext cx="552058" cy="152812"/>
        </a:xfrm>
        <a:prstGeom xmlns:a="http://schemas.openxmlformats.org/drawingml/2006/main" prst="rect">
          <a:avLst/>
        </a:prstGeom>
      </cdr:spPr>
    </cdr:pic>
  </cdr:relSizeAnchor>
</c:userShapes>
</file>

<file path=word/drawings/drawing57.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85725" y="2457438"/>
          <a:ext cx="4600800" cy="209562"/>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800" b="0" kern="100">
              <a:solidFill>
                <a:srgbClr val="0070C0"/>
              </a:solidFill>
              <a:latin typeface="微软雅黑" panose="020B0503020204020204" charset="-122"/>
              <a:ea typeface="微软雅黑" panose="020B0503020204020204" charset="-122"/>
              <a:cs typeface="Times New Roman" panose="02020603050405020304"/>
            </a:rPr>
            <a:t>来源：</a:t>
          </a:r>
          <a:r>
            <a:rPr lang="zh-CN" altLang="en-US" sz="800" b="0" kern="100">
              <a:solidFill>
                <a:srgbClr val="0070C0"/>
              </a:solidFill>
              <a:latin typeface="微软雅黑" panose="020B0503020204020204" charset="-122"/>
              <a:ea typeface="微软雅黑" panose="020B0503020204020204" charset="-122"/>
              <a:cs typeface="Times New Roman" panose="02020603050405020304"/>
            </a:rPr>
            <a:t>中央网信办（国家互联网信息办公室）违法和不良信息举报中心</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2022.12</a:t>
          </a:r>
          <a:endParaRPr lang="zh-CN" altLang="en-US" sz="800" b="0">
            <a:solidFill>
              <a:srgbClr val="0070C0"/>
            </a:solidFill>
            <a:latin typeface="微软雅黑" panose="020B0503020204020204" charset="-122"/>
            <a:ea typeface="微软雅黑" panose="020B0503020204020204" charset="-122"/>
          </a:endParaRPr>
        </a:p>
      </cdr:txBody>
    </cdr:sp>
  </cdr:relSizeAnchor>
  <cdr:relSizeAnchor xmlns:cdr="http://schemas.openxmlformats.org/drawingml/2006/chartDrawing">
    <cdr:from>
      <cdr:x>0.03105</cdr:x>
      <cdr:y>0.12641</cdr:y>
    </cdr:from>
    <cdr:to>
      <cdr:x>0.21325</cdr:x>
      <cdr:y>0.2283</cdr:y>
    </cdr:to>
    <cdr:sp macro="" textlink="">
      <cdr:nvSpPr>
        <cdr:cNvPr id="4" name="矩形 3"/>
        <cdr:cNvSpPr/>
      </cdr:nvSpPr>
      <cdr:spPr>
        <a:xfrm xmlns:a="http://schemas.openxmlformats.org/drawingml/2006/main">
          <a:off x="142865" y="319077"/>
          <a:ext cx="838225" cy="257183"/>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黑体" panose="02010609060101010101" charset="-122"/>
              <a:ea typeface="黑体" panose="02010609060101010101" charset="-122"/>
            </a:rPr>
            <a:t>单位：万件</a:t>
          </a:r>
        </a:p>
      </cdr:txBody>
    </cdr:sp>
  </cdr:relSizeAnchor>
</c:userShape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s:customData xmlns="http://www.wps.cn/officeDocument/2013/wpsCustomData" xmlns:s="http://www.wps.cn/officeDocument/2013/wpsCustomData">
  <customSectProps>
    <customSectPr/>
    <customSectPr/>
    <customSectPr/>
    <customSectPr/>
    <customSectPr/>
    <customSectPr/>
    <customSectPr/>
    <customSectPr/>
    <customSectPr/>
    <customSectPr/>
    <customSectPr/>
    <customSectPr/>
  </customSectProps>
  <customShpExts>
    <customShpInfo spid="_x0000_s1026" textRotate="1"/>
  </customShpExts>
</s:customDat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DB82CD4-FBF0-4E94-91AF-F549A2FF681E}">
  <ds:schemaRefs>
    <ds:schemaRef ds:uri="http://schemas.openxmlformats.org/officeDocument/2006/bibliography"/>
  </ds:schemaRefs>
</ds:datastoreItem>
</file>

<file path=customXml/itemProps2.xml><?xml version="1.0" encoding="utf-8"?>
<ds:datastoreItem xmlns:ds="http://schemas.openxmlformats.org/officeDocument/2006/customXml" ds:itemID="{25733CA2-51B1-4603-8193-87FA058CC66E}">
  <ds:schemaRefs>
    <ds:schemaRef ds:uri="http://schemas.openxmlformats.org/officeDocument/2006/bibliography"/>
  </ds:schemaRefs>
</ds:datastoreItem>
</file>

<file path=customXml/itemProps3.xml><?xml version="1.0" encoding="utf-8"?>
<ds:datastoreItem xmlns:ds="http://schemas.openxmlformats.org/officeDocument/2006/customXml" ds:itemID="{13995CB2-DA27-4D82-ABCB-A0E5335DD72C}">
  <ds:schemaRefs>
    <ds:schemaRef ds:uri="http://schemas.openxmlformats.org/officeDocument/2006/bibliography"/>
  </ds:schemaRefs>
</ds:datastoreItem>
</file>

<file path=customXml/itemProps4.xml><?xml version="1.0" encoding="utf-8"?>
<ds:datastoreItem xmlns:ds="http://schemas.openxmlformats.org/officeDocument/2006/customXml" ds:itemID="{DB589EDA-FE2D-4DBF-8633-41D3593C6134}">
  <ds:schemaRefs>
    <ds:schemaRef ds:uri="http://schemas.openxmlformats.org/officeDocument/2006/bibliography"/>
  </ds:schemaRefs>
</ds:datastoreItem>
</file>

<file path=customXml/itemProps5.xml><?xml version="1.0" encoding="utf-8"?>
<ds:datastoreItem xmlns:ds="http://schemas.openxmlformats.org/officeDocument/2006/customXml" ds:itemID="{9B943A6A-781F-4999-9D54-72672EFDE2E4}">
  <ds:schemaRefs>
    <ds:schemaRef ds:uri="http://schemas.openxmlformats.org/officeDocument/2006/bibliography"/>
  </ds:schemaRefs>
</ds:datastoreItem>
</file>

<file path=customXml/itemProps6.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7.xml><?xml version="1.0" encoding="utf-8"?>
<ds:datastoreItem xmlns:ds="http://schemas.openxmlformats.org/officeDocument/2006/customXml" ds:itemID="{CC4C3AF6-24AC-4B07-BF66-4ED031B8A270}">
  <ds:schemaRefs>
    <ds:schemaRef ds:uri="http://schemas.openxmlformats.org/officeDocument/2006/bibliography"/>
  </ds:schemaRefs>
</ds:datastoreItem>
</file>

<file path=customXml/itemProps8.xml><?xml version="1.0" encoding="utf-8"?>
<ds:datastoreItem xmlns:ds="http://schemas.openxmlformats.org/officeDocument/2006/customXml" ds:itemID="{A9ACE57A-03ED-44F9-BA6E-F6A5AD4A8027}">
  <ds:schemaRefs>
    <ds:schemaRef ds:uri="http://schemas.openxmlformats.org/officeDocument/2006/bibliography"/>
  </ds:schemaRefs>
</ds:datastoreItem>
</file>

<file path=customXml/itemProps9.xml><?xml version="1.0" encoding="utf-8"?>
<ds:datastoreItem xmlns:ds="http://schemas.openxmlformats.org/officeDocument/2006/customXml" ds:itemID="{56CC062B-C4EA-4E76-B743-80FB609F98A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3998</TotalTime>
  <Pages>90</Pages>
  <Words>7180</Words>
  <Characters>40927</Characters>
  <Application>Microsoft Office Word</Application>
  <DocSecurity>0</DocSecurity>
  <Lines>341</Lines>
  <Paragraphs>96</Paragraphs>
  <ScaleCrop>false</ScaleCrop>
  <Company>China</Company>
  <LinksUpToDate>false</LinksUpToDate>
  <CharactersWithSpaces>48011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CNNIC</dc:creator>
  <cp:lastModifiedBy>孟蕊</cp:lastModifiedBy>
  <cp:revision>516</cp:revision>
  <cp:lastPrinted>2023-03-01T00:52:00Z</cp:lastPrinted>
  <dcterms:created xsi:type="dcterms:W3CDTF">2023-01-31T09:02:00Z</dcterms:created>
  <dcterms:modified xsi:type="dcterms:W3CDTF">2023-08-04T06:54:00Z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2052-11.1.0.12651</vt:lpwstr>
  </property>
  <property fmtid="{D5CDD505-2E9C-101B-9397-08002B2CF9AE}" pid="3" name="ICV">
    <vt:lpwstr>8D438B7AD3BE40C292353E674195F846</vt:lpwstr>
  </property>
</Properties>
</file>